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7"/>
  </p:notesMasterIdLst>
  <p:sldIdLst>
    <p:sldId id="256" r:id="rId2"/>
    <p:sldId id="270" r:id="rId3"/>
    <p:sldId id="281" r:id="rId4"/>
    <p:sldId id="271" r:id="rId5"/>
    <p:sldId id="293" r:id="rId6"/>
    <p:sldId id="258" r:id="rId7"/>
    <p:sldId id="284" r:id="rId8"/>
    <p:sldId id="274" r:id="rId9"/>
    <p:sldId id="283" r:id="rId10"/>
    <p:sldId id="279" r:id="rId11"/>
    <p:sldId id="275" r:id="rId12"/>
    <p:sldId id="262" r:id="rId13"/>
    <p:sldId id="280" r:id="rId14"/>
    <p:sldId id="294" r:id="rId15"/>
    <p:sldId id="261" r:id="rId16"/>
    <p:sldId id="285" r:id="rId17"/>
    <p:sldId id="286" r:id="rId18"/>
    <p:sldId id="287" r:id="rId19"/>
    <p:sldId id="288" r:id="rId20"/>
    <p:sldId id="289" r:id="rId21"/>
    <p:sldId id="291" r:id="rId22"/>
    <p:sldId id="292" r:id="rId23"/>
    <p:sldId id="290" r:id="rId24"/>
    <p:sldId id="282" r:id="rId25"/>
    <p:sldId id="260" r:id="rId26"/>
  </p:sldIdLst>
  <p:sldSz cx="14630400" cy="8229600"/>
  <p:notesSz cx="8229600" cy="14630400"/>
  <p:embeddedFontLst>
    <p:embeddedFont>
      <p:font typeface="Arial Black" panose="020B0A04020102020204" pitchFamily="34" charset="0"/>
      <p:bold r:id="rId28"/>
    </p:embeddedFont>
    <p:embeddedFont>
      <p:font typeface="Cascadia Code" panose="020B0609020000020004" pitchFamily="49" charset="0"/>
      <p:regular r:id="rId29"/>
      <p:bold r:id="rId30"/>
      <p:italic r:id="rId31"/>
      <p:boldItalic r:id="rId32"/>
    </p:embeddedFont>
    <p:embeddedFont>
      <p:font typeface="Raleway" pitchFamily="2" charset="0"/>
      <p:regular r:id="rId33"/>
      <p:bold r:id="rId34"/>
      <p:italic r:id="rId35"/>
      <p:boldItalic r:id="rId3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2C388CF-63FF-4E57-837A-B8F935B6D846}">
          <p14:sldIdLst>
            <p14:sldId id="256"/>
            <p14:sldId id="270"/>
            <p14:sldId id="281"/>
            <p14:sldId id="271"/>
            <p14:sldId id="293"/>
            <p14:sldId id="258"/>
            <p14:sldId id="284"/>
            <p14:sldId id="274"/>
            <p14:sldId id="283"/>
            <p14:sldId id="279"/>
            <p14:sldId id="275"/>
            <p14:sldId id="262"/>
            <p14:sldId id="280"/>
            <p14:sldId id="294"/>
            <p14:sldId id="261"/>
            <p14:sldId id="285"/>
            <p14:sldId id="286"/>
            <p14:sldId id="287"/>
            <p14:sldId id="288"/>
            <p14:sldId id="289"/>
            <p14:sldId id="291"/>
            <p14:sldId id="292"/>
            <p14:sldId id="290"/>
            <p14:sldId id="282"/>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B700"/>
    <a:srgbClr val="FF9900"/>
    <a:srgbClr val="FFCC00"/>
    <a:srgbClr val="127CBE"/>
    <a:srgbClr val="FFD966"/>
    <a:srgbClr val="F57F32"/>
    <a:srgbClr val="FFFF00"/>
    <a:srgbClr val="339933"/>
    <a:srgbClr val="339966"/>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283774-EDDD-97EA-A18E-AD5A37D1DE39}" v="688" dt="2024-06-03T09:16:32.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CF8271-BDB0-4B6D-B4E2-F44F7C86A3EF}"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IN"/>
        </a:p>
      </dgm:t>
    </dgm:pt>
    <dgm:pt modelId="{82E43735-AB66-4F90-A74F-23AE6E8D9ED1}">
      <dgm:prSet phldrT="[Text]" custT="1"/>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8100000" scaled="1"/>
          <a:tileRect/>
        </a:gradFill>
      </dgm:spPr>
      <dgm:t>
        <a:bodyPr/>
        <a:lstStyle/>
        <a:p>
          <a:r>
            <a:rPr lang="en-IN" sz="3200" b="1" dirty="0"/>
            <a:t>Objective of  our Proposed Technique </a:t>
          </a:r>
        </a:p>
      </dgm:t>
    </dgm:pt>
    <dgm:pt modelId="{92716742-2AA5-4A60-BBCD-69B1DC5BBAD1}" type="parTrans" cxnId="{011FE132-CA8A-4F11-8275-38D1AF599336}">
      <dgm:prSet/>
      <dgm:spPr/>
      <dgm:t>
        <a:bodyPr/>
        <a:lstStyle/>
        <a:p>
          <a:endParaRPr lang="en-IN"/>
        </a:p>
      </dgm:t>
    </dgm:pt>
    <dgm:pt modelId="{DC33312D-E3ED-4ABF-9354-5BCF061D7DC2}" type="sibTrans" cxnId="{011FE132-CA8A-4F11-8275-38D1AF599336}">
      <dgm:prSet/>
      <dgm:spPr/>
      <dgm:t>
        <a:bodyPr/>
        <a:lstStyle/>
        <a:p>
          <a:endParaRPr lang="en-IN"/>
        </a:p>
      </dgm:t>
    </dgm:pt>
    <dgm:pt modelId="{5D474DAA-14BD-492A-A800-2E7A15CEA646}">
      <dgm:prSet phldrT="[Text]" custT="1"/>
      <dgm:spPr>
        <a:gradFill flip="none" rotWithShape="0">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8100000" scaled="1"/>
          <a:tileRect/>
        </a:gradFill>
      </dgm:spPr>
      <dgm:t>
        <a:bodyPr/>
        <a:lstStyle/>
        <a:p>
          <a:r>
            <a:rPr lang="en-IN" sz="2400" dirty="0"/>
            <a:t>Shift from traditional to smart method</a:t>
          </a:r>
        </a:p>
      </dgm:t>
    </dgm:pt>
    <dgm:pt modelId="{925688F8-1CB9-4174-9E89-9396F4C0379E}" type="parTrans" cxnId="{A39346C8-E4E8-46C6-A1C0-A9475BDA7117}">
      <dgm:prSet/>
      <dgm:spPr/>
      <dgm:t>
        <a:bodyPr/>
        <a:lstStyle/>
        <a:p>
          <a:endParaRPr lang="en-IN"/>
        </a:p>
      </dgm:t>
    </dgm:pt>
    <dgm:pt modelId="{3CB6D92E-B2D0-428E-9136-2F5E315F62BD}" type="sibTrans" cxnId="{A39346C8-E4E8-46C6-A1C0-A9475BDA7117}">
      <dgm:prSet/>
      <dgm:spPr/>
      <dgm:t>
        <a:bodyPr/>
        <a:lstStyle/>
        <a:p>
          <a:endParaRPr lang="en-IN"/>
        </a:p>
      </dgm:t>
    </dgm:pt>
    <dgm:pt modelId="{805EBF3B-12A4-45B9-B72F-79AD2CB18FAC}">
      <dgm:prSet custT="1"/>
      <dgm:spPr>
        <a:gradFill flip="none" rotWithShape="0">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8100000" scaled="1"/>
          <a:tileRect/>
        </a:gradFill>
      </dgm:spPr>
      <dgm:t>
        <a:bodyPr/>
        <a:lstStyle/>
        <a:p>
          <a:r>
            <a:rPr lang="en-US" sz="2400" dirty="0"/>
            <a:t>Blockchain Technology in Public Services</a:t>
          </a:r>
        </a:p>
      </dgm:t>
    </dgm:pt>
    <dgm:pt modelId="{58D2BD7E-2225-46C2-A76E-1A8E4C9E86ED}" type="parTrans" cxnId="{DC011C8C-D6CF-44D2-847D-8405ABF8DC49}">
      <dgm:prSet/>
      <dgm:spPr/>
      <dgm:t>
        <a:bodyPr/>
        <a:lstStyle/>
        <a:p>
          <a:endParaRPr lang="en-IN"/>
        </a:p>
      </dgm:t>
    </dgm:pt>
    <dgm:pt modelId="{4C64755C-DA76-4868-A8B2-133A848BE70A}" type="sibTrans" cxnId="{DC011C8C-D6CF-44D2-847D-8405ABF8DC49}">
      <dgm:prSet/>
      <dgm:spPr/>
      <dgm:t>
        <a:bodyPr/>
        <a:lstStyle/>
        <a:p>
          <a:endParaRPr lang="en-IN"/>
        </a:p>
      </dgm:t>
    </dgm:pt>
    <dgm:pt modelId="{46B10491-205C-4012-B935-2CB82867B032}">
      <dgm:prSet custT="1"/>
      <dgm:spPr>
        <a:gradFill flip="none" rotWithShape="0">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8100000" scaled="1"/>
          <a:tileRect/>
        </a:gradFill>
      </dgm:spPr>
      <dgm:t>
        <a:bodyPr/>
        <a:lstStyle/>
        <a:p>
          <a:r>
            <a:rPr lang="en-US" sz="2400" dirty="0"/>
            <a:t>Smart Contracts and </a:t>
          </a:r>
          <a:br>
            <a:rPr lang="en-US" sz="2400" dirty="0"/>
          </a:br>
          <a:r>
            <a:rPr lang="en-US" sz="2400" dirty="0"/>
            <a:t>Decentralized </a:t>
          </a:r>
          <a:br>
            <a:rPr lang="en-US" sz="2400" dirty="0"/>
          </a:br>
          <a:r>
            <a:rPr lang="en-US" sz="2400" dirty="0"/>
            <a:t>Governance </a:t>
          </a:r>
          <a:endParaRPr lang="en-IN" sz="2400" dirty="0"/>
        </a:p>
      </dgm:t>
    </dgm:pt>
    <dgm:pt modelId="{D8A60166-4349-4EC2-B36D-C996BDEF1979}" type="parTrans" cxnId="{E8509D14-E71C-45AD-98B4-DBF1EDCBFE4F}">
      <dgm:prSet/>
      <dgm:spPr/>
      <dgm:t>
        <a:bodyPr/>
        <a:lstStyle/>
        <a:p>
          <a:endParaRPr lang="en-IN"/>
        </a:p>
      </dgm:t>
    </dgm:pt>
    <dgm:pt modelId="{91288709-708C-4C64-B5CF-757072ABC759}" type="sibTrans" cxnId="{E8509D14-E71C-45AD-98B4-DBF1EDCBFE4F}">
      <dgm:prSet/>
      <dgm:spPr/>
      <dgm:t>
        <a:bodyPr/>
        <a:lstStyle/>
        <a:p>
          <a:endParaRPr lang="en-IN"/>
        </a:p>
      </dgm:t>
    </dgm:pt>
    <dgm:pt modelId="{BC3C3E08-E9DE-4931-B42C-818DB70547B1}">
      <dgm:prSet/>
      <dgm:spPr>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8100000" scaled="1"/>
          <a:tileRect/>
        </a:gradFill>
      </dgm:spPr>
      <dgm:t>
        <a:bodyPr/>
        <a:lstStyle/>
        <a:p>
          <a:r>
            <a:rPr lang="en-IN" dirty="0"/>
            <a:t>use of cryptographic techniques to ensure security</a:t>
          </a:r>
        </a:p>
      </dgm:t>
    </dgm:pt>
    <dgm:pt modelId="{4466C069-327E-4A58-B7C1-DFDE67A1AB15}" type="parTrans" cxnId="{1944CCEA-0253-4768-B045-89D8A1840AD3}">
      <dgm:prSet/>
      <dgm:spPr/>
      <dgm:t>
        <a:bodyPr/>
        <a:lstStyle/>
        <a:p>
          <a:endParaRPr lang="en-IN"/>
        </a:p>
      </dgm:t>
    </dgm:pt>
    <dgm:pt modelId="{C000A7DE-C5EC-42FF-8D84-494B92F8DF9D}" type="sibTrans" cxnId="{1944CCEA-0253-4768-B045-89D8A1840AD3}">
      <dgm:prSet/>
      <dgm:spPr/>
      <dgm:t>
        <a:bodyPr/>
        <a:lstStyle/>
        <a:p>
          <a:endParaRPr lang="en-IN"/>
        </a:p>
      </dgm:t>
    </dgm:pt>
    <dgm:pt modelId="{512A6B6E-20D1-4FE7-87C2-140AE01FD181}">
      <dgm:prSet/>
      <dgm:spPr>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8100000" scaled="1"/>
          <a:tileRect/>
        </a:gradFill>
      </dgm:spPr>
      <dgm:t>
        <a:bodyPr/>
        <a:lstStyle/>
        <a:p>
          <a:r>
            <a:rPr lang="en-IN" dirty="0"/>
            <a:t>Ensuring Privacy with transparency</a:t>
          </a:r>
        </a:p>
      </dgm:t>
    </dgm:pt>
    <dgm:pt modelId="{045D5156-54D3-4712-B8F2-E9D63D4B15F1}" type="parTrans" cxnId="{8ED63013-1995-4125-AEF5-14E3BE37E13B}">
      <dgm:prSet/>
      <dgm:spPr/>
      <dgm:t>
        <a:bodyPr/>
        <a:lstStyle/>
        <a:p>
          <a:endParaRPr lang="en-IN"/>
        </a:p>
      </dgm:t>
    </dgm:pt>
    <dgm:pt modelId="{EB80DFFD-F018-4113-A927-6F4D7981D929}" type="sibTrans" cxnId="{8ED63013-1995-4125-AEF5-14E3BE37E13B}">
      <dgm:prSet/>
      <dgm:spPr/>
      <dgm:t>
        <a:bodyPr/>
        <a:lstStyle/>
        <a:p>
          <a:endParaRPr lang="en-IN"/>
        </a:p>
      </dgm:t>
    </dgm:pt>
    <dgm:pt modelId="{4BDC7EBD-0CD6-4D77-847B-5661E46BE250}">
      <dgm:prSet/>
      <dgm:spPr>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8100000" scaled="1"/>
          <a:tileRect/>
        </a:gradFill>
      </dgm:spPr>
      <dgm:t>
        <a:bodyPr/>
        <a:lstStyle/>
        <a:p>
          <a:r>
            <a:rPr lang="en-IN" dirty="0"/>
            <a:t>Streamlining FIR Process</a:t>
          </a:r>
        </a:p>
      </dgm:t>
    </dgm:pt>
    <dgm:pt modelId="{BD6BF0C5-5EA0-4E3F-BF13-11768927D4D0}" type="parTrans" cxnId="{4B77FFEF-606F-4DEB-AC2B-B37B9DF37679}">
      <dgm:prSet/>
      <dgm:spPr/>
      <dgm:t>
        <a:bodyPr/>
        <a:lstStyle/>
        <a:p>
          <a:endParaRPr lang="en-IN"/>
        </a:p>
      </dgm:t>
    </dgm:pt>
    <dgm:pt modelId="{41A19BAD-680F-4E35-AA97-B58DD404D198}" type="sibTrans" cxnId="{4B77FFEF-606F-4DEB-AC2B-B37B9DF37679}">
      <dgm:prSet/>
      <dgm:spPr/>
      <dgm:t>
        <a:bodyPr/>
        <a:lstStyle/>
        <a:p>
          <a:endParaRPr lang="en-IN"/>
        </a:p>
      </dgm:t>
    </dgm:pt>
    <dgm:pt modelId="{D5BC0588-E744-4D7A-8CF7-A602CDCE4982}">
      <dgm:prSet/>
      <dgm:spPr>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8100000" scaled="1"/>
          <a:tileRect/>
        </a:gradFill>
      </dgm:spPr>
      <dgm:t>
        <a:bodyPr/>
        <a:lstStyle/>
        <a:p>
          <a:r>
            <a:rPr lang="en-IN" dirty="0"/>
            <a:t>Ensuring trust through code</a:t>
          </a:r>
        </a:p>
      </dgm:t>
    </dgm:pt>
    <dgm:pt modelId="{4CB240DF-2D18-4945-A2D4-8E7A71DC3427}" type="parTrans" cxnId="{61966664-3E1A-4705-B155-17D0FC8B36CB}">
      <dgm:prSet/>
      <dgm:spPr/>
      <dgm:t>
        <a:bodyPr/>
        <a:lstStyle/>
        <a:p>
          <a:endParaRPr lang="en-IN"/>
        </a:p>
      </dgm:t>
    </dgm:pt>
    <dgm:pt modelId="{6BBA3BD8-2DC0-4BA2-8C6C-4648929C17CA}" type="sibTrans" cxnId="{61966664-3E1A-4705-B155-17D0FC8B36CB}">
      <dgm:prSet/>
      <dgm:spPr/>
      <dgm:t>
        <a:bodyPr/>
        <a:lstStyle/>
        <a:p>
          <a:endParaRPr lang="en-IN"/>
        </a:p>
      </dgm:t>
    </dgm:pt>
    <dgm:pt modelId="{B7C366AF-5266-478C-899B-73E69DA3EA29}">
      <dgm:prSet/>
      <dgm:spPr>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8100000" scaled="1"/>
          <a:tileRect/>
        </a:gradFill>
      </dgm:spPr>
      <dgm:t>
        <a:bodyPr/>
        <a:lstStyle/>
        <a:p>
          <a:r>
            <a:rPr lang="en-IN" dirty="0"/>
            <a:t>Interoperability  with Ethereum and Polygon</a:t>
          </a:r>
        </a:p>
      </dgm:t>
    </dgm:pt>
    <dgm:pt modelId="{D71D0D9B-D47B-4945-B7D6-6EE7FC811616}" type="parTrans" cxnId="{4FF4ABC6-B53E-415D-AA99-B9AE2B858168}">
      <dgm:prSet/>
      <dgm:spPr/>
      <dgm:t>
        <a:bodyPr/>
        <a:lstStyle/>
        <a:p>
          <a:endParaRPr lang="en-IN"/>
        </a:p>
      </dgm:t>
    </dgm:pt>
    <dgm:pt modelId="{690E7397-5CCF-4317-9D7C-1A25670D4DA7}" type="sibTrans" cxnId="{4FF4ABC6-B53E-415D-AA99-B9AE2B858168}">
      <dgm:prSet/>
      <dgm:spPr/>
      <dgm:t>
        <a:bodyPr/>
        <a:lstStyle/>
        <a:p>
          <a:endParaRPr lang="en-IN"/>
        </a:p>
      </dgm:t>
    </dgm:pt>
    <dgm:pt modelId="{D8225115-D86C-4F08-AD0E-7A1CD14A1A21}" type="pres">
      <dgm:prSet presAssocID="{A5CF8271-BDB0-4B6D-B4E2-F44F7C86A3EF}" presName="hierChild1" presStyleCnt="0">
        <dgm:presLayoutVars>
          <dgm:orgChart val="1"/>
          <dgm:chPref val="1"/>
          <dgm:dir/>
          <dgm:animOne val="branch"/>
          <dgm:animLvl val="lvl"/>
          <dgm:resizeHandles/>
        </dgm:presLayoutVars>
      </dgm:prSet>
      <dgm:spPr/>
    </dgm:pt>
    <dgm:pt modelId="{CFD80511-814A-40EF-A91E-8D6E689DBED7}" type="pres">
      <dgm:prSet presAssocID="{82E43735-AB66-4F90-A74F-23AE6E8D9ED1}" presName="hierRoot1" presStyleCnt="0">
        <dgm:presLayoutVars>
          <dgm:hierBranch val="init"/>
        </dgm:presLayoutVars>
      </dgm:prSet>
      <dgm:spPr/>
    </dgm:pt>
    <dgm:pt modelId="{A6E5C8EB-F9F6-49AA-8110-AC5A4F8485E0}" type="pres">
      <dgm:prSet presAssocID="{82E43735-AB66-4F90-A74F-23AE6E8D9ED1}" presName="rootComposite1" presStyleCnt="0"/>
      <dgm:spPr/>
    </dgm:pt>
    <dgm:pt modelId="{420187AC-B341-4D67-A687-FEF1FDAC39A7}" type="pres">
      <dgm:prSet presAssocID="{82E43735-AB66-4F90-A74F-23AE6E8D9ED1}" presName="rootText1" presStyleLbl="node0" presStyleIdx="0" presStyleCnt="1" custScaleX="131550" custScaleY="185943">
        <dgm:presLayoutVars>
          <dgm:chPref val="3"/>
        </dgm:presLayoutVars>
      </dgm:prSet>
      <dgm:spPr/>
    </dgm:pt>
    <dgm:pt modelId="{2273288F-BCD9-46CD-BA22-C280757BA25C}" type="pres">
      <dgm:prSet presAssocID="{82E43735-AB66-4F90-A74F-23AE6E8D9ED1}" presName="rootConnector1" presStyleLbl="node1" presStyleIdx="0" presStyleCnt="0"/>
      <dgm:spPr/>
    </dgm:pt>
    <dgm:pt modelId="{2E6C9BDE-0FD1-4006-91B8-F189F7F7F72E}" type="pres">
      <dgm:prSet presAssocID="{82E43735-AB66-4F90-A74F-23AE6E8D9ED1}" presName="hierChild2" presStyleCnt="0"/>
      <dgm:spPr/>
    </dgm:pt>
    <dgm:pt modelId="{5B76A4FC-4CDE-4B42-81EC-273666F7C38D}" type="pres">
      <dgm:prSet presAssocID="{925688F8-1CB9-4174-9E89-9396F4C0379E}" presName="Name64" presStyleLbl="parChTrans1D2" presStyleIdx="0" presStyleCnt="3"/>
      <dgm:spPr/>
    </dgm:pt>
    <dgm:pt modelId="{9D9A22CF-986D-4EE9-B47D-FA54B420E746}" type="pres">
      <dgm:prSet presAssocID="{5D474DAA-14BD-492A-A800-2E7A15CEA646}" presName="hierRoot2" presStyleCnt="0">
        <dgm:presLayoutVars>
          <dgm:hierBranch val="init"/>
        </dgm:presLayoutVars>
      </dgm:prSet>
      <dgm:spPr/>
    </dgm:pt>
    <dgm:pt modelId="{7C5A3BB7-6B5E-42B2-B35E-719914BDF1BB}" type="pres">
      <dgm:prSet presAssocID="{5D474DAA-14BD-492A-A800-2E7A15CEA646}" presName="rootComposite" presStyleCnt="0"/>
      <dgm:spPr/>
    </dgm:pt>
    <dgm:pt modelId="{B13ADE03-90CB-4CD7-80F3-B8B9C146F68A}" type="pres">
      <dgm:prSet presAssocID="{5D474DAA-14BD-492A-A800-2E7A15CEA646}" presName="rootText" presStyleLbl="node2" presStyleIdx="0" presStyleCnt="3">
        <dgm:presLayoutVars>
          <dgm:chPref val="3"/>
        </dgm:presLayoutVars>
      </dgm:prSet>
      <dgm:spPr/>
    </dgm:pt>
    <dgm:pt modelId="{8E14E091-DC20-4736-80AB-D209A340C338}" type="pres">
      <dgm:prSet presAssocID="{5D474DAA-14BD-492A-A800-2E7A15CEA646}" presName="rootConnector" presStyleLbl="node2" presStyleIdx="0" presStyleCnt="3"/>
      <dgm:spPr/>
    </dgm:pt>
    <dgm:pt modelId="{07B5ACF6-E4E6-4B45-AC9F-A4E3BF6E82FA}" type="pres">
      <dgm:prSet presAssocID="{5D474DAA-14BD-492A-A800-2E7A15CEA646}" presName="hierChild4" presStyleCnt="0"/>
      <dgm:spPr/>
    </dgm:pt>
    <dgm:pt modelId="{26C76190-C786-46A9-ADE4-C1C4227D077B}" type="pres">
      <dgm:prSet presAssocID="{5D474DAA-14BD-492A-A800-2E7A15CEA646}" presName="hierChild5" presStyleCnt="0"/>
      <dgm:spPr/>
    </dgm:pt>
    <dgm:pt modelId="{10FB70DC-0F23-466B-B79F-060FBB9FEB0F}" type="pres">
      <dgm:prSet presAssocID="{58D2BD7E-2225-46C2-A76E-1A8E4C9E86ED}" presName="Name64" presStyleLbl="parChTrans1D2" presStyleIdx="1" presStyleCnt="3"/>
      <dgm:spPr/>
    </dgm:pt>
    <dgm:pt modelId="{DD0806E1-5D03-4099-BF4E-C14162471023}" type="pres">
      <dgm:prSet presAssocID="{805EBF3B-12A4-45B9-B72F-79AD2CB18FAC}" presName="hierRoot2" presStyleCnt="0">
        <dgm:presLayoutVars>
          <dgm:hierBranch val="init"/>
        </dgm:presLayoutVars>
      </dgm:prSet>
      <dgm:spPr/>
    </dgm:pt>
    <dgm:pt modelId="{7EA193A7-6A5D-43FD-955A-87F36DE3EBF2}" type="pres">
      <dgm:prSet presAssocID="{805EBF3B-12A4-45B9-B72F-79AD2CB18FAC}" presName="rootComposite" presStyleCnt="0"/>
      <dgm:spPr/>
    </dgm:pt>
    <dgm:pt modelId="{C321551E-4B1B-46D8-A8F8-02C0C04F157F}" type="pres">
      <dgm:prSet presAssocID="{805EBF3B-12A4-45B9-B72F-79AD2CB18FAC}" presName="rootText" presStyleLbl="node2" presStyleIdx="1" presStyleCnt="3">
        <dgm:presLayoutVars>
          <dgm:chPref val="3"/>
        </dgm:presLayoutVars>
      </dgm:prSet>
      <dgm:spPr/>
    </dgm:pt>
    <dgm:pt modelId="{25214100-4CDD-47AD-A114-BB013705BDA5}" type="pres">
      <dgm:prSet presAssocID="{805EBF3B-12A4-45B9-B72F-79AD2CB18FAC}" presName="rootConnector" presStyleLbl="node2" presStyleIdx="1" presStyleCnt="3"/>
      <dgm:spPr/>
    </dgm:pt>
    <dgm:pt modelId="{F3C6EF07-27E3-425A-B605-C66E2FFC9ED6}" type="pres">
      <dgm:prSet presAssocID="{805EBF3B-12A4-45B9-B72F-79AD2CB18FAC}" presName="hierChild4" presStyleCnt="0"/>
      <dgm:spPr/>
    </dgm:pt>
    <dgm:pt modelId="{98869DB2-DF71-4667-8D1D-9D7817753D2C}" type="pres">
      <dgm:prSet presAssocID="{4466C069-327E-4A58-B7C1-DFDE67A1AB15}" presName="Name64" presStyleLbl="parChTrans1D3" presStyleIdx="0" presStyleCnt="5"/>
      <dgm:spPr/>
    </dgm:pt>
    <dgm:pt modelId="{E674FB48-A58C-4530-ACEC-0B737B34DC2A}" type="pres">
      <dgm:prSet presAssocID="{BC3C3E08-E9DE-4931-B42C-818DB70547B1}" presName="hierRoot2" presStyleCnt="0">
        <dgm:presLayoutVars>
          <dgm:hierBranch val="init"/>
        </dgm:presLayoutVars>
      </dgm:prSet>
      <dgm:spPr/>
    </dgm:pt>
    <dgm:pt modelId="{3FE20438-BFCC-42B8-A767-449CE7B9ADB1}" type="pres">
      <dgm:prSet presAssocID="{BC3C3E08-E9DE-4931-B42C-818DB70547B1}" presName="rootComposite" presStyleCnt="0"/>
      <dgm:spPr/>
    </dgm:pt>
    <dgm:pt modelId="{4AC18885-1B09-438B-B561-EAAEE7BA8957}" type="pres">
      <dgm:prSet presAssocID="{BC3C3E08-E9DE-4931-B42C-818DB70547B1}" presName="rootText" presStyleLbl="node3" presStyleIdx="0" presStyleCnt="5">
        <dgm:presLayoutVars>
          <dgm:chPref val="3"/>
        </dgm:presLayoutVars>
      </dgm:prSet>
      <dgm:spPr/>
    </dgm:pt>
    <dgm:pt modelId="{58D3C426-CDBA-422D-9F6E-061767C06F2C}" type="pres">
      <dgm:prSet presAssocID="{BC3C3E08-E9DE-4931-B42C-818DB70547B1}" presName="rootConnector" presStyleLbl="node3" presStyleIdx="0" presStyleCnt="5"/>
      <dgm:spPr/>
    </dgm:pt>
    <dgm:pt modelId="{386337EA-68B7-4352-B0AA-874670E26916}" type="pres">
      <dgm:prSet presAssocID="{BC3C3E08-E9DE-4931-B42C-818DB70547B1}" presName="hierChild4" presStyleCnt="0"/>
      <dgm:spPr/>
    </dgm:pt>
    <dgm:pt modelId="{6805F4C1-5328-4255-9822-F7AF789ED053}" type="pres">
      <dgm:prSet presAssocID="{BC3C3E08-E9DE-4931-B42C-818DB70547B1}" presName="hierChild5" presStyleCnt="0"/>
      <dgm:spPr/>
    </dgm:pt>
    <dgm:pt modelId="{AB592BA5-6E02-415C-A33D-633748CFC787}" type="pres">
      <dgm:prSet presAssocID="{045D5156-54D3-4712-B8F2-E9D63D4B15F1}" presName="Name64" presStyleLbl="parChTrans1D3" presStyleIdx="1" presStyleCnt="5"/>
      <dgm:spPr/>
    </dgm:pt>
    <dgm:pt modelId="{E7599212-2B47-4769-BE0B-F2DDA487F60C}" type="pres">
      <dgm:prSet presAssocID="{512A6B6E-20D1-4FE7-87C2-140AE01FD181}" presName="hierRoot2" presStyleCnt="0">
        <dgm:presLayoutVars>
          <dgm:hierBranch val="init"/>
        </dgm:presLayoutVars>
      </dgm:prSet>
      <dgm:spPr/>
    </dgm:pt>
    <dgm:pt modelId="{A7F6CE65-B85C-437A-91A6-A3958A78CED7}" type="pres">
      <dgm:prSet presAssocID="{512A6B6E-20D1-4FE7-87C2-140AE01FD181}" presName="rootComposite" presStyleCnt="0"/>
      <dgm:spPr/>
    </dgm:pt>
    <dgm:pt modelId="{8E33F75F-CE86-4388-A205-8141B08A3993}" type="pres">
      <dgm:prSet presAssocID="{512A6B6E-20D1-4FE7-87C2-140AE01FD181}" presName="rootText" presStyleLbl="node3" presStyleIdx="1" presStyleCnt="5">
        <dgm:presLayoutVars>
          <dgm:chPref val="3"/>
        </dgm:presLayoutVars>
      </dgm:prSet>
      <dgm:spPr/>
    </dgm:pt>
    <dgm:pt modelId="{15C0B0B4-DD48-4042-B3A5-C8DD5FD7CC9A}" type="pres">
      <dgm:prSet presAssocID="{512A6B6E-20D1-4FE7-87C2-140AE01FD181}" presName="rootConnector" presStyleLbl="node3" presStyleIdx="1" presStyleCnt="5"/>
      <dgm:spPr/>
    </dgm:pt>
    <dgm:pt modelId="{7A08E99C-7B98-4CA4-8AD6-1553A36571E4}" type="pres">
      <dgm:prSet presAssocID="{512A6B6E-20D1-4FE7-87C2-140AE01FD181}" presName="hierChild4" presStyleCnt="0"/>
      <dgm:spPr/>
    </dgm:pt>
    <dgm:pt modelId="{60A3EE53-A624-4EEF-B9C2-F4B4D447E9FA}" type="pres">
      <dgm:prSet presAssocID="{512A6B6E-20D1-4FE7-87C2-140AE01FD181}" presName="hierChild5" presStyleCnt="0"/>
      <dgm:spPr/>
    </dgm:pt>
    <dgm:pt modelId="{0A505D37-8C03-4E97-A010-A9C80010D4F3}" type="pres">
      <dgm:prSet presAssocID="{805EBF3B-12A4-45B9-B72F-79AD2CB18FAC}" presName="hierChild5" presStyleCnt="0"/>
      <dgm:spPr/>
    </dgm:pt>
    <dgm:pt modelId="{806B9FC7-7F81-420A-BA24-7B3373FCF309}" type="pres">
      <dgm:prSet presAssocID="{D8A60166-4349-4EC2-B36D-C996BDEF1979}" presName="Name64" presStyleLbl="parChTrans1D2" presStyleIdx="2" presStyleCnt="3"/>
      <dgm:spPr/>
    </dgm:pt>
    <dgm:pt modelId="{8E5F1256-6D1F-4E0A-A0F8-D554CD0728EA}" type="pres">
      <dgm:prSet presAssocID="{46B10491-205C-4012-B935-2CB82867B032}" presName="hierRoot2" presStyleCnt="0">
        <dgm:presLayoutVars>
          <dgm:hierBranch val="init"/>
        </dgm:presLayoutVars>
      </dgm:prSet>
      <dgm:spPr/>
    </dgm:pt>
    <dgm:pt modelId="{EA307ED2-A238-41FE-8602-F23D4A0CC6D1}" type="pres">
      <dgm:prSet presAssocID="{46B10491-205C-4012-B935-2CB82867B032}" presName="rootComposite" presStyleCnt="0"/>
      <dgm:spPr/>
    </dgm:pt>
    <dgm:pt modelId="{00C66499-B15B-4D72-AEC8-78CBD69AEA0A}" type="pres">
      <dgm:prSet presAssocID="{46B10491-205C-4012-B935-2CB82867B032}" presName="rootText" presStyleLbl="node2" presStyleIdx="2" presStyleCnt="3" custScaleY="119250">
        <dgm:presLayoutVars>
          <dgm:chPref val="3"/>
        </dgm:presLayoutVars>
      </dgm:prSet>
      <dgm:spPr/>
    </dgm:pt>
    <dgm:pt modelId="{88158D4F-FEA7-4DAB-9BAB-519173087DDC}" type="pres">
      <dgm:prSet presAssocID="{46B10491-205C-4012-B935-2CB82867B032}" presName="rootConnector" presStyleLbl="node2" presStyleIdx="2" presStyleCnt="3"/>
      <dgm:spPr/>
    </dgm:pt>
    <dgm:pt modelId="{25DFF979-AA0B-45F6-B5D5-91EA1AB2FB80}" type="pres">
      <dgm:prSet presAssocID="{46B10491-205C-4012-B935-2CB82867B032}" presName="hierChild4" presStyleCnt="0"/>
      <dgm:spPr/>
    </dgm:pt>
    <dgm:pt modelId="{F5AEFE82-0829-40C1-A8F9-30C872D5468D}" type="pres">
      <dgm:prSet presAssocID="{BD6BF0C5-5EA0-4E3F-BF13-11768927D4D0}" presName="Name64" presStyleLbl="parChTrans1D3" presStyleIdx="2" presStyleCnt="5"/>
      <dgm:spPr/>
    </dgm:pt>
    <dgm:pt modelId="{9435D1EB-B170-4A2F-B345-071394D7CE28}" type="pres">
      <dgm:prSet presAssocID="{4BDC7EBD-0CD6-4D77-847B-5661E46BE250}" presName="hierRoot2" presStyleCnt="0">
        <dgm:presLayoutVars>
          <dgm:hierBranch val="init"/>
        </dgm:presLayoutVars>
      </dgm:prSet>
      <dgm:spPr/>
    </dgm:pt>
    <dgm:pt modelId="{4CE45090-3DFD-49CD-A2EA-CCA386949604}" type="pres">
      <dgm:prSet presAssocID="{4BDC7EBD-0CD6-4D77-847B-5661E46BE250}" presName="rootComposite" presStyleCnt="0"/>
      <dgm:spPr/>
    </dgm:pt>
    <dgm:pt modelId="{5EBF1D5E-CF4D-4F02-A72D-8A53D92FD544}" type="pres">
      <dgm:prSet presAssocID="{4BDC7EBD-0CD6-4D77-847B-5661E46BE250}" presName="rootText" presStyleLbl="node3" presStyleIdx="2" presStyleCnt="5">
        <dgm:presLayoutVars>
          <dgm:chPref val="3"/>
        </dgm:presLayoutVars>
      </dgm:prSet>
      <dgm:spPr/>
    </dgm:pt>
    <dgm:pt modelId="{70E1F297-41D0-4F22-BE4B-E8FB77645C5E}" type="pres">
      <dgm:prSet presAssocID="{4BDC7EBD-0CD6-4D77-847B-5661E46BE250}" presName="rootConnector" presStyleLbl="node3" presStyleIdx="2" presStyleCnt="5"/>
      <dgm:spPr/>
    </dgm:pt>
    <dgm:pt modelId="{AD97E16E-588C-4D53-B2AB-AB03522B1A6D}" type="pres">
      <dgm:prSet presAssocID="{4BDC7EBD-0CD6-4D77-847B-5661E46BE250}" presName="hierChild4" presStyleCnt="0"/>
      <dgm:spPr/>
    </dgm:pt>
    <dgm:pt modelId="{D686E761-4FBE-4A5E-9918-4C261E33A153}" type="pres">
      <dgm:prSet presAssocID="{4BDC7EBD-0CD6-4D77-847B-5661E46BE250}" presName="hierChild5" presStyleCnt="0"/>
      <dgm:spPr/>
    </dgm:pt>
    <dgm:pt modelId="{502B414A-58BC-44EA-B2AF-7A80A45F095F}" type="pres">
      <dgm:prSet presAssocID="{4CB240DF-2D18-4945-A2D4-8E7A71DC3427}" presName="Name64" presStyleLbl="parChTrans1D3" presStyleIdx="3" presStyleCnt="5"/>
      <dgm:spPr/>
    </dgm:pt>
    <dgm:pt modelId="{6933F90C-F24F-4ED9-8FAA-7C10980E59C5}" type="pres">
      <dgm:prSet presAssocID="{D5BC0588-E744-4D7A-8CF7-A602CDCE4982}" presName="hierRoot2" presStyleCnt="0">
        <dgm:presLayoutVars>
          <dgm:hierBranch val="init"/>
        </dgm:presLayoutVars>
      </dgm:prSet>
      <dgm:spPr/>
    </dgm:pt>
    <dgm:pt modelId="{2D9DD063-F3CB-4AD5-9221-597428D222AB}" type="pres">
      <dgm:prSet presAssocID="{D5BC0588-E744-4D7A-8CF7-A602CDCE4982}" presName="rootComposite" presStyleCnt="0"/>
      <dgm:spPr/>
    </dgm:pt>
    <dgm:pt modelId="{0DEA2630-B555-477C-B04C-39EBACA6FEAC}" type="pres">
      <dgm:prSet presAssocID="{D5BC0588-E744-4D7A-8CF7-A602CDCE4982}" presName="rootText" presStyleLbl="node3" presStyleIdx="3" presStyleCnt="5">
        <dgm:presLayoutVars>
          <dgm:chPref val="3"/>
        </dgm:presLayoutVars>
      </dgm:prSet>
      <dgm:spPr/>
    </dgm:pt>
    <dgm:pt modelId="{8C1CE6A8-BA81-4BAB-B9FF-A41B0198EC34}" type="pres">
      <dgm:prSet presAssocID="{D5BC0588-E744-4D7A-8CF7-A602CDCE4982}" presName="rootConnector" presStyleLbl="node3" presStyleIdx="3" presStyleCnt="5"/>
      <dgm:spPr/>
    </dgm:pt>
    <dgm:pt modelId="{A00B0342-B481-47B7-89A3-7C86FB542461}" type="pres">
      <dgm:prSet presAssocID="{D5BC0588-E744-4D7A-8CF7-A602CDCE4982}" presName="hierChild4" presStyleCnt="0"/>
      <dgm:spPr/>
    </dgm:pt>
    <dgm:pt modelId="{409FE2EF-68B7-48BE-8545-9A4C70537D1D}" type="pres">
      <dgm:prSet presAssocID="{D5BC0588-E744-4D7A-8CF7-A602CDCE4982}" presName="hierChild5" presStyleCnt="0"/>
      <dgm:spPr/>
    </dgm:pt>
    <dgm:pt modelId="{097C09EF-F54A-4230-AD76-6D8CE8BC02E6}" type="pres">
      <dgm:prSet presAssocID="{D71D0D9B-D47B-4945-B7D6-6EE7FC811616}" presName="Name64" presStyleLbl="parChTrans1D3" presStyleIdx="4" presStyleCnt="5"/>
      <dgm:spPr/>
    </dgm:pt>
    <dgm:pt modelId="{46320D3E-C7B0-4D11-955F-7B37BE9FA763}" type="pres">
      <dgm:prSet presAssocID="{B7C366AF-5266-478C-899B-73E69DA3EA29}" presName="hierRoot2" presStyleCnt="0">
        <dgm:presLayoutVars>
          <dgm:hierBranch val="init"/>
        </dgm:presLayoutVars>
      </dgm:prSet>
      <dgm:spPr/>
    </dgm:pt>
    <dgm:pt modelId="{3845ECB8-BB76-47AB-A6A9-0FA51632A2E3}" type="pres">
      <dgm:prSet presAssocID="{B7C366AF-5266-478C-899B-73E69DA3EA29}" presName="rootComposite" presStyleCnt="0"/>
      <dgm:spPr/>
    </dgm:pt>
    <dgm:pt modelId="{A1637FD2-451C-45B7-8070-CFF1044E1592}" type="pres">
      <dgm:prSet presAssocID="{B7C366AF-5266-478C-899B-73E69DA3EA29}" presName="rootText" presStyleLbl="node3" presStyleIdx="4" presStyleCnt="5">
        <dgm:presLayoutVars>
          <dgm:chPref val="3"/>
        </dgm:presLayoutVars>
      </dgm:prSet>
      <dgm:spPr/>
    </dgm:pt>
    <dgm:pt modelId="{95B1E76C-C642-44C8-A34A-F08EFFA2C33F}" type="pres">
      <dgm:prSet presAssocID="{B7C366AF-5266-478C-899B-73E69DA3EA29}" presName="rootConnector" presStyleLbl="node3" presStyleIdx="4" presStyleCnt="5"/>
      <dgm:spPr/>
    </dgm:pt>
    <dgm:pt modelId="{9C399A3B-60AF-44D9-ABB3-A25A4AA9D78C}" type="pres">
      <dgm:prSet presAssocID="{B7C366AF-5266-478C-899B-73E69DA3EA29}" presName="hierChild4" presStyleCnt="0"/>
      <dgm:spPr/>
    </dgm:pt>
    <dgm:pt modelId="{7F394822-D2E0-4832-A073-AB1A6F76F23F}" type="pres">
      <dgm:prSet presAssocID="{B7C366AF-5266-478C-899B-73E69DA3EA29}" presName="hierChild5" presStyleCnt="0"/>
      <dgm:spPr/>
    </dgm:pt>
    <dgm:pt modelId="{8CA63841-3D19-4A70-893F-D2E45E6AF7EA}" type="pres">
      <dgm:prSet presAssocID="{46B10491-205C-4012-B935-2CB82867B032}" presName="hierChild5" presStyleCnt="0"/>
      <dgm:spPr/>
    </dgm:pt>
    <dgm:pt modelId="{6250D832-20BF-4B4F-AEF1-1E44FBCFF93B}" type="pres">
      <dgm:prSet presAssocID="{82E43735-AB66-4F90-A74F-23AE6E8D9ED1}" presName="hierChild3" presStyleCnt="0"/>
      <dgm:spPr/>
    </dgm:pt>
  </dgm:ptLst>
  <dgm:cxnLst>
    <dgm:cxn modelId="{5D3E9906-987D-44B2-AD2D-5BA5D15B9013}" type="presOf" srcId="{82E43735-AB66-4F90-A74F-23AE6E8D9ED1}" destId="{2273288F-BCD9-46CD-BA22-C280757BA25C}" srcOrd="1" destOrd="0" presId="urn:microsoft.com/office/officeart/2009/3/layout/HorizontalOrganizationChart"/>
    <dgm:cxn modelId="{878A1907-2CDC-499C-B3EF-F0BCE36D3A83}" type="presOf" srcId="{D5BC0588-E744-4D7A-8CF7-A602CDCE4982}" destId="{0DEA2630-B555-477C-B04C-39EBACA6FEAC}" srcOrd="0" destOrd="0" presId="urn:microsoft.com/office/officeart/2009/3/layout/HorizontalOrganizationChart"/>
    <dgm:cxn modelId="{E03B9A08-BF6E-4624-8EFA-50D400AD2881}" type="presOf" srcId="{925688F8-1CB9-4174-9E89-9396F4C0379E}" destId="{5B76A4FC-4CDE-4B42-81EC-273666F7C38D}" srcOrd="0" destOrd="0" presId="urn:microsoft.com/office/officeart/2009/3/layout/HorizontalOrganizationChart"/>
    <dgm:cxn modelId="{9C69CE0B-18F6-41E7-9D86-A5D2CEC46F01}" type="presOf" srcId="{D5BC0588-E744-4D7A-8CF7-A602CDCE4982}" destId="{8C1CE6A8-BA81-4BAB-B9FF-A41B0198EC34}" srcOrd="1" destOrd="0" presId="urn:microsoft.com/office/officeart/2009/3/layout/HorizontalOrganizationChart"/>
    <dgm:cxn modelId="{8ED63013-1995-4125-AEF5-14E3BE37E13B}" srcId="{805EBF3B-12A4-45B9-B72F-79AD2CB18FAC}" destId="{512A6B6E-20D1-4FE7-87C2-140AE01FD181}" srcOrd="1" destOrd="0" parTransId="{045D5156-54D3-4712-B8F2-E9D63D4B15F1}" sibTransId="{EB80DFFD-F018-4113-A927-6F4D7981D929}"/>
    <dgm:cxn modelId="{E8509D14-E71C-45AD-98B4-DBF1EDCBFE4F}" srcId="{82E43735-AB66-4F90-A74F-23AE6E8D9ED1}" destId="{46B10491-205C-4012-B935-2CB82867B032}" srcOrd="2" destOrd="0" parTransId="{D8A60166-4349-4EC2-B36D-C996BDEF1979}" sibTransId="{91288709-708C-4C64-B5CF-757072ABC759}"/>
    <dgm:cxn modelId="{28FF1C17-5A60-402A-8CA5-AC86BDCD1D41}" type="presOf" srcId="{46B10491-205C-4012-B935-2CB82867B032}" destId="{00C66499-B15B-4D72-AEC8-78CBD69AEA0A}" srcOrd="0" destOrd="0" presId="urn:microsoft.com/office/officeart/2009/3/layout/HorizontalOrganizationChart"/>
    <dgm:cxn modelId="{7500C931-1B83-4B67-A31F-942EB670A25E}" type="presOf" srcId="{5D474DAA-14BD-492A-A800-2E7A15CEA646}" destId="{8E14E091-DC20-4736-80AB-D209A340C338}" srcOrd="1" destOrd="0" presId="urn:microsoft.com/office/officeart/2009/3/layout/HorizontalOrganizationChart"/>
    <dgm:cxn modelId="{011FE132-CA8A-4F11-8275-38D1AF599336}" srcId="{A5CF8271-BDB0-4B6D-B4E2-F44F7C86A3EF}" destId="{82E43735-AB66-4F90-A74F-23AE6E8D9ED1}" srcOrd="0" destOrd="0" parTransId="{92716742-2AA5-4A60-BBCD-69B1DC5BBAD1}" sibTransId="{DC33312D-E3ED-4ABF-9354-5BCF061D7DC2}"/>
    <dgm:cxn modelId="{FB521233-771E-4625-964B-85664956A05F}" type="presOf" srcId="{805EBF3B-12A4-45B9-B72F-79AD2CB18FAC}" destId="{C321551E-4B1B-46D8-A8F8-02C0C04F157F}" srcOrd="0" destOrd="0" presId="urn:microsoft.com/office/officeart/2009/3/layout/HorizontalOrganizationChart"/>
    <dgm:cxn modelId="{3F3BEB3D-14C5-49D1-A8EE-2EE6BB40352F}" type="presOf" srcId="{D8A60166-4349-4EC2-B36D-C996BDEF1979}" destId="{806B9FC7-7F81-420A-BA24-7B3373FCF309}" srcOrd="0" destOrd="0" presId="urn:microsoft.com/office/officeart/2009/3/layout/HorizontalOrganizationChart"/>
    <dgm:cxn modelId="{CF4B7A5F-AEB4-4FE2-ACDB-7E485C13E232}" type="presOf" srcId="{512A6B6E-20D1-4FE7-87C2-140AE01FD181}" destId="{8E33F75F-CE86-4388-A205-8141B08A3993}" srcOrd="0" destOrd="0" presId="urn:microsoft.com/office/officeart/2009/3/layout/HorizontalOrganizationChart"/>
    <dgm:cxn modelId="{A3E7AE62-143D-43A9-A8BE-9BCFAF1119D0}" type="presOf" srcId="{58D2BD7E-2225-46C2-A76E-1A8E4C9E86ED}" destId="{10FB70DC-0F23-466B-B79F-060FBB9FEB0F}" srcOrd="0" destOrd="0" presId="urn:microsoft.com/office/officeart/2009/3/layout/HorizontalOrganizationChart"/>
    <dgm:cxn modelId="{61966664-3E1A-4705-B155-17D0FC8B36CB}" srcId="{46B10491-205C-4012-B935-2CB82867B032}" destId="{D5BC0588-E744-4D7A-8CF7-A602CDCE4982}" srcOrd="1" destOrd="0" parTransId="{4CB240DF-2D18-4945-A2D4-8E7A71DC3427}" sibTransId="{6BBA3BD8-2DC0-4BA2-8C6C-4648929C17CA}"/>
    <dgm:cxn modelId="{A26DE144-EF72-439F-8FC4-ECCD9E55055F}" type="presOf" srcId="{4BDC7EBD-0CD6-4D77-847B-5661E46BE250}" destId="{70E1F297-41D0-4F22-BE4B-E8FB77645C5E}" srcOrd="1" destOrd="0" presId="urn:microsoft.com/office/officeart/2009/3/layout/HorizontalOrganizationChart"/>
    <dgm:cxn modelId="{A1156666-30FC-4C8D-BC3B-970ACF12FF23}" type="presOf" srcId="{B7C366AF-5266-478C-899B-73E69DA3EA29}" destId="{A1637FD2-451C-45B7-8070-CFF1044E1592}" srcOrd="0" destOrd="0" presId="urn:microsoft.com/office/officeart/2009/3/layout/HorizontalOrganizationChart"/>
    <dgm:cxn modelId="{57EB9C48-945A-41A4-BBF5-7284B7275BD1}" type="presOf" srcId="{4CB240DF-2D18-4945-A2D4-8E7A71DC3427}" destId="{502B414A-58BC-44EA-B2AF-7A80A45F095F}" srcOrd="0" destOrd="0" presId="urn:microsoft.com/office/officeart/2009/3/layout/HorizontalOrganizationChart"/>
    <dgm:cxn modelId="{318C0D70-DC9B-4256-9381-91E4779BAF29}" type="presOf" srcId="{4BDC7EBD-0CD6-4D77-847B-5661E46BE250}" destId="{5EBF1D5E-CF4D-4F02-A72D-8A53D92FD544}" srcOrd="0" destOrd="0" presId="urn:microsoft.com/office/officeart/2009/3/layout/HorizontalOrganizationChart"/>
    <dgm:cxn modelId="{8893B87B-076C-454D-A6CA-7B98402E5E0E}" type="presOf" srcId="{BC3C3E08-E9DE-4931-B42C-818DB70547B1}" destId="{58D3C426-CDBA-422D-9F6E-061767C06F2C}" srcOrd="1" destOrd="0" presId="urn:microsoft.com/office/officeart/2009/3/layout/HorizontalOrganizationChart"/>
    <dgm:cxn modelId="{CBFF9C7C-AC2F-4D35-93A1-77E94EAB4DAB}" type="presOf" srcId="{B7C366AF-5266-478C-899B-73E69DA3EA29}" destId="{95B1E76C-C642-44C8-A34A-F08EFFA2C33F}" srcOrd="1" destOrd="0" presId="urn:microsoft.com/office/officeart/2009/3/layout/HorizontalOrganizationChart"/>
    <dgm:cxn modelId="{1788217F-7481-425E-80A3-C29BEB4A1C7B}" type="presOf" srcId="{BC3C3E08-E9DE-4931-B42C-818DB70547B1}" destId="{4AC18885-1B09-438B-B561-EAAEE7BA8957}" srcOrd="0" destOrd="0" presId="urn:microsoft.com/office/officeart/2009/3/layout/HorizontalOrganizationChart"/>
    <dgm:cxn modelId="{DC011C8C-D6CF-44D2-847D-8405ABF8DC49}" srcId="{82E43735-AB66-4F90-A74F-23AE6E8D9ED1}" destId="{805EBF3B-12A4-45B9-B72F-79AD2CB18FAC}" srcOrd="1" destOrd="0" parTransId="{58D2BD7E-2225-46C2-A76E-1A8E4C9E86ED}" sibTransId="{4C64755C-DA76-4868-A8B2-133A848BE70A}"/>
    <dgm:cxn modelId="{4842408F-491B-4E45-A563-4838F1327591}" type="presOf" srcId="{5D474DAA-14BD-492A-A800-2E7A15CEA646}" destId="{B13ADE03-90CB-4CD7-80F3-B8B9C146F68A}" srcOrd="0" destOrd="0" presId="urn:microsoft.com/office/officeart/2009/3/layout/HorizontalOrganizationChart"/>
    <dgm:cxn modelId="{E545FB91-3469-4556-AC85-05754C4A4D86}" type="presOf" srcId="{46B10491-205C-4012-B935-2CB82867B032}" destId="{88158D4F-FEA7-4DAB-9BAB-519173087DDC}" srcOrd="1" destOrd="0" presId="urn:microsoft.com/office/officeart/2009/3/layout/HorizontalOrganizationChart"/>
    <dgm:cxn modelId="{ED435D97-F6D0-4AB4-BE57-5C8CD22596C0}" type="presOf" srcId="{BD6BF0C5-5EA0-4E3F-BF13-11768927D4D0}" destId="{F5AEFE82-0829-40C1-A8F9-30C872D5468D}" srcOrd="0" destOrd="0" presId="urn:microsoft.com/office/officeart/2009/3/layout/HorizontalOrganizationChart"/>
    <dgm:cxn modelId="{2A64CE9B-B532-4BDC-B8FE-C3FD233A3675}" type="presOf" srcId="{045D5156-54D3-4712-B8F2-E9D63D4B15F1}" destId="{AB592BA5-6E02-415C-A33D-633748CFC787}" srcOrd="0" destOrd="0" presId="urn:microsoft.com/office/officeart/2009/3/layout/HorizontalOrganizationChart"/>
    <dgm:cxn modelId="{EB9DCFA7-8685-48F7-8714-9B703E42A8C3}" type="presOf" srcId="{512A6B6E-20D1-4FE7-87C2-140AE01FD181}" destId="{15C0B0B4-DD48-4042-B3A5-C8DD5FD7CC9A}" srcOrd="1" destOrd="0" presId="urn:microsoft.com/office/officeart/2009/3/layout/HorizontalOrganizationChart"/>
    <dgm:cxn modelId="{60AF38B4-9817-44AB-86A3-30E83FF62EE6}" type="presOf" srcId="{D71D0D9B-D47B-4945-B7D6-6EE7FC811616}" destId="{097C09EF-F54A-4230-AD76-6D8CE8BC02E6}" srcOrd="0" destOrd="0" presId="urn:microsoft.com/office/officeart/2009/3/layout/HorizontalOrganizationChart"/>
    <dgm:cxn modelId="{54EDF6B5-0CC9-4F51-9407-B451EE8D3850}" type="presOf" srcId="{A5CF8271-BDB0-4B6D-B4E2-F44F7C86A3EF}" destId="{D8225115-D86C-4F08-AD0E-7A1CD14A1A21}" srcOrd="0" destOrd="0" presId="urn:microsoft.com/office/officeart/2009/3/layout/HorizontalOrganizationChart"/>
    <dgm:cxn modelId="{026EB6C0-9E03-41D1-89A2-CFCC4AEEA145}" type="presOf" srcId="{4466C069-327E-4A58-B7C1-DFDE67A1AB15}" destId="{98869DB2-DF71-4667-8D1D-9D7817753D2C}" srcOrd="0" destOrd="0" presId="urn:microsoft.com/office/officeart/2009/3/layout/HorizontalOrganizationChart"/>
    <dgm:cxn modelId="{4FF4ABC6-B53E-415D-AA99-B9AE2B858168}" srcId="{46B10491-205C-4012-B935-2CB82867B032}" destId="{B7C366AF-5266-478C-899B-73E69DA3EA29}" srcOrd="2" destOrd="0" parTransId="{D71D0D9B-D47B-4945-B7D6-6EE7FC811616}" sibTransId="{690E7397-5CCF-4317-9D7C-1A25670D4DA7}"/>
    <dgm:cxn modelId="{A39346C8-E4E8-46C6-A1C0-A9475BDA7117}" srcId="{82E43735-AB66-4F90-A74F-23AE6E8D9ED1}" destId="{5D474DAA-14BD-492A-A800-2E7A15CEA646}" srcOrd="0" destOrd="0" parTransId="{925688F8-1CB9-4174-9E89-9396F4C0379E}" sibTransId="{3CB6D92E-B2D0-428E-9136-2F5E315F62BD}"/>
    <dgm:cxn modelId="{3A3F8FC9-24A8-4050-BCC7-BDD992D811A4}" type="presOf" srcId="{805EBF3B-12A4-45B9-B72F-79AD2CB18FAC}" destId="{25214100-4CDD-47AD-A114-BB013705BDA5}" srcOrd="1" destOrd="0" presId="urn:microsoft.com/office/officeart/2009/3/layout/HorizontalOrganizationChart"/>
    <dgm:cxn modelId="{CFF560D4-6013-49B9-B291-FDCF6352085A}" type="presOf" srcId="{82E43735-AB66-4F90-A74F-23AE6E8D9ED1}" destId="{420187AC-B341-4D67-A687-FEF1FDAC39A7}" srcOrd="0" destOrd="0" presId="urn:microsoft.com/office/officeart/2009/3/layout/HorizontalOrganizationChart"/>
    <dgm:cxn modelId="{1944CCEA-0253-4768-B045-89D8A1840AD3}" srcId="{805EBF3B-12A4-45B9-B72F-79AD2CB18FAC}" destId="{BC3C3E08-E9DE-4931-B42C-818DB70547B1}" srcOrd="0" destOrd="0" parTransId="{4466C069-327E-4A58-B7C1-DFDE67A1AB15}" sibTransId="{C000A7DE-C5EC-42FF-8D84-494B92F8DF9D}"/>
    <dgm:cxn modelId="{4B77FFEF-606F-4DEB-AC2B-B37B9DF37679}" srcId="{46B10491-205C-4012-B935-2CB82867B032}" destId="{4BDC7EBD-0CD6-4D77-847B-5661E46BE250}" srcOrd="0" destOrd="0" parTransId="{BD6BF0C5-5EA0-4E3F-BF13-11768927D4D0}" sibTransId="{41A19BAD-680F-4E35-AA97-B58DD404D198}"/>
    <dgm:cxn modelId="{99807441-A770-4897-83B2-86E6F3A6562F}" type="presParOf" srcId="{D8225115-D86C-4F08-AD0E-7A1CD14A1A21}" destId="{CFD80511-814A-40EF-A91E-8D6E689DBED7}" srcOrd="0" destOrd="0" presId="urn:microsoft.com/office/officeart/2009/3/layout/HorizontalOrganizationChart"/>
    <dgm:cxn modelId="{12CE8F84-1C2A-4733-AE1E-159916605FB1}" type="presParOf" srcId="{CFD80511-814A-40EF-A91E-8D6E689DBED7}" destId="{A6E5C8EB-F9F6-49AA-8110-AC5A4F8485E0}" srcOrd="0" destOrd="0" presId="urn:microsoft.com/office/officeart/2009/3/layout/HorizontalOrganizationChart"/>
    <dgm:cxn modelId="{8713551B-418F-4B53-8DA5-70039311EC19}" type="presParOf" srcId="{A6E5C8EB-F9F6-49AA-8110-AC5A4F8485E0}" destId="{420187AC-B341-4D67-A687-FEF1FDAC39A7}" srcOrd="0" destOrd="0" presId="urn:microsoft.com/office/officeart/2009/3/layout/HorizontalOrganizationChart"/>
    <dgm:cxn modelId="{9263C838-5DF1-4429-BB36-9C5BCA8725E1}" type="presParOf" srcId="{A6E5C8EB-F9F6-49AA-8110-AC5A4F8485E0}" destId="{2273288F-BCD9-46CD-BA22-C280757BA25C}" srcOrd="1" destOrd="0" presId="urn:microsoft.com/office/officeart/2009/3/layout/HorizontalOrganizationChart"/>
    <dgm:cxn modelId="{D1130D98-4494-42F3-BD38-A57BDB5F63C8}" type="presParOf" srcId="{CFD80511-814A-40EF-A91E-8D6E689DBED7}" destId="{2E6C9BDE-0FD1-4006-91B8-F189F7F7F72E}" srcOrd="1" destOrd="0" presId="urn:microsoft.com/office/officeart/2009/3/layout/HorizontalOrganizationChart"/>
    <dgm:cxn modelId="{924E24B2-A735-4704-9A37-18A4A3D72F4A}" type="presParOf" srcId="{2E6C9BDE-0FD1-4006-91B8-F189F7F7F72E}" destId="{5B76A4FC-4CDE-4B42-81EC-273666F7C38D}" srcOrd="0" destOrd="0" presId="urn:microsoft.com/office/officeart/2009/3/layout/HorizontalOrganizationChart"/>
    <dgm:cxn modelId="{E91A4E34-8CA6-4F20-AF50-68855B4F6461}" type="presParOf" srcId="{2E6C9BDE-0FD1-4006-91B8-F189F7F7F72E}" destId="{9D9A22CF-986D-4EE9-B47D-FA54B420E746}" srcOrd="1" destOrd="0" presId="urn:microsoft.com/office/officeart/2009/3/layout/HorizontalOrganizationChart"/>
    <dgm:cxn modelId="{4490E7EC-9C6B-41BE-9A71-877F8D89A66F}" type="presParOf" srcId="{9D9A22CF-986D-4EE9-B47D-FA54B420E746}" destId="{7C5A3BB7-6B5E-42B2-B35E-719914BDF1BB}" srcOrd="0" destOrd="0" presId="urn:microsoft.com/office/officeart/2009/3/layout/HorizontalOrganizationChart"/>
    <dgm:cxn modelId="{55A71468-EAC9-4CA9-8815-F22597C40489}" type="presParOf" srcId="{7C5A3BB7-6B5E-42B2-B35E-719914BDF1BB}" destId="{B13ADE03-90CB-4CD7-80F3-B8B9C146F68A}" srcOrd="0" destOrd="0" presId="urn:microsoft.com/office/officeart/2009/3/layout/HorizontalOrganizationChart"/>
    <dgm:cxn modelId="{4E2B986F-A097-404F-98C2-E7F332E1CDB6}" type="presParOf" srcId="{7C5A3BB7-6B5E-42B2-B35E-719914BDF1BB}" destId="{8E14E091-DC20-4736-80AB-D209A340C338}" srcOrd="1" destOrd="0" presId="urn:microsoft.com/office/officeart/2009/3/layout/HorizontalOrganizationChart"/>
    <dgm:cxn modelId="{2E48E058-E82A-4BC1-A63D-D75E0B019C5E}" type="presParOf" srcId="{9D9A22CF-986D-4EE9-B47D-FA54B420E746}" destId="{07B5ACF6-E4E6-4B45-AC9F-A4E3BF6E82FA}" srcOrd="1" destOrd="0" presId="urn:microsoft.com/office/officeart/2009/3/layout/HorizontalOrganizationChart"/>
    <dgm:cxn modelId="{927AE0FF-8B99-42EA-A86A-F93341D3625D}" type="presParOf" srcId="{9D9A22CF-986D-4EE9-B47D-FA54B420E746}" destId="{26C76190-C786-46A9-ADE4-C1C4227D077B}" srcOrd="2" destOrd="0" presId="urn:microsoft.com/office/officeart/2009/3/layout/HorizontalOrganizationChart"/>
    <dgm:cxn modelId="{9F682AA7-65EA-4F63-9A01-68D05E4A8CD7}" type="presParOf" srcId="{2E6C9BDE-0FD1-4006-91B8-F189F7F7F72E}" destId="{10FB70DC-0F23-466B-B79F-060FBB9FEB0F}" srcOrd="2" destOrd="0" presId="urn:microsoft.com/office/officeart/2009/3/layout/HorizontalOrganizationChart"/>
    <dgm:cxn modelId="{8AB24D54-5383-49E7-98D8-386CD28CF79E}" type="presParOf" srcId="{2E6C9BDE-0FD1-4006-91B8-F189F7F7F72E}" destId="{DD0806E1-5D03-4099-BF4E-C14162471023}" srcOrd="3" destOrd="0" presId="urn:microsoft.com/office/officeart/2009/3/layout/HorizontalOrganizationChart"/>
    <dgm:cxn modelId="{6D5F5A05-9648-4598-A4A2-2CF6BAE7A0E9}" type="presParOf" srcId="{DD0806E1-5D03-4099-BF4E-C14162471023}" destId="{7EA193A7-6A5D-43FD-955A-87F36DE3EBF2}" srcOrd="0" destOrd="0" presId="urn:microsoft.com/office/officeart/2009/3/layout/HorizontalOrganizationChart"/>
    <dgm:cxn modelId="{7A8274FF-963B-4EBB-BF41-703757E4F904}" type="presParOf" srcId="{7EA193A7-6A5D-43FD-955A-87F36DE3EBF2}" destId="{C321551E-4B1B-46D8-A8F8-02C0C04F157F}" srcOrd="0" destOrd="0" presId="urn:microsoft.com/office/officeart/2009/3/layout/HorizontalOrganizationChart"/>
    <dgm:cxn modelId="{30FB860B-4E4E-4EA1-93F5-A66B5B0A47C7}" type="presParOf" srcId="{7EA193A7-6A5D-43FD-955A-87F36DE3EBF2}" destId="{25214100-4CDD-47AD-A114-BB013705BDA5}" srcOrd="1" destOrd="0" presId="urn:microsoft.com/office/officeart/2009/3/layout/HorizontalOrganizationChart"/>
    <dgm:cxn modelId="{3666F360-1D6B-477C-A89D-9B5EC0561F46}" type="presParOf" srcId="{DD0806E1-5D03-4099-BF4E-C14162471023}" destId="{F3C6EF07-27E3-425A-B605-C66E2FFC9ED6}" srcOrd="1" destOrd="0" presId="urn:microsoft.com/office/officeart/2009/3/layout/HorizontalOrganizationChart"/>
    <dgm:cxn modelId="{8065DFCF-4B59-4117-B816-EE4495AD8521}" type="presParOf" srcId="{F3C6EF07-27E3-425A-B605-C66E2FFC9ED6}" destId="{98869DB2-DF71-4667-8D1D-9D7817753D2C}" srcOrd="0" destOrd="0" presId="urn:microsoft.com/office/officeart/2009/3/layout/HorizontalOrganizationChart"/>
    <dgm:cxn modelId="{D5A5D112-1EC9-4708-972B-6AD91B8CB5C2}" type="presParOf" srcId="{F3C6EF07-27E3-425A-B605-C66E2FFC9ED6}" destId="{E674FB48-A58C-4530-ACEC-0B737B34DC2A}" srcOrd="1" destOrd="0" presId="urn:microsoft.com/office/officeart/2009/3/layout/HorizontalOrganizationChart"/>
    <dgm:cxn modelId="{34457DF7-3881-4C1C-99DA-DBB65D3A48B0}" type="presParOf" srcId="{E674FB48-A58C-4530-ACEC-0B737B34DC2A}" destId="{3FE20438-BFCC-42B8-A767-449CE7B9ADB1}" srcOrd="0" destOrd="0" presId="urn:microsoft.com/office/officeart/2009/3/layout/HorizontalOrganizationChart"/>
    <dgm:cxn modelId="{51DBF366-B8D8-49C8-ACA7-626343716D3F}" type="presParOf" srcId="{3FE20438-BFCC-42B8-A767-449CE7B9ADB1}" destId="{4AC18885-1B09-438B-B561-EAAEE7BA8957}" srcOrd="0" destOrd="0" presId="urn:microsoft.com/office/officeart/2009/3/layout/HorizontalOrganizationChart"/>
    <dgm:cxn modelId="{439BFB91-DFE9-4B87-B1E8-0799ADB9583C}" type="presParOf" srcId="{3FE20438-BFCC-42B8-A767-449CE7B9ADB1}" destId="{58D3C426-CDBA-422D-9F6E-061767C06F2C}" srcOrd="1" destOrd="0" presId="urn:microsoft.com/office/officeart/2009/3/layout/HorizontalOrganizationChart"/>
    <dgm:cxn modelId="{6D765FE5-9C85-4BC5-9406-A0C3C7E3A4F1}" type="presParOf" srcId="{E674FB48-A58C-4530-ACEC-0B737B34DC2A}" destId="{386337EA-68B7-4352-B0AA-874670E26916}" srcOrd="1" destOrd="0" presId="urn:microsoft.com/office/officeart/2009/3/layout/HorizontalOrganizationChart"/>
    <dgm:cxn modelId="{C227B64C-DD9B-467C-BCBE-CFC35642CE6D}" type="presParOf" srcId="{E674FB48-A58C-4530-ACEC-0B737B34DC2A}" destId="{6805F4C1-5328-4255-9822-F7AF789ED053}" srcOrd="2" destOrd="0" presId="urn:microsoft.com/office/officeart/2009/3/layout/HorizontalOrganizationChart"/>
    <dgm:cxn modelId="{7BB5AA0A-330D-4FC2-B85F-EE3B27A00ADE}" type="presParOf" srcId="{F3C6EF07-27E3-425A-B605-C66E2FFC9ED6}" destId="{AB592BA5-6E02-415C-A33D-633748CFC787}" srcOrd="2" destOrd="0" presId="urn:microsoft.com/office/officeart/2009/3/layout/HorizontalOrganizationChart"/>
    <dgm:cxn modelId="{43B2E715-4D4D-40E1-A674-1D23E3F067DF}" type="presParOf" srcId="{F3C6EF07-27E3-425A-B605-C66E2FFC9ED6}" destId="{E7599212-2B47-4769-BE0B-F2DDA487F60C}" srcOrd="3" destOrd="0" presId="urn:microsoft.com/office/officeart/2009/3/layout/HorizontalOrganizationChart"/>
    <dgm:cxn modelId="{38AD0776-3FE7-497D-A149-F248B88A2A96}" type="presParOf" srcId="{E7599212-2B47-4769-BE0B-F2DDA487F60C}" destId="{A7F6CE65-B85C-437A-91A6-A3958A78CED7}" srcOrd="0" destOrd="0" presId="urn:microsoft.com/office/officeart/2009/3/layout/HorizontalOrganizationChart"/>
    <dgm:cxn modelId="{BE064226-EEAE-4959-9B76-B0DA9873971A}" type="presParOf" srcId="{A7F6CE65-B85C-437A-91A6-A3958A78CED7}" destId="{8E33F75F-CE86-4388-A205-8141B08A3993}" srcOrd="0" destOrd="0" presId="urn:microsoft.com/office/officeart/2009/3/layout/HorizontalOrganizationChart"/>
    <dgm:cxn modelId="{1EC3C84A-47D8-42D9-A172-36B8B4D8D88D}" type="presParOf" srcId="{A7F6CE65-B85C-437A-91A6-A3958A78CED7}" destId="{15C0B0B4-DD48-4042-B3A5-C8DD5FD7CC9A}" srcOrd="1" destOrd="0" presId="urn:microsoft.com/office/officeart/2009/3/layout/HorizontalOrganizationChart"/>
    <dgm:cxn modelId="{9E6D9B7C-078E-4255-839D-BC8AB04C0171}" type="presParOf" srcId="{E7599212-2B47-4769-BE0B-F2DDA487F60C}" destId="{7A08E99C-7B98-4CA4-8AD6-1553A36571E4}" srcOrd="1" destOrd="0" presId="urn:microsoft.com/office/officeart/2009/3/layout/HorizontalOrganizationChart"/>
    <dgm:cxn modelId="{169CE73B-0699-4C90-930C-4DE9D601E01C}" type="presParOf" srcId="{E7599212-2B47-4769-BE0B-F2DDA487F60C}" destId="{60A3EE53-A624-4EEF-B9C2-F4B4D447E9FA}" srcOrd="2" destOrd="0" presId="urn:microsoft.com/office/officeart/2009/3/layout/HorizontalOrganizationChart"/>
    <dgm:cxn modelId="{DBC20D0B-56B2-4C54-B839-506C800EF874}" type="presParOf" srcId="{DD0806E1-5D03-4099-BF4E-C14162471023}" destId="{0A505D37-8C03-4E97-A010-A9C80010D4F3}" srcOrd="2" destOrd="0" presId="urn:microsoft.com/office/officeart/2009/3/layout/HorizontalOrganizationChart"/>
    <dgm:cxn modelId="{CAA16FA3-B770-4159-8AE5-0FB15A8871D0}" type="presParOf" srcId="{2E6C9BDE-0FD1-4006-91B8-F189F7F7F72E}" destId="{806B9FC7-7F81-420A-BA24-7B3373FCF309}" srcOrd="4" destOrd="0" presId="urn:microsoft.com/office/officeart/2009/3/layout/HorizontalOrganizationChart"/>
    <dgm:cxn modelId="{0108182E-95A2-4598-AB31-39026EA81C34}" type="presParOf" srcId="{2E6C9BDE-0FD1-4006-91B8-F189F7F7F72E}" destId="{8E5F1256-6D1F-4E0A-A0F8-D554CD0728EA}" srcOrd="5" destOrd="0" presId="urn:microsoft.com/office/officeart/2009/3/layout/HorizontalOrganizationChart"/>
    <dgm:cxn modelId="{C047E708-593C-49F4-A7AE-D946DBE2D098}" type="presParOf" srcId="{8E5F1256-6D1F-4E0A-A0F8-D554CD0728EA}" destId="{EA307ED2-A238-41FE-8602-F23D4A0CC6D1}" srcOrd="0" destOrd="0" presId="urn:microsoft.com/office/officeart/2009/3/layout/HorizontalOrganizationChart"/>
    <dgm:cxn modelId="{41271722-B3B8-4879-8005-3E66DBD41609}" type="presParOf" srcId="{EA307ED2-A238-41FE-8602-F23D4A0CC6D1}" destId="{00C66499-B15B-4D72-AEC8-78CBD69AEA0A}" srcOrd="0" destOrd="0" presId="urn:microsoft.com/office/officeart/2009/3/layout/HorizontalOrganizationChart"/>
    <dgm:cxn modelId="{6F463381-A621-4414-B8AD-FFB602969773}" type="presParOf" srcId="{EA307ED2-A238-41FE-8602-F23D4A0CC6D1}" destId="{88158D4F-FEA7-4DAB-9BAB-519173087DDC}" srcOrd="1" destOrd="0" presId="urn:microsoft.com/office/officeart/2009/3/layout/HorizontalOrganizationChart"/>
    <dgm:cxn modelId="{CC1D232F-BD3F-494B-8F5A-9C37F438D008}" type="presParOf" srcId="{8E5F1256-6D1F-4E0A-A0F8-D554CD0728EA}" destId="{25DFF979-AA0B-45F6-B5D5-91EA1AB2FB80}" srcOrd="1" destOrd="0" presId="urn:microsoft.com/office/officeart/2009/3/layout/HorizontalOrganizationChart"/>
    <dgm:cxn modelId="{2DD889EF-76E6-400E-96C0-36E464065063}" type="presParOf" srcId="{25DFF979-AA0B-45F6-B5D5-91EA1AB2FB80}" destId="{F5AEFE82-0829-40C1-A8F9-30C872D5468D}" srcOrd="0" destOrd="0" presId="urn:microsoft.com/office/officeart/2009/3/layout/HorizontalOrganizationChart"/>
    <dgm:cxn modelId="{036B4A86-EF92-4224-8F7C-151B049CB82D}" type="presParOf" srcId="{25DFF979-AA0B-45F6-B5D5-91EA1AB2FB80}" destId="{9435D1EB-B170-4A2F-B345-071394D7CE28}" srcOrd="1" destOrd="0" presId="urn:microsoft.com/office/officeart/2009/3/layout/HorizontalOrganizationChart"/>
    <dgm:cxn modelId="{56E8F8D3-47B1-42E1-81E8-8A948ABF21F3}" type="presParOf" srcId="{9435D1EB-B170-4A2F-B345-071394D7CE28}" destId="{4CE45090-3DFD-49CD-A2EA-CCA386949604}" srcOrd="0" destOrd="0" presId="urn:microsoft.com/office/officeart/2009/3/layout/HorizontalOrganizationChart"/>
    <dgm:cxn modelId="{9257F023-5798-4495-BE95-9C6F0A08C176}" type="presParOf" srcId="{4CE45090-3DFD-49CD-A2EA-CCA386949604}" destId="{5EBF1D5E-CF4D-4F02-A72D-8A53D92FD544}" srcOrd="0" destOrd="0" presId="urn:microsoft.com/office/officeart/2009/3/layout/HorizontalOrganizationChart"/>
    <dgm:cxn modelId="{8B1150C6-8A89-488F-B49C-9AA0AC76B430}" type="presParOf" srcId="{4CE45090-3DFD-49CD-A2EA-CCA386949604}" destId="{70E1F297-41D0-4F22-BE4B-E8FB77645C5E}" srcOrd="1" destOrd="0" presId="urn:microsoft.com/office/officeart/2009/3/layout/HorizontalOrganizationChart"/>
    <dgm:cxn modelId="{ADB7B31B-D26D-4538-B033-69E62359EA68}" type="presParOf" srcId="{9435D1EB-B170-4A2F-B345-071394D7CE28}" destId="{AD97E16E-588C-4D53-B2AB-AB03522B1A6D}" srcOrd="1" destOrd="0" presId="urn:microsoft.com/office/officeart/2009/3/layout/HorizontalOrganizationChart"/>
    <dgm:cxn modelId="{80022D44-D888-430B-94A7-02F3413496B0}" type="presParOf" srcId="{9435D1EB-B170-4A2F-B345-071394D7CE28}" destId="{D686E761-4FBE-4A5E-9918-4C261E33A153}" srcOrd="2" destOrd="0" presId="urn:microsoft.com/office/officeart/2009/3/layout/HorizontalOrganizationChart"/>
    <dgm:cxn modelId="{DF8BCC2F-3DC1-440E-8689-7817CFC9A519}" type="presParOf" srcId="{25DFF979-AA0B-45F6-B5D5-91EA1AB2FB80}" destId="{502B414A-58BC-44EA-B2AF-7A80A45F095F}" srcOrd="2" destOrd="0" presId="urn:microsoft.com/office/officeart/2009/3/layout/HorizontalOrganizationChart"/>
    <dgm:cxn modelId="{203E9A6B-6673-405C-93D3-DEEC5A9AFC5F}" type="presParOf" srcId="{25DFF979-AA0B-45F6-B5D5-91EA1AB2FB80}" destId="{6933F90C-F24F-4ED9-8FAA-7C10980E59C5}" srcOrd="3" destOrd="0" presId="urn:microsoft.com/office/officeart/2009/3/layout/HorizontalOrganizationChart"/>
    <dgm:cxn modelId="{8A6E22D0-82F3-4FFC-B44E-E0BDC2DFBCF2}" type="presParOf" srcId="{6933F90C-F24F-4ED9-8FAA-7C10980E59C5}" destId="{2D9DD063-F3CB-4AD5-9221-597428D222AB}" srcOrd="0" destOrd="0" presId="urn:microsoft.com/office/officeart/2009/3/layout/HorizontalOrganizationChart"/>
    <dgm:cxn modelId="{E3F367EA-5ECB-4078-97C2-6B95A2316C55}" type="presParOf" srcId="{2D9DD063-F3CB-4AD5-9221-597428D222AB}" destId="{0DEA2630-B555-477C-B04C-39EBACA6FEAC}" srcOrd="0" destOrd="0" presId="urn:microsoft.com/office/officeart/2009/3/layout/HorizontalOrganizationChart"/>
    <dgm:cxn modelId="{311569DB-6B63-468B-A0D0-21DA38B21A97}" type="presParOf" srcId="{2D9DD063-F3CB-4AD5-9221-597428D222AB}" destId="{8C1CE6A8-BA81-4BAB-B9FF-A41B0198EC34}" srcOrd="1" destOrd="0" presId="urn:microsoft.com/office/officeart/2009/3/layout/HorizontalOrganizationChart"/>
    <dgm:cxn modelId="{45AF28AF-665A-4B3A-93A5-C5D0D426B446}" type="presParOf" srcId="{6933F90C-F24F-4ED9-8FAA-7C10980E59C5}" destId="{A00B0342-B481-47B7-89A3-7C86FB542461}" srcOrd="1" destOrd="0" presId="urn:microsoft.com/office/officeart/2009/3/layout/HorizontalOrganizationChart"/>
    <dgm:cxn modelId="{9D776E4E-4208-4A42-8A68-5ADE323D6916}" type="presParOf" srcId="{6933F90C-F24F-4ED9-8FAA-7C10980E59C5}" destId="{409FE2EF-68B7-48BE-8545-9A4C70537D1D}" srcOrd="2" destOrd="0" presId="urn:microsoft.com/office/officeart/2009/3/layout/HorizontalOrganizationChart"/>
    <dgm:cxn modelId="{9C73684A-E1DC-4F1A-91A0-053891BAFEA0}" type="presParOf" srcId="{25DFF979-AA0B-45F6-B5D5-91EA1AB2FB80}" destId="{097C09EF-F54A-4230-AD76-6D8CE8BC02E6}" srcOrd="4" destOrd="0" presId="urn:microsoft.com/office/officeart/2009/3/layout/HorizontalOrganizationChart"/>
    <dgm:cxn modelId="{A22FAF36-52FF-4E1E-B18B-B72B19138D71}" type="presParOf" srcId="{25DFF979-AA0B-45F6-B5D5-91EA1AB2FB80}" destId="{46320D3E-C7B0-4D11-955F-7B37BE9FA763}" srcOrd="5" destOrd="0" presId="urn:microsoft.com/office/officeart/2009/3/layout/HorizontalOrganizationChart"/>
    <dgm:cxn modelId="{014F9378-F547-4A1F-84D6-CFA492B62AC6}" type="presParOf" srcId="{46320D3E-C7B0-4D11-955F-7B37BE9FA763}" destId="{3845ECB8-BB76-47AB-A6A9-0FA51632A2E3}" srcOrd="0" destOrd="0" presId="urn:microsoft.com/office/officeart/2009/3/layout/HorizontalOrganizationChart"/>
    <dgm:cxn modelId="{88E6900B-5ECD-4064-887E-2DCC582B5041}" type="presParOf" srcId="{3845ECB8-BB76-47AB-A6A9-0FA51632A2E3}" destId="{A1637FD2-451C-45B7-8070-CFF1044E1592}" srcOrd="0" destOrd="0" presId="urn:microsoft.com/office/officeart/2009/3/layout/HorizontalOrganizationChart"/>
    <dgm:cxn modelId="{E380AEDB-72BA-47F3-88C5-C6CB187C6290}" type="presParOf" srcId="{3845ECB8-BB76-47AB-A6A9-0FA51632A2E3}" destId="{95B1E76C-C642-44C8-A34A-F08EFFA2C33F}" srcOrd="1" destOrd="0" presId="urn:microsoft.com/office/officeart/2009/3/layout/HorizontalOrganizationChart"/>
    <dgm:cxn modelId="{53A53C61-00E3-4011-ADEB-7BBE26932226}" type="presParOf" srcId="{46320D3E-C7B0-4D11-955F-7B37BE9FA763}" destId="{9C399A3B-60AF-44D9-ABB3-A25A4AA9D78C}" srcOrd="1" destOrd="0" presId="urn:microsoft.com/office/officeart/2009/3/layout/HorizontalOrganizationChart"/>
    <dgm:cxn modelId="{39994596-F790-489F-91A1-B2B6D0D9D068}" type="presParOf" srcId="{46320D3E-C7B0-4D11-955F-7B37BE9FA763}" destId="{7F394822-D2E0-4832-A073-AB1A6F76F23F}" srcOrd="2" destOrd="0" presId="urn:microsoft.com/office/officeart/2009/3/layout/HorizontalOrganizationChart"/>
    <dgm:cxn modelId="{A5A58C31-976A-491A-84CF-02275B2AD8FA}" type="presParOf" srcId="{8E5F1256-6D1F-4E0A-A0F8-D554CD0728EA}" destId="{8CA63841-3D19-4A70-893F-D2E45E6AF7EA}" srcOrd="2" destOrd="0" presId="urn:microsoft.com/office/officeart/2009/3/layout/HorizontalOrganizationChart"/>
    <dgm:cxn modelId="{543EC93B-56E5-4697-8FCE-C53D1A9D5B17}" type="presParOf" srcId="{CFD80511-814A-40EF-A91E-8D6E689DBED7}" destId="{6250D832-20BF-4B4F-AEF1-1E44FBCFF93B}"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6A80FB-A076-48C1-B674-545C2744579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IN"/>
        </a:p>
      </dgm:t>
    </dgm:pt>
    <dgm:pt modelId="{C2DDF5FC-42FE-4043-BB77-D8F62CF4364F}">
      <dgm:prSet phldrT="[Text]"/>
      <dgm:spPr>
        <a:gradFill flip="none" rotWithShape="0">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0" scaled="1"/>
          <a:tileRect/>
        </a:gradFill>
      </dgm:spPr>
      <dgm:t>
        <a:bodyPr/>
        <a:lstStyle/>
        <a:p>
          <a:r>
            <a:rPr lang="en-US" dirty="0"/>
            <a:t>Technical</a:t>
          </a:r>
          <a:endParaRPr lang="en-IN" dirty="0"/>
        </a:p>
      </dgm:t>
    </dgm:pt>
    <dgm:pt modelId="{851ACD77-91F5-4179-B1BB-1B811E8853B6}" type="parTrans" cxnId="{F721CC63-5F6A-4148-AA31-39CB3364790F}">
      <dgm:prSet/>
      <dgm:spPr/>
      <dgm:t>
        <a:bodyPr/>
        <a:lstStyle/>
        <a:p>
          <a:endParaRPr lang="en-IN"/>
        </a:p>
      </dgm:t>
    </dgm:pt>
    <dgm:pt modelId="{DE8C8A28-AB15-4288-A9AC-37B284AD55E5}" type="sibTrans" cxnId="{F721CC63-5F6A-4148-AA31-39CB3364790F}">
      <dgm:prSet/>
      <dgm:spPr/>
      <dgm:t>
        <a:bodyPr/>
        <a:lstStyle/>
        <a:p>
          <a:endParaRPr lang="en-IN"/>
        </a:p>
      </dgm:t>
    </dgm:pt>
    <dgm:pt modelId="{0A6611F5-E6A7-414B-967D-D2AF0887D1FC}">
      <dgm:prSet phldrT="[Text]"/>
      <dgm:spPr/>
      <dgm:t>
        <a:bodyPr/>
        <a:lstStyle/>
        <a:p>
          <a:r>
            <a:rPr lang="en-US" dirty="0"/>
            <a:t>Our team concluded that blockchain is a feasible technology for FIR management due to its immutability and transparency.</a:t>
          </a:r>
          <a:endParaRPr lang="en-IN" dirty="0"/>
        </a:p>
      </dgm:t>
    </dgm:pt>
    <dgm:pt modelId="{4C092639-6CB6-4300-872C-DD9194165C40}" type="parTrans" cxnId="{721ABB70-32A0-4720-A054-0650D5CAD844}">
      <dgm:prSet/>
      <dgm:spPr/>
      <dgm:t>
        <a:bodyPr/>
        <a:lstStyle/>
        <a:p>
          <a:endParaRPr lang="en-IN"/>
        </a:p>
      </dgm:t>
    </dgm:pt>
    <dgm:pt modelId="{7998F351-EEB0-46A1-A703-CD555E94A235}" type="sibTrans" cxnId="{721ABB70-32A0-4720-A054-0650D5CAD844}">
      <dgm:prSet/>
      <dgm:spPr/>
      <dgm:t>
        <a:bodyPr/>
        <a:lstStyle/>
        <a:p>
          <a:endParaRPr lang="en-IN"/>
        </a:p>
      </dgm:t>
    </dgm:pt>
    <dgm:pt modelId="{F42422DB-C297-4A2E-BF20-EC653F9C6946}">
      <dgm:prSet phldrT="[Text]"/>
      <dgm:spPr>
        <a:gradFill flip="none" rotWithShape="0">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dgm:spPr>
      <dgm:t>
        <a:bodyPr/>
        <a:lstStyle/>
        <a:p>
          <a:r>
            <a:rPr lang="en-US" dirty="0"/>
            <a:t>Economic</a:t>
          </a:r>
          <a:endParaRPr lang="en-IN" dirty="0"/>
        </a:p>
      </dgm:t>
    </dgm:pt>
    <dgm:pt modelId="{29FD8CAE-39B0-42DA-86AB-40F0F5377D13}" type="parTrans" cxnId="{42E87707-E5C8-4B0C-9E8C-A2D010320F23}">
      <dgm:prSet/>
      <dgm:spPr/>
      <dgm:t>
        <a:bodyPr/>
        <a:lstStyle/>
        <a:p>
          <a:endParaRPr lang="en-IN"/>
        </a:p>
      </dgm:t>
    </dgm:pt>
    <dgm:pt modelId="{56E7ED76-D155-462B-8BBC-C855C824560B}" type="sibTrans" cxnId="{42E87707-E5C8-4B0C-9E8C-A2D010320F23}">
      <dgm:prSet/>
      <dgm:spPr/>
      <dgm:t>
        <a:bodyPr/>
        <a:lstStyle/>
        <a:p>
          <a:endParaRPr lang="en-IN"/>
        </a:p>
      </dgm:t>
    </dgm:pt>
    <dgm:pt modelId="{FF7C153D-C3DC-4C3F-BB1F-D7AE01E65B5C}">
      <dgm:prSet phldrT="[Text]"/>
      <dgm:spPr/>
      <dgm:t>
        <a:bodyPr/>
        <a:lstStyle/>
        <a:p>
          <a:r>
            <a:rPr lang="en-US" dirty="0"/>
            <a:t>Implementing a blockchain-based FIR system is estimated to reduce costs by up to 60%.</a:t>
          </a:r>
          <a:endParaRPr lang="en-IN" dirty="0"/>
        </a:p>
      </dgm:t>
    </dgm:pt>
    <dgm:pt modelId="{0EB545B8-BDFC-43A4-8354-54CE36089878}" type="parTrans" cxnId="{64E18DD1-3CBB-44A6-AE5E-FBA773DD50C6}">
      <dgm:prSet/>
      <dgm:spPr/>
      <dgm:t>
        <a:bodyPr/>
        <a:lstStyle/>
        <a:p>
          <a:endParaRPr lang="en-IN"/>
        </a:p>
      </dgm:t>
    </dgm:pt>
    <dgm:pt modelId="{78F77F95-856B-49A0-8CE8-1EE0DEE437A1}" type="sibTrans" cxnId="{64E18DD1-3CBB-44A6-AE5E-FBA773DD50C6}">
      <dgm:prSet/>
      <dgm:spPr/>
      <dgm:t>
        <a:bodyPr/>
        <a:lstStyle/>
        <a:p>
          <a:endParaRPr lang="en-IN"/>
        </a:p>
      </dgm:t>
    </dgm:pt>
    <dgm:pt modelId="{C1CDF708-E04B-4456-A91C-95F3A02E20C6}">
      <dgm:prSet phldrT="[Text]"/>
      <dgm:spPr>
        <a:gradFill flip="none" rotWithShape="0">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0" scaled="1"/>
          <a:tileRect/>
        </a:gradFill>
      </dgm:spPr>
      <dgm:t>
        <a:bodyPr/>
        <a:lstStyle/>
        <a:p>
          <a:r>
            <a:rPr lang="en-US" dirty="0"/>
            <a:t>Operational</a:t>
          </a:r>
          <a:endParaRPr lang="en-IN" dirty="0"/>
        </a:p>
      </dgm:t>
    </dgm:pt>
    <dgm:pt modelId="{F8B62AE4-BC2E-4212-B101-3F8F19F892D2}" type="parTrans" cxnId="{B8114258-1D01-4D10-AD81-66ABE1442D6E}">
      <dgm:prSet/>
      <dgm:spPr/>
      <dgm:t>
        <a:bodyPr/>
        <a:lstStyle/>
        <a:p>
          <a:endParaRPr lang="en-IN"/>
        </a:p>
      </dgm:t>
    </dgm:pt>
    <dgm:pt modelId="{F3770AAC-B7CB-4E03-BDE4-4A1ECDB0BA20}" type="sibTrans" cxnId="{B8114258-1D01-4D10-AD81-66ABE1442D6E}">
      <dgm:prSet/>
      <dgm:spPr/>
      <dgm:t>
        <a:bodyPr/>
        <a:lstStyle/>
        <a:p>
          <a:endParaRPr lang="en-IN"/>
        </a:p>
      </dgm:t>
    </dgm:pt>
    <dgm:pt modelId="{21C9B2FB-F85A-49BE-AC3C-82C0D65E0E81}">
      <dgm:prSet phldrT="[Text]"/>
      <dgm:spPr/>
      <dgm:t>
        <a:bodyPr/>
        <a:lstStyle/>
        <a:p>
          <a:r>
            <a:rPr lang="en-US" dirty="0"/>
            <a:t>The system's decentralized nature improves operational efficiency by eliminating intermediaries in the FIR management process.</a:t>
          </a:r>
          <a:endParaRPr lang="en-IN" dirty="0"/>
        </a:p>
      </dgm:t>
    </dgm:pt>
    <dgm:pt modelId="{C389EC6C-F5F7-4EBE-8DBC-7F71EFDC31AB}" type="parTrans" cxnId="{36D57231-FB47-433E-933B-F74B39B7224D}">
      <dgm:prSet/>
      <dgm:spPr/>
      <dgm:t>
        <a:bodyPr/>
        <a:lstStyle/>
        <a:p>
          <a:endParaRPr lang="en-IN"/>
        </a:p>
      </dgm:t>
    </dgm:pt>
    <dgm:pt modelId="{E133A500-9701-4B92-8AD2-23A48EE55CD5}" type="sibTrans" cxnId="{36D57231-FB47-433E-933B-F74B39B7224D}">
      <dgm:prSet/>
      <dgm:spPr/>
      <dgm:t>
        <a:bodyPr/>
        <a:lstStyle/>
        <a:p>
          <a:endParaRPr lang="en-IN"/>
        </a:p>
      </dgm:t>
    </dgm:pt>
    <dgm:pt modelId="{3B7D5E9E-6E91-4DF0-81EA-7C1102AA6FF8}">
      <dgm:prSet/>
      <dgm:spPr>
        <a:gradFill flip="none" rotWithShape="0">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0" scaled="1"/>
          <a:tileRect/>
        </a:gradFill>
      </dgm:spPr>
      <dgm:t>
        <a:bodyPr/>
        <a:lstStyle/>
        <a:p>
          <a:r>
            <a:rPr lang="en-US" dirty="0"/>
            <a:t>Legal</a:t>
          </a:r>
          <a:endParaRPr lang="en-IN" dirty="0"/>
        </a:p>
      </dgm:t>
    </dgm:pt>
    <dgm:pt modelId="{4D6FF99B-B854-4003-B2FF-6CFEBA4206D2}" type="parTrans" cxnId="{22DFBFBA-B49B-46FA-A485-8750943686DA}">
      <dgm:prSet/>
      <dgm:spPr/>
      <dgm:t>
        <a:bodyPr/>
        <a:lstStyle/>
        <a:p>
          <a:endParaRPr lang="en-IN"/>
        </a:p>
      </dgm:t>
    </dgm:pt>
    <dgm:pt modelId="{2FB0D65B-AEF5-4D4C-9876-007AFF726BC2}" type="sibTrans" cxnId="{22DFBFBA-B49B-46FA-A485-8750943686DA}">
      <dgm:prSet/>
      <dgm:spPr/>
      <dgm:t>
        <a:bodyPr/>
        <a:lstStyle/>
        <a:p>
          <a:endParaRPr lang="en-IN"/>
        </a:p>
      </dgm:t>
    </dgm:pt>
    <dgm:pt modelId="{78D84BE6-A760-4090-825A-83B1A76DCA84}">
      <dgm:prSet/>
      <dgm:spPr/>
      <dgm:t>
        <a:bodyPr/>
        <a:lstStyle/>
        <a:p>
          <a:pPr>
            <a:buFont typeface="Arial" panose="020B0604020202020204" pitchFamily="34" charset="0"/>
            <a:buChar char="•"/>
          </a:pPr>
          <a:r>
            <a:rPr lang="en-US" dirty="0">
              <a:solidFill>
                <a:srgbClr val="3C3939"/>
              </a:solidFill>
              <a:latin typeface="Calibri(body)"/>
              <a:ea typeface="Roboto" pitchFamily="34" charset="-122"/>
              <a:cs typeface="Roboto" pitchFamily="34" charset="-120"/>
            </a:rPr>
            <a:t>The use of blockchain technology promotes transparency and adds a layer of security to the FIR management process, making it legally compliant.</a:t>
          </a:r>
          <a:endParaRPr lang="en-IN" dirty="0">
            <a:latin typeface="Calibri(body)"/>
          </a:endParaRPr>
        </a:p>
      </dgm:t>
    </dgm:pt>
    <dgm:pt modelId="{A1753946-F025-48AE-8D3D-A35759A0E18E}" type="parTrans" cxnId="{F24297FC-28A4-494A-B25E-077D1A1BA3BC}">
      <dgm:prSet/>
      <dgm:spPr/>
      <dgm:t>
        <a:bodyPr/>
        <a:lstStyle/>
        <a:p>
          <a:endParaRPr lang="en-IN"/>
        </a:p>
      </dgm:t>
    </dgm:pt>
    <dgm:pt modelId="{AE25DFD3-BE2A-457E-B25B-2584876A7412}" type="sibTrans" cxnId="{F24297FC-28A4-494A-B25E-077D1A1BA3BC}">
      <dgm:prSet/>
      <dgm:spPr/>
      <dgm:t>
        <a:bodyPr/>
        <a:lstStyle/>
        <a:p>
          <a:endParaRPr lang="en-IN"/>
        </a:p>
      </dgm:t>
    </dgm:pt>
    <dgm:pt modelId="{DC2E1CCF-0B8D-4163-A575-ABD9F95698C5}" type="pres">
      <dgm:prSet presAssocID="{A46A80FB-A076-48C1-B674-545C2744579D}" presName="Name0" presStyleCnt="0">
        <dgm:presLayoutVars>
          <dgm:dir/>
          <dgm:animLvl val="lvl"/>
          <dgm:resizeHandles val="exact"/>
        </dgm:presLayoutVars>
      </dgm:prSet>
      <dgm:spPr/>
    </dgm:pt>
    <dgm:pt modelId="{5E7E9F4A-84BC-40F0-8E77-6183A8AB3F2B}" type="pres">
      <dgm:prSet presAssocID="{C2DDF5FC-42FE-4043-BB77-D8F62CF4364F}" presName="linNode" presStyleCnt="0"/>
      <dgm:spPr/>
    </dgm:pt>
    <dgm:pt modelId="{8D73AFE2-4B06-425F-90CB-D04340AFBD60}" type="pres">
      <dgm:prSet presAssocID="{C2DDF5FC-42FE-4043-BB77-D8F62CF4364F}" presName="parentText" presStyleLbl="node1" presStyleIdx="0" presStyleCnt="4">
        <dgm:presLayoutVars>
          <dgm:chMax val="1"/>
          <dgm:bulletEnabled val="1"/>
        </dgm:presLayoutVars>
      </dgm:prSet>
      <dgm:spPr/>
    </dgm:pt>
    <dgm:pt modelId="{092C5B3B-B7B9-49AB-B0ED-E4904D6D2E22}" type="pres">
      <dgm:prSet presAssocID="{C2DDF5FC-42FE-4043-BB77-D8F62CF4364F}" presName="descendantText" presStyleLbl="alignAccFollowNode1" presStyleIdx="0" presStyleCnt="4">
        <dgm:presLayoutVars>
          <dgm:bulletEnabled val="1"/>
        </dgm:presLayoutVars>
      </dgm:prSet>
      <dgm:spPr/>
    </dgm:pt>
    <dgm:pt modelId="{EAB296BC-91D7-47E5-A284-03C092A6506B}" type="pres">
      <dgm:prSet presAssocID="{DE8C8A28-AB15-4288-A9AC-37B284AD55E5}" presName="sp" presStyleCnt="0"/>
      <dgm:spPr/>
    </dgm:pt>
    <dgm:pt modelId="{4F29225B-72FB-451A-9BD0-6C07856F3CCB}" type="pres">
      <dgm:prSet presAssocID="{F42422DB-C297-4A2E-BF20-EC653F9C6946}" presName="linNode" presStyleCnt="0"/>
      <dgm:spPr/>
    </dgm:pt>
    <dgm:pt modelId="{349F8F0A-7DA4-44E0-AA29-92F20FDB59DA}" type="pres">
      <dgm:prSet presAssocID="{F42422DB-C297-4A2E-BF20-EC653F9C6946}" presName="parentText" presStyleLbl="node1" presStyleIdx="1" presStyleCnt="4">
        <dgm:presLayoutVars>
          <dgm:chMax val="1"/>
          <dgm:bulletEnabled val="1"/>
        </dgm:presLayoutVars>
      </dgm:prSet>
      <dgm:spPr/>
    </dgm:pt>
    <dgm:pt modelId="{A48361C2-9D82-452E-9C04-E59F49D4C168}" type="pres">
      <dgm:prSet presAssocID="{F42422DB-C297-4A2E-BF20-EC653F9C6946}" presName="descendantText" presStyleLbl="alignAccFollowNode1" presStyleIdx="1" presStyleCnt="4">
        <dgm:presLayoutVars>
          <dgm:bulletEnabled val="1"/>
        </dgm:presLayoutVars>
      </dgm:prSet>
      <dgm:spPr/>
    </dgm:pt>
    <dgm:pt modelId="{CCFCC0D7-596E-4E98-8FB6-98C698AA6EE8}" type="pres">
      <dgm:prSet presAssocID="{56E7ED76-D155-462B-8BBC-C855C824560B}" presName="sp" presStyleCnt="0"/>
      <dgm:spPr/>
    </dgm:pt>
    <dgm:pt modelId="{DC148AD0-E576-439F-9CFC-AF50C568E0FD}" type="pres">
      <dgm:prSet presAssocID="{C1CDF708-E04B-4456-A91C-95F3A02E20C6}" presName="linNode" presStyleCnt="0"/>
      <dgm:spPr/>
    </dgm:pt>
    <dgm:pt modelId="{B2CAEAC6-B7E3-4F27-9A5A-2FFB3D104199}" type="pres">
      <dgm:prSet presAssocID="{C1CDF708-E04B-4456-A91C-95F3A02E20C6}" presName="parentText" presStyleLbl="node1" presStyleIdx="2" presStyleCnt="4">
        <dgm:presLayoutVars>
          <dgm:chMax val="1"/>
          <dgm:bulletEnabled val="1"/>
        </dgm:presLayoutVars>
      </dgm:prSet>
      <dgm:spPr/>
    </dgm:pt>
    <dgm:pt modelId="{68CD9FCB-415A-4FFB-BB12-4A0ECFB91200}" type="pres">
      <dgm:prSet presAssocID="{C1CDF708-E04B-4456-A91C-95F3A02E20C6}" presName="descendantText" presStyleLbl="alignAccFollowNode1" presStyleIdx="2" presStyleCnt="4">
        <dgm:presLayoutVars>
          <dgm:bulletEnabled val="1"/>
        </dgm:presLayoutVars>
      </dgm:prSet>
      <dgm:spPr/>
    </dgm:pt>
    <dgm:pt modelId="{4B34BE57-ADA1-40F5-9751-D3085418A36F}" type="pres">
      <dgm:prSet presAssocID="{F3770AAC-B7CB-4E03-BDE4-4A1ECDB0BA20}" presName="sp" presStyleCnt="0"/>
      <dgm:spPr/>
    </dgm:pt>
    <dgm:pt modelId="{BBBAADB1-EB05-4DCF-BAE6-191223EBB7BB}" type="pres">
      <dgm:prSet presAssocID="{3B7D5E9E-6E91-4DF0-81EA-7C1102AA6FF8}" presName="linNode" presStyleCnt="0"/>
      <dgm:spPr/>
    </dgm:pt>
    <dgm:pt modelId="{F129BDC3-B602-4660-88F7-E62B802F1E71}" type="pres">
      <dgm:prSet presAssocID="{3B7D5E9E-6E91-4DF0-81EA-7C1102AA6FF8}" presName="parentText" presStyleLbl="node1" presStyleIdx="3" presStyleCnt="4">
        <dgm:presLayoutVars>
          <dgm:chMax val="1"/>
          <dgm:bulletEnabled val="1"/>
        </dgm:presLayoutVars>
      </dgm:prSet>
      <dgm:spPr/>
    </dgm:pt>
    <dgm:pt modelId="{06C5EDB0-B957-41DD-B0FA-E15A66447E2C}" type="pres">
      <dgm:prSet presAssocID="{3B7D5E9E-6E91-4DF0-81EA-7C1102AA6FF8}" presName="descendantText" presStyleLbl="alignAccFollowNode1" presStyleIdx="3" presStyleCnt="4">
        <dgm:presLayoutVars>
          <dgm:bulletEnabled val="1"/>
        </dgm:presLayoutVars>
      </dgm:prSet>
      <dgm:spPr/>
    </dgm:pt>
  </dgm:ptLst>
  <dgm:cxnLst>
    <dgm:cxn modelId="{42E87707-E5C8-4B0C-9E8C-A2D010320F23}" srcId="{A46A80FB-A076-48C1-B674-545C2744579D}" destId="{F42422DB-C297-4A2E-BF20-EC653F9C6946}" srcOrd="1" destOrd="0" parTransId="{29FD8CAE-39B0-42DA-86AB-40F0F5377D13}" sibTransId="{56E7ED76-D155-462B-8BBC-C855C824560B}"/>
    <dgm:cxn modelId="{79CF5D16-D844-4577-AFAD-E3E58F6298CE}" type="presOf" srcId="{C1CDF708-E04B-4456-A91C-95F3A02E20C6}" destId="{B2CAEAC6-B7E3-4F27-9A5A-2FFB3D104199}" srcOrd="0" destOrd="0" presId="urn:microsoft.com/office/officeart/2005/8/layout/vList5"/>
    <dgm:cxn modelId="{343DAC18-62C5-46A4-895F-D9A8B2CFDE77}" type="presOf" srcId="{FF7C153D-C3DC-4C3F-BB1F-D7AE01E65B5C}" destId="{A48361C2-9D82-452E-9C04-E59F49D4C168}" srcOrd="0" destOrd="0" presId="urn:microsoft.com/office/officeart/2005/8/layout/vList5"/>
    <dgm:cxn modelId="{36D57231-FB47-433E-933B-F74B39B7224D}" srcId="{C1CDF708-E04B-4456-A91C-95F3A02E20C6}" destId="{21C9B2FB-F85A-49BE-AC3C-82C0D65E0E81}" srcOrd="0" destOrd="0" parTransId="{C389EC6C-F5F7-4EBE-8DBC-7F71EFDC31AB}" sibTransId="{E133A500-9701-4B92-8AD2-23A48EE55CD5}"/>
    <dgm:cxn modelId="{E7E34B3E-4178-43BE-8584-59F06C8F0ADD}" type="presOf" srcId="{F42422DB-C297-4A2E-BF20-EC653F9C6946}" destId="{349F8F0A-7DA4-44E0-AA29-92F20FDB59DA}" srcOrd="0" destOrd="0" presId="urn:microsoft.com/office/officeart/2005/8/layout/vList5"/>
    <dgm:cxn modelId="{F721CC63-5F6A-4148-AA31-39CB3364790F}" srcId="{A46A80FB-A076-48C1-B674-545C2744579D}" destId="{C2DDF5FC-42FE-4043-BB77-D8F62CF4364F}" srcOrd="0" destOrd="0" parTransId="{851ACD77-91F5-4179-B1BB-1B811E8853B6}" sibTransId="{DE8C8A28-AB15-4288-A9AC-37B284AD55E5}"/>
    <dgm:cxn modelId="{5C698F6C-8AB5-4E1A-B94D-B6ECE4A107EB}" type="presOf" srcId="{C2DDF5FC-42FE-4043-BB77-D8F62CF4364F}" destId="{8D73AFE2-4B06-425F-90CB-D04340AFBD60}" srcOrd="0" destOrd="0" presId="urn:microsoft.com/office/officeart/2005/8/layout/vList5"/>
    <dgm:cxn modelId="{721ABB70-32A0-4720-A054-0650D5CAD844}" srcId="{C2DDF5FC-42FE-4043-BB77-D8F62CF4364F}" destId="{0A6611F5-E6A7-414B-967D-D2AF0887D1FC}" srcOrd="0" destOrd="0" parTransId="{4C092639-6CB6-4300-872C-DD9194165C40}" sibTransId="{7998F351-EEB0-46A1-A703-CD555E94A235}"/>
    <dgm:cxn modelId="{B8114258-1D01-4D10-AD81-66ABE1442D6E}" srcId="{A46A80FB-A076-48C1-B674-545C2744579D}" destId="{C1CDF708-E04B-4456-A91C-95F3A02E20C6}" srcOrd="2" destOrd="0" parTransId="{F8B62AE4-BC2E-4212-B101-3F8F19F892D2}" sibTransId="{F3770AAC-B7CB-4E03-BDE4-4A1ECDB0BA20}"/>
    <dgm:cxn modelId="{4BBA72A8-698A-4386-A2C7-014C2D07397C}" type="presOf" srcId="{21C9B2FB-F85A-49BE-AC3C-82C0D65E0E81}" destId="{68CD9FCB-415A-4FFB-BB12-4A0ECFB91200}" srcOrd="0" destOrd="0" presId="urn:microsoft.com/office/officeart/2005/8/layout/vList5"/>
    <dgm:cxn modelId="{0E01ABB3-10D4-4A7E-9960-F80A24467767}" type="presOf" srcId="{78D84BE6-A760-4090-825A-83B1A76DCA84}" destId="{06C5EDB0-B957-41DD-B0FA-E15A66447E2C}" srcOrd="0" destOrd="0" presId="urn:microsoft.com/office/officeart/2005/8/layout/vList5"/>
    <dgm:cxn modelId="{22DFBFBA-B49B-46FA-A485-8750943686DA}" srcId="{A46A80FB-A076-48C1-B674-545C2744579D}" destId="{3B7D5E9E-6E91-4DF0-81EA-7C1102AA6FF8}" srcOrd="3" destOrd="0" parTransId="{4D6FF99B-B854-4003-B2FF-6CFEBA4206D2}" sibTransId="{2FB0D65B-AEF5-4D4C-9876-007AFF726BC2}"/>
    <dgm:cxn modelId="{947888CC-6EE5-4DAF-85DE-D5038D9F19EB}" type="presOf" srcId="{0A6611F5-E6A7-414B-967D-D2AF0887D1FC}" destId="{092C5B3B-B7B9-49AB-B0ED-E4904D6D2E22}" srcOrd="0" destOrd="0" presId="urn:microsoft.com/office/officeart/2005/8/layout/vList5"/>
    <dgm:cxn modelId="{64E18DD1-3CBB-44A6-AE5E-FBA773DD50C6}" srcId="{F42422DB-C297-4A2E-BF20-EC653F9C6946}" destId="{FF7C153D-C3DC-4C3F-BB1F-D7AE01E65B5C}" srcOrd="0" destOrd="0" parTransId="{0EB545B8-BDFC-43A4-8354-54CE36089878}" sibTransId="{78F77F95-856B-49A0-8CE8-1EE0DEE437A1}"/>
    <dgm:cxn modelId="{14A077E3-D586-4B13-82E3-80D0D8DC4D77}" type="presOf" srcId="{A46A80FB-A076-48C1-B674-545C2744579D}" destId="{DC2E1CCF-0B8D-4163-A575-ABD9F95698C5}" srcOrd="0" destOrd="0" presId="urn:microsoft.com/office/officeart/2005/8/layout/vList5"/>
    <dgm:cxn modelId="{8044C0E9-1721-4F2E-83F6-E5FDDD65F4C1}" type="presOf" srcId="{3B7D5E9E-6E91-4DF0-81EA-7C1102AA6FF8}" destId="{F129BDC3-B602-4660-88F7-E62B802F1E71}" srcOrd="0" destOrd="0" presId="urn:microsoft.com/office/officeart/2005/8/layout/vList5"/>
    <dgm:cxn modelId="{F24297FC-28A4-494A-B25E-077D1A1BA3BC}" srcId="{3B7D5E9E-6E91-4DF0-81EA-7C1102AA6FF8}" destId="{78D84BE6-A760-4090-825A-83B1A76DCA84}" srcOrd="0" destOrd="0" parTransId="{A1753946-F025-48AE-8D3D-A35759A0E18E}" sibTransId="{AE25DFD3-BE2A-457E-B25B-2584876A7412}"/>
    <dgm:cxn modelId="{B762A246-86E9-4B80-BE18-A5C44BA66B6F}" type="presParOf" srcId="{DC2E1CCF-0B8D-4163-A575-ABD9F95698C5}" destId="{5E7E9F4A-84BC-40F0-8E77-6183A8AB3F2B}" srcOrd="0" destOrd="0" presId="urn:microsoft.com/office/officeart/2005/8/layout/vList5"/>
    <dgm:cxn modelId="{462B269D-2678-4B3F-BCA1-A6A65906E876}" type="presParOf" srcId="{5E7E9F4A-84BC-40F0-8E77-6183A8AB3F2B}" destId="{8D73AFE2-4B06-425F-90CB-D04340AFBD60}" srcOrd="0" destOrd="0" presId="urn:microsoft.com/office/officeart/2005/8/layout/vList5"/>
    <dgm:cxn modelId="{BC7AB842-1F21-4723-BC8B-228E2CC93DBF}" type="presParOf" srcId="{5E7E9F4A-84BC-40F0-8E77-6183A8AB3F2B}" destId="{092C5B3B-B7B9-49AB-B0ED-E4904D6D2E22}" srcOrd="1" destOrd="0" presId="urn:microsoft.com/office/officeart/2005/8/layout/vList5"/>
    <dgm:cxn modelId="{7A8E0458-6871-4745-89AE-C6161E7BF976}" type="presParOf" srcId="{DC2E1CCF-0B8D-4163-A575-ABD9F95698C5}" destId="{EAB296BC-91D7-47E5-A284-03C092A6506B}" srcOrd="1" destOrd="0" presId="urn:microsoft.com/office/officeart/2005/8/layout/vList5"/>
    <dgm:cxn modelId="{A7192E89-475C-4C88-AA61-F42111FACA80}" type="presParOf" srcId="{DC2E1CCF-0B8D-4163-A575-ABD9F95698C5}" destId="{4F29225B-72FB-451A-9BD0-6C07856F3CCB}" srcOrd="2" destOrd="0" presId="urn:microsoft.com/office/officeart/2005/8/layout/vList5"/>
    <dgm:cxn modelId="{900962EE-B956-4A6E-9261-1D829156F54A}" type="presParOf" srcId="{4F29225B-72FB-451A-9BD0-6C07856F3CCB}" destId="{349F8F0A-7DA4-44E0-AA29-92F20FDB59DA}" srcOrd="0" destOrd="0" presId="urn:microsoft.com/office/officeart/2005/8/layout/vList5"/>
    <dgm:cxn modelId="{C602B307-107A-4285-A4DD-9BD95AF9D6D1}" type="presParOf" srcId="{4F29225B-72FB-451A-9BD0-6C07856F3CCB}" destId="{A48361C2-9D82-452E-9C04-E59F49D4C168}" srcOrd="1" destOrd="0" presId="urn:microsoft.com/office/officeart/2005/8/layout/vList5"/>
    <dgm:cxn modelId="{B4553D5D-A0CB-483D-B419-46D50E69E4DA}" type="presParOf" srcId="{DC2E1CCF-0B8D-4163-A575-ABD9F95698C5}" destId="{CCFCC0D7-596E-4E98-8FB6-98C698AA6EE8}" srcOrd="3" destOrd="0" presId="urn:microsoft.com/office/officeart/2005/8/layout/vList5"/>
    <dgm:cxn modelId="{9E06B632-4D1B-4E68-A192-AEB7D0DBB20C}" type="presParOf" srcId="{DC2E1CCF-0B8D-4163-A575-ABD9F95698C5}" destId="{DC148AD0-E576-439F-9CFC-AF50C568E0FD}" srcOrd="4" destOrd="0" presId="urn:microsoft.com/office/officeart/2005/8/layout/vList5"/>
    <dgm:cxn modelId="{136D68D0-8CFA-4891-9FDF-AA8A0878C235}" type="presParOf" srcId="{DC148AD0-E576-439F-9CFC-AF50C568E0FD}" destId="{B2CAEAC6-B7E3-4F27-9A5A-2FFB3D104199}" srcOrd="0" destOrd="0" presId="urn:microsoft.com/office/officeart/2005/8/layout/vList5"/>
    <dgm:cxn modelId="{9BA8085F-33CF-41BA-96B8-FAEB190F2828}" type="presParOf" srcId="{DC148AD0-E576-439F-9CFC-AF50C568E0FD}" destId="{68CD9FCB-415A-4FFB-BB12-4A0ECFB91200}" srcOrd="1" destOrd="0" presId="urn:microsoft.com/office/officeart/2005/8/layout/vList5"/>
    <dgm:cxn modelId="{98CEADF4-0AC4-483A-BF8A-96615A2C18C6}" type="presParOf" srcId="{DC2E1CCF-0B8D-4163-A575-ABD9F95698C5}" destId="{4B34BE57-ADA1-40F5-9751-D3085418A36F}" srcOrd="5" destOrd="0" presId="urn:microsoft.com/office/officeart/2005/8/layout/vList5"/>
    <dgm:cxn modelId="{AC7B9E28-A0D9-4F82-803C-B4F1DF0AF454}" type="presParOf" srcId="{DC2E1CCF-0B8D-4163-A575-ABD9F95698C5}" destId="{BBBAADB1-EB05-4DCF-BAE6-191223EBB7BB}" srcOrd="6" destOrd="0" presId="urn:microsoft.com/office/officeart/2005/8/layout/vList5"/>
    <dgm:cxn modelId="{E9810262-2EBB-41A5-9EFF-10B45B34F317}" type="presParOf" srcId="{BBBAADB1-EB05-4DCF-BAE6-191223EBB7BB}" destId="{F129BDC3-B602-4660-88F7-E62B802F1E71}" srcOrd="0" destOrd="0" presId="urn:microsoft.com/office/officeart/2005/8/layout/vList5"/>
    <dgm:cxn modelId="{E6801D7A-727E-403D-8F8D-EB50A4656E92}" type="presParOf" srcId="{BBBAADB1-EB05-4DCF-BAE6-191223EBB7BB}" destId="{06C5EDB0-B957-41DD-B0FA-E15A66447E2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402A63-8B35-4119-ABDB-897E3BD7268D}" type="doc">
      <dgm:prSet loTypeId="urn:microsoft.com/office/officeart/2009/3/layout/HorizontalOrganizationChart" loCatId="hierarchy" qsTypeId="urn:microsoft.com/office/officeart/2005/8/quickstyle/simple5" qsCatId="simple" csTypeId="urn:microsoft.com/office/officeart/2005/8/colors/colorful3" csCatId="colorful" phldr="1"/>
      <dgm:spPr/>
      <dgm:t>
        <a:bodyPr/>
        <a:lstStyle/>
        <a:p>
          <a:endParaRPr lang="en-IN"/>
        </a:p>
      </dgm:t>
    </dgm:pt>
    <dgm:pt modelId="{AB5DF0FE-73BF-4E3A-8FDD-5F9CBD42E97F}">
      <dgm:prSet phldrT="[Text]"/>
      <dgm:spPr>
        <a:gradFill flip="none" rotWithShape="0">
          <a:gsLst>
            <a:gs pos="0">
              <a:srgbClr val="F57F32">
                <a:shade val="30000"/>
                <a:satMod val="115000"/>
              </a:srgbClr>
            </a:gs>
            <a:gs pos="50000">
              <a:srgbClr val="F57F32">
                <a:shade val="67500"/>
                <a:satMod val="115000"/>
              </a:srgbClr>
            </a:gs>
            <a:gs pos="100000">
              <a:srgbClr val="F57F32">
                <a:shade val="100000"/>
                <a:satMod val="115000"/>
              </a:srgbClr>
            </a:gs>
          </a:gsLst>
          <a:lin ang="5400000" scaled="1"/>
          <a:tileRect/>
        </a:gradFill>
      </dgm:spPr>
      <dgm:t>
        <a:bodyPr/>
        <a:lstStyle/>
        <a:p>
          <a:r>
            <a:rPr lang="en-IN" b="1" dirty="0"/>
            <a:t>Hardware &amp; Software Requirements</a:t>
          </a:r>
        </a:p>
      </dgm:t>
    </dgm:pt>
    <dgm:pt modelId="{647AE061-5185-4E41-B7D6-8357B0F1F624}" type="parTrans" cxnId="{BCFB8F9E-A801-4C69-9058-B75DB3259339}">
      <dgm:prSet/>
      <dgm:spPr/>
      <dgm:t>
        <a:bodyPr/>
        <a:lstStyle/>
        <a:p>
          <a:endParaRPr lang="en-IN"/>
        </a:p>
      </dgm:t>
    </dgm:pt>
    <dgm:pt modelId="{BA64D2B1-68CC-4798-9F79-549F7307C8CB}" type="sibTrans" cxnId="{BCFB8F9E-A801-4C69-9058-B75DB3259339}">
      <dgm:prSet/>
      <dgm:spPr/>
      <dgm:t>
        <a:bodyPr/>
        <a:lstStyle/>
        <a:p>
          <a:endParaRPr lang="en-IN"/>
        </a:p>
      </dgm:t>
    </dgm:pt>
    <dgm:pt modelId="{C87B3F35-F966-4031-8952-F8E64EE852F4}">
      <dgm:prSet phldrT="[Text]"/>
      <dgm:spPr>
        <a:gradFill flip="none"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path path="circle">
            <a:fillToRect t="100000" r="100000"/>
          </a:path>
          <a:tileRect l="-100000" b="-100000"/>
        </a:gradFill>
      </dgm:spPr>
      <dgm:t>
        <a:bodyPr/>
        <a:lstStyle/>
        <a:p>
          <a:r>
            <a:rPr lang="en-IN" dirty="0"/>
            <a:t>Hardware</a:t>
          </a:r>
        </a:p>
      </dgm:t>
    </dgm:pt>
    <dgm:pt modelId="{BB97F52C-3972-4230-929B-79C993C55BCF}" type="parTrans" cxnId="{51880A56-23D2-40D5-801B-B9A941923B7F}">
      <dgm:prSet/>
      <dgm:spPr/>
      <dgm:t>
        <a:bodyPr/>
        <a:lstStyle/>
        <a:p>
          <a:endParaRPr lang="en-IN"/>
        </a:p>
      </dgm:t>
    </dgm:pt>
    <dgm:pt modelId="{B591035B-6D45-48A7-AE18-4533B3BF1BD1}" type="sibTrans" cxnId="{51880A56-23D2-40D5-801B-B9A941923B7F}">
      <dgm:prSet/>
      <dgm:spPr/>
      <dgm:t>
        <a:bodyPr/>
        <a:lstStyle/>
        <a:p>
          <a:endParaRPr lang="en-IN"/>
        </a:p>
      </dgm:t>
    </dgm:pt>
    <dgm:pt modelId="{817208CC-603E-42EA-BCCD-79BFE43C2062}">
      <dgm:prSet phldrT="[Text]"/>
      <dgm:spPr>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dgm:spPr>
      <dgm:t>
        <a:bodyPr/>
        <a:lstStyle/>
        <a:p>
          <a:r>
            <a:rPr lang="en-IN" dirty="0"/>
            <a:t>Network  Infrastructure </a:t>
          </a:r>
        </a:p>
      </dgm:t>
    </dgm:pt>
    <dgm:pt modelId="{19F2EF93-D9EA-4D66-B675-46BEC5496F81}" type="parTrans" cxnId="{8968FBE8-4235-4700-88C3-A2B543872A6D}">
      <dgm:prSet/>
      <dgm:spPr/>
      <dgm:t>
        <a:bodyPr/>
        <a:lstStyle/>
        <a:p>
          <a:endParaRPr lang="en-IN"/>
        </a:p>
      </dgm:t>
    </dgm:pt>
    <dgm:pt modelId="{7CF97E4F-7BDF-4628-AD4A-4D83BBE5F8E3}" type="sibTrans" cxnId="{8968FBE8-4235-4700-88C3-A2B543872A6D}">
      <dgm:prSet/>
      <dgm:spPr/>
      <dgm:t>
        <a:bodyPr/>
        <a:lstStyle/>
        <a:p>
          <a:endParaRPr lang="en-IN"/>
        </a:p>
      </dgm:t>
    </dgm:pt>
    <dgm:pt modelId="{85DFB73C-904B-4DE4-BBE6-42E07658BE6E}">
      <dgm:prSet phldrT="[Text]"/>
      <dgm:spPr>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dgm:spPr>
      <dgm:t>
        <a:bodyPr/>
        <a:lstStyle/>
        <a:p>
          <a:r>
            <a:rPr lang="en-IN" dirty="0"/>
            <a:t>Server Infrastructure </a:t>
          </a:r>
        </a:p>
      </dgm:t>
    </dgm:pt>
    <dgm:pt modelId="{170EC17C-E9FB-43A6-860D-15C77203A66E}" type="parTrans" cxnId="{F385778B-D4EB-44AA-BDDA-738BC1DD9E41}">
      <dgm:prSet/>
      <dgm:spPr/>
      <dgm:t>
        <a:bodyPr/>
        <a:lstStyle/>
        <a:p>
          <a:endParaRPr lang="en-IN"/>
        </a:p>
      </dgm:t>
    </dgm:pt>
    <dgm:pt modelId="{7003245F-2376-41DB-A65B-D8D2654E5783}" type="sibTrans" cxnId="{F385778B-D4EB-44AA-BDDA-738BC1DD9E41}">
      <dgm:prSet/>
      <dgm:spPr/>
      <dgm:t>
        <a:bodyPr/>
        <a:lstStyle/>
        <a:p>
          <a:endParaRPr lang="en-IN"/>
        </a:p>
      </dgm:t>
    </dgm:pt>
    <dgm:pt modelId="{81CA57A5-03A4-4233-8E2F-B860BAC754CB}">
      <dgm:prSet phldrT="[Text]"/>
      <dgm:spPr>
        <a:gradFill flip="none"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path path="circle">
            <a:fillToRect t="100000" r="100000"/>
          </a:path>
          <a:tileRect l="-100000" b="-100000"/>
        </a:gradFill>
      </dgm:spPr>
      <dgm:t>
        <a:bodyPr/>
        <a:lstStyle/>
        <a:p>
          <a:r>
            <a:rPr lang="en-IN" dirty="0"/>
            <a:t>Software</a:t>
          </a:r>
        </a:p>
      </dgm:t>
    </dgm:pt>
    <dgm:pt modelId="{3AE648BE-16E5-4D43-A76E-1BC7D3A6208C}" type="parTrans" cxnId="{8A3D9A7D-4D2E-4FD9-A323-A3005EC597AB}">
      <dgm:prSet/>
      <dgm:spPr/>
      <dgm:t>
        <a:bodyPr/>
        <a:lstStyle/>
        <a:p>
          <a:endParaRPr lang="en-IN"/>
        </a:p>
      </dgm:t>
    </dgm:pt>
    <dgm:pt modelId="{A4D438DD-A7AD-4A7C-A48C-943C8FB5CED4}" type="sibTrans" cxnId="{8A3D9A7D-4D2E-4FD9-A323-A3005EC597AB}">
      <dgm:prSet/>
      <dgm:spPr/>
      <dgm:t>
        <a:bodyPr/>
        <a:lstStyle/>
        <a:p>
          <a:endParaRPr lang="en-IN"/>
        </a:p>
      </dgm:t>
    </dgm:pt>
    <dgm:pt modelId="{D38C9B21-20FE-4318-AE2A-E7D11B3ABA1A}">
      <dgm:prSet phldrT="[Text]"/>
      <dgm:spPr>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dgm:spPr>
      <dgm:t>
        <a:bodyPr/>
        <a:lstStyle/>
        <a:p>
          <a:r>
            <a:rPr lang="en-IN" dirty="0"/>
            <a:t>Development and Deployment</a:t>
          </a:r>
        </a:p>
      </dgm:t>
    </dgm:pt>
    <dgm:pt modelId="{2B628EC9-239A-4877-92C8-01DE698F892E}" type="parTrans" cxnId="{2C06CAB5-29CF-47BC-BD43-C7DC3C008F17}">
      <dgm:prSet/>
      <dgm:spPr/>
      <dgm:t>
        <a:bodyPr/>
        <a:lstStyle/>
        <a:p>
          <a:endParaRPr lang="en-IN"/>
        </a:p>
      </dgm:t>
    </dgm:pt>
    <dgm:pt modelId="{CE6766DE-2941-460F-BFB9-6AB24E38E8CC}" type="sibTrans" cxnId="{2C06CAB5-29CF-47BC-BD43-C7DC3C008F17}">
      <dgm:prSet/>
      <dgm:spPr/>
      <dgm:t>
        <a:bodyPr/>
        <a:lstStyle/>
        <a:p>
          <a:endParaRPr lang="en-IN"/>
        </a:p>
      </dgm:t>
    </dgm:pt>
    <dgm:pt modelId="{50BD294A-751F-4F39-B35C-B920F7D22224}">
      <dgm:prSet/>
      <dgm:spPr>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dgm:spPr>
      <dgm:t>
        <a:bodyPr/>
        <a:lstStyle/>
        <a:p>
          <a:r>
            <a:rPr lang="en-IN" dirty="0"/>
            <a:t>Frontend technologies </a:t>
          </a:r>
        </a:p>
      </dgm:t>
    </dgm:pt>
    <dgm:pt modelId="{DEB09562-110F-4B8E-ABA5-523CA2FD140B}" type="parTrans" cxnId="{DA8F2E1F-0231-461C-AC7C-38587FBB928C}">
      <dgm:prSet/>
      <dgm:spPr/>
      <dgm:t>
        <a:bodyPr/>
        <a:lstStyle/>
        <a:p>
          <a:endParaRPr lang="en-IN"/>
        </a:p>
      </dgm:t>
    </dgm:pt>
    <dgm:pt modelId="{574EF423-CA0E-47DE-AEED-AC4EE64491C7}" type="sibTrans" cxnId="{DA8F2E1F-0231-461C-AC7C-38587FBB928C}">
      <dgm:prSet/>
      <dgm:spPr/>
      <dgm:t>
        <a:bodyPr/>
        <a:lstStyle/>
        <a:p>
          <a:endParaRPr lang="en-IN"/>
        </a:p>
      </dgm:t>
    </dgm:pt>
    <dgm:pt modelId="{CDB5A20F-4F3B-42A5-8FAD-DCF9630A21AE}">
      <dgm:prSet/>
      <dgm:spPr>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dgm:spPr>
      <dgm:t>
        <a:bodyPr/>
        <a:lstStyle/>
        <a:p>
          <a:r>
            <a:rPr lang="en-IN" dirty="0"/>
            <a:t>Backend Technologies </a:t>
          </a:r>
        </a:p>
      </dgm:t>
    </dgm:pt>
    <dgm:pt modelId="{F576D281-75A0-460D-9E3A-7B7335A2BE5C}" type="parTrans" cxnId="{42C80052-5160-4889-A009-1580742D0878}">
      <dgm:prSet/>
      <dgm:spPr/>
      <dgm:t>
        <a:bodyPr/>
        <a:lstStyle/>
        <a:p>
          <a:endParaRPr lang="en-IN"/>
        </a:p>
      </dgm:t>
    </dgm:pt>
    <dgm:pt modelId="{353F2EEC-C0C7-44B3-9D0D-7A69E9954657}" type="sibTrans" cxnId="{42C80052-5160-4889-A009-1580742D0878}">
      <dgm:prSet/>
      <dgm:spPr/>
      <dgm:t>
        <a:bodyPr/>
        <a:lstStyle/>
        <a:p>
          <a:endParaRPr lang="en-IN"/>
        </a:p>
      </dgm:t>
    </dgm:pt>
    <dgm:pt modelId="{DDD0DDF0-AEC1-4280-8E7A-0111E0AE7FA7}">
      <dgm:prSet/>
      <dgm:spPr>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dgm:spPr>
      <dgm:t>
        <a:bodyPr/>
        <a:lstStyle/>
        <a:p>
          <a:r>
            <a:rPr lang="en-IN" dirty="0"/>
            <a:t>Blockchain Integration</a:t>
          </a:r>
        </a:p>
      </dgm:t>
    </dgm:pt>
    <dgm:pt modelId="{6CF1BE90-767E-4513-ABE3-F35DDB68EDCE}" type="parTrans" cxnId="{87E8E737-44F6-4385-8932-70911BDE51C3}">
      <dgm:prSet/>
      <dgm:spPr/>
      <dgm:t>
        <a:bodyPr/>
        <a:lstStyle/>
        <a:p>
          <a:endParaRPr lang="en-IN"/>
        </a:p>
      </dgm:t>
    </dgm:pt>
    <dgm:pt modelId="{693C813A-ADDF-4E73-964D-48791D625E31}" type="sibTrans" cxnId="{87E8E737-44F6-4385-8932-70911BDE51C3}">
      <dgm:prSet/>
      <dgm:spPr/>
      <dgm:t>
        <a:bodyPr/>
        <a:lstStyle/>
        <a:p>
          <a:endParaRPr lang="en-IN"/>
        </a:p>
      </dgm:t>
    </dgm:pt>
    <dgm:pt modelId="{056C74BC-823F-4A7F-926A-F56BA9FF51C4}" type="pres">
      <dgm:prSet presAssocID="{82402A63-8B35-4119-ABDB-897E3BD7268D}" presName="hierChild1" presStyleCnt="0">
        <dgm:presLayoutVars>
          <dgm:orgChart val="1"/>
          <dgm:chPref val="1"/>
          <dgm:dir/>
          <dgm:animOne val="branch"/>
          <dgm:animLvl val="lvl"/>
          <dgm:resizeHandles/>
        </dgm:presLayoutVars>
      </dgm:prSet>
      <dgm:spPr/>
    </dgm:pt>
    <dgm:pt modelId="{33D272C2-AA15-4D5C-ABD3-F415F605D633}" type="pres">
      <dgm:prSet presAssocID="{AB5DF0FE-73BF-4E3A-8FDD-5F9CBD42E97F}" presName="hierRoot1" presStyleCnt="0">
        <dgm:presLayoutVars>
          <dgm:hierBranch val="init"/>
        </dgm:presLayoutVars>
      </dgm:prSet>
      <dgm:spPr/>
    </dgm:pt>
    <dgm:pt modelId="{42E78AFF-E936-47BB-BA26-1E7BEEB39D5D}" type="pres">
      <dgm:prSet presAssocID="{AB5DF0FE-73BF-4E3A-8FDD-5F9CBD42E97F}" presName="rootComposite1" presStyleCnt="0"/>
      <dgm:spPr/>
    </dgm:pt>
    <dgm:pt modelId="{6B6E3E31-0DE7-4E81-A0C1-11A68773662A}" type="pres">
      <dgm:prSet presAssocID="{AB5DF0FE-73BF-4E3A-8FDD-5F9CBD42E97F}" presName="rootText1" presStyleLbl="node0" presStyleIdx="0" presStyleCnt="1" custScaleY="184753" custLinFactNeighborX="-53294" custLinFactNeighborY="57226">
        <dgm:presLayoutVars>
          <dgm:chPref val="3"/>
        </dgm:presLayoutVars>
      </dgm:prSet>
      <dgm:spPr/>
    </dgm:pt>
    <dgm:pt modelId="{15953309-F9B7-4C61-A6DC-069E82E5DED6}" type="pres">
      <dgm:prSet presAssocID="{AB5DF0FE-73BF-4E3A-8FDD-5F9CBD42E97F}" presName="rootConnector1" presStyleLbl="node1" presStyleIdx="0" presStyleCnt="0"/>
      <dgm:spPr/>
    </dgm:pt>
    <dgm:pt modelId="{932F8418-BA97-4303-B7AC-9A894F0F4134}" type="pres">
      <dgm:prSet presAssocID="{AB5DF0FE-73BF-4E3A-8FDD-5F9CBD42E97F}" presName="hierChild2" presStyleCnt="0"/>
      <dgm:spPr/>
    </dgm:pt>
    <dgm:pt modelId="{879CEB9E-88C9-4641-9AF6-71B7477EBAA3}" type="pres">
      <dgm:prSet presAssocID="{BB97F52C-3972-4230-929B-79C993C55BCF}" presName="Name64" presStyleLbl="parChTrans1D2" presStyleIdx="0" presStyleCnt="2"/>
      <dgm:spPr/>
    </dgm:pt>
    <dgm:pt modelId="{FD20E6F0-BC4B-4BF5-9C6E-3706B01B16EE}" type="pres">
      <dgm:prSet presAssocID="{C87B3F35-F966-4031-8952-F8E64EE852F4}" presName="hierRoot2" presStyleCnt="0">
        <dgm:presLayoutVars>
          <dgm:hierBranch val="init"/>
        </dgm:presLayoutVars>
      </dgm:prSet>
      <dgm:spPr/>
    </dgm:pt>
    <dgm:pt modelId="{8560E30F-A781-4733-A253-9351D96CAC31}" type="pres">
      <dgm:prSet presAssocID="{C87B3F35-F966-4031-8952-F8E64EE852F4}" presName="rootComposite" presStyleCnt="0"/>
      <dgm:spPr/>
    </dgm:pt>
    <dgm:pt modelId="{E6913CE3-452A-4719-9BD0-C18F3508D539}" type="pres">
      <dgm:prSet presAssocID="{C87B3F35-F966-4031-8952-F8E64EE852F4}" presName="rootText" presStyleLbl="node2" presStyleIdx="0" presStyleCnt="2" custScaleX="69265" custScaleY="126501" custLinFactY="13148" custLinFactNeighborX="-73198" custLinFactNeighborY="100000">
        <dgm:presLayoutVars>
          <dgm:chPref val="3"/>
        </dgm:presLayoutVars>
      </dgm:prSet>
      <dgm:spPr/>
    </dgm:pt>
    <dgm:pt modelId="{2E52150C-8A65-45ED-9705-30B1FBB96BE4}" type="pres">
      <dgm:prSet presAssocID="{C87B3F35-F966-4031-8952-F8E64EE852F4}" presName="rootConnector" presStyleLbl="node2" presStyleIdx="0" presStyleCnt="2"/>
      <dgm:spPr/>
    </dgm:pt>
    <dgm:pt modelId="{2878FD2E-FE3C-473B-A4CB-FE98ACD0A38D}" type="pres">
      <dgm:prSet presAssocID="{C87B3F35-F966-4031-8952-F8E64EE852F4}" presName="hierChild4" presStyleCnt="0"/>
      <dgm:spPr/>
    </dgm:pt>
    <dgm:pt modelId="{1E83E79B-B4FA-4994-AB53-0708206E8205}" type="pres">
      <dgm:prSet presAssocID="{19F2EF93-D9EA-4D66-B675-46BEC5496F81}" presName="Name64" presStyleLbl="parChTrans1D3" presStyleIdx="0" presStyleCnt="6"/>
      <dgm:spPr/>
    </dgm:pt>
    <dgm:pt modelId="{FB08288E-6F36-4EED-A132-749B0E8C4E50}" type="pres">
      <dgm:prSet presAssocID="{817208CC-603E-42EA-BCCD-79BFE43C2062}" presName="hierRoot2" presStyleCnt="0">
        <dgm:presLayoutVars>
          <dgm:hierBranch val="init"/>
        </dgm:presLayoutVars>
      </dgm:prSet>
      <dgm:spPr/>
    </dgm:pt>
    <dgm:pt modelId="{53A566DD-64D3-498C-8266-C9BEC777D6AC}" type="pres">
      <dgm:prSet presAssocID="{817208CC-603E-42EA-BCCD-79BFE43C2062}" presName="rootComposite" presStyleCnt="0"/>
      <dgm:spPr/>
    </dgm:pt>
    <dgm:pt modelId="{25A64269-BE3A-494F-9714-3093BC564640}" type="pres">
      <dgm:prSet presAssocID="{817208CC-603E-42EA-BCCD-79BFE43C2062}" presName="rootText" presStyleLbl="node3" presStyleIdx="0" presStyleCnt="6" custScaleX="98388" custLinFactNeighborX="-90589" custLinFactNeighborY="40998">
        <dgm:presLayoutVars>
          <dgm:chPref val="3"/>
        </dgm:presLayoutVars>
      </dgm:prSet>
      <dgm:spPr/>
    </dgm:pt>
    <dgm:pt modelId="{51E09EC2-6435-477E-BF30-063205496C54}" type="pres">
      <dgm:prSet presAssocID="{817208CC-603E-42EA-BCCD-79BFE43C2062}" presName="rootConnector" presStyleLbl="node3" presStyleIdx="0" presStyleCnt="6"/>
      <dgm:spPr/>
    </dgm:pt>
    <dgm:pt modelId="{7692FC94-DE1E-4BEF-A699-4C299254D867}" type="pres">
      <dgm:prSet presAssocID="{817208CC-603E-42EA-BCCD-79BFE43C2062}" presName="hierChild4" presStyleCnt="0"/>
      <dgm:spPr/>
    </dgm:pt>
    <dgm:pt modelId="{21CDE2C5-A6C2-49D4-AA38-F1AD866B9414}" type="pres">
      <dgm:prSet presAssocID="{817208CC-603E-42EA-BCCD-79BFE43C2062}" presName="hierChild5" presStyleCnt="0"/>
      <dgm:spPr/>
    </dgm:pt>
    <dgm:pt modelId="{E2DA845D-AE4C-46A7-A71D-1C7C5E147444}" type="pres">
      <dgm:prSet presAssocID="{170EC17C-E9FB-43A6-860D-15C77203A66E}" presName="Name64" presStyleLbl="parChTrans1D3" presStyleIdx="1" presStyleCnt="6"/>
      <dgm:spPr/>
    </dgm:pt>
    <dgm:pt modelId="{5A577A50-C875-4422-94E3-0E74AB65BC5F}" type="pres">
      <dgm:prSet presAssocID="{85DFB73C-904B-4DE4-BBE6-42E07658BE6E}" presName="hierRoot2" presStyleCnt="0">
        <dgm:presLayoutVars>
          <dgm:hierBranch val="init"/>
        </dgm:presLayoutVars>
      </dgm:prSet>
      <dgm:spPr/>
    </dgm:pt>
    <dgm:pt modelId="{F80B7A38-B4F4-43DB-A3C7-74BA541BDE2D}" type="pres">
      <dgm:prSet presAssocID="{85DFB73C-904B-4DE4-BBE6-42E07658BE6E}" presName="rootComposite" presStyleCnt="0"/>
      <dgm:spPr/>
    </dgm:pt>
    <dgm:pt modelId="{A672B52A-F2B9-44D8-894D-E13E4B975769}" type="pres">
      <dgm:prSet presAssocID="{85DFB73C-904B-4DE4-BBE6-42E07658BE6E}" presName="rootText" presStyleLbl="node3" presStyleIdx="1" presStyleCnt="6" custScaleX="93027" custLinFactNeighborX="-87716" custLinFactNeighborY="43578">
        <dgm:presLayoutVars>
          <dgm:chPref val="3"/>
        </dgm:presLayoutVars>
      </dgm:prSet>
      <dgm:spPr/>
    </dgm:pt>
    <dgm:pt modelId="{3B149E79-0CAB-405B-A4C3-123843F94B44}" type="pres">
      <dgm:prSet presAssocID="{85DFB73C-904B-4DE4-BBE6-42E07658BE6E}" presName="rootConnector" presStyleLbl="node3" presStyleIdx="1" presStyleCnt="6"/>
      <dgm:spPr/>
    </dgm:pt>
    <dgm:pt modelId="{F95E0254-A74C-4F73-AEA6-0A1CA9325B8E}" type="pres">
      <dgm:prSet presAssocID="{85DFB73C-904B-4DE4-BBE6-42E07658BE6E}" presName="hierChild4" presStyleCnt="0"/>
      <dgm:spPr/>
    </dgm:pt>
    <dgm:pt modelId="{1D451F29-DFF0-49DE-8B0C-D79F0A617A7B}" type="pres">
      <dgm:prSet presAssocID="{85DFB73C-904B-4DE4-BBE6-42E07658BE6E}" presName="hierChild5" presStyleCnt="0"/>
      <dgm:spPr/>
    </dgm:pt>
    <dgm:pt modelId="{BE9379A0-8014-4D53-B257-208E15C2A62C}" type="pres">
      <dgm:prSet presAssocID="{C87B3F35-F966-4031-8952-F8E64EE852F4}" presName="hierChild5" presStyleCnt="0"/>
      <dgm:spPr/>
    </dgm:pt>
    <dgm:pt modelId="{E520C210-1749-4CA9-BC6F-EE9BF303DFA6}" type="pres">
      <dgm:prSet presAssocID="{3AE648BE-16E5-4D43-A76E-1BC7D3A6208C}" presName="Name64" presStyleLbl="parChTrans1D2" presStyleIdx="1" presStyleCnt="2"/>
      <dgm:spPr/>
    </dgm:pt>
    <dgm:pt modelId="{2B9B8AD0-BF7E-46E4-9B1D-33A484492FC3}" type="pres">
      <dgm:prSet presAssocID="{81CA57A5-03A4-4233-8E2F-B860BAC754CB}" presName="hierRoot2" presStyleCnt="0">
        <dgm:presLayoutVars>
          <dgm:hierBranch val="init"/>
        </dgm:presLayoutVars>
      </dgm:prSet>
      <dgm:spPr/>
    </dgm:pt>
    <dgm:pt modelId="{F81DBEA2-61AE-4F08-B212-681A1FB9EE23}" type="pres">
      <dgm:prSet presAssocID="{81CA57A5-03A4-4233-8E2F-B860BAC754CB}" presName="rootComposite" presStyleCnt="0"/>
      <dgm:spPr/>
    </dgm:pt>
    <dgm:pt modelId="{33BAFEE2-3F5D-45FA-8997-86100F2A5C55}" type="pres">
      <dgm:prSet presAssocID="{81CA57A5-03A4-4233-8E2F-B860BAC754CB}" presName="rootText" presStyleLbl="node2" presStyleIdx="1" presStyleCnt="2" custScaleX="67727" custScaleY="109522" custLinFactNeighborX="-73198" custLinFactNeighborY="-6054">
        <dgm:presLayoutVars>
          <dgm:chPref val="3"/>
        </dgm:presLayoutVars>
      </dgm:prSet>
      <dgm:spPr/>
    </dgm:pt>
    <dgm:pt modelId="{C1FD7A0B-D649-49A2-A182-19F3A8956B7C}" type="pres">
      <dgm:prSet presAssocID="{81CA57A5-03A4-4233-8E2F-B860BAC754CB}" presName="rootConnector" presStyleLbl="node2" presStyleIdx="1" presStyleCnt="2"/>
      <dgm:spPr/>
    </dgm:pt>
    <dgm:pt modelId="{14DE49FE-A3B8-4B87-BA1F-A2F3D417BE90}" type="pres">
      <dgm:prSet presAssocID="{81CA57A5-03A4-4233-8E2F-B860BAC754CB}" presName="hierChild4" presStyleCnt="0"/>
      <dgm:spPr/>
    </dgm:pt>
    <dgm:pt modelId="{12F3A042-94AA-421B-8B2C-6D850A5354FB}" type="pres">
      <dgm:prSet presAssocID="{2B628EC9-239A-4877-92C8-01DE698F892E}" presName="Name64" presStyleLbl="parChTrans1D3" presStyleIdx="2" presStyleCnt="6"/>
      <dgm:spPr/>
    </dgm:pt>
    <dgm:pt modelId="{CFDCBD8E-C903-4C9F-B560-1A53E3E3B4E2}" type="pres">
      <dgm:prSet presAssocID="{D38C9B21-20FE-4318-AE2A-E7D11B3ABA1A}" presName="hierRoot2" presStyleCnt="0">
        <dgm:presLayoutVars>
          <dgm:hierBranch val="init"/>
        </dgm:presLayoutVars>
      </dgm:prSet>
      <dgm:spPr/>
    </dgm:pt>
    <dgm:pt modelId="{2CB34539-4101-4BC1-AEF3-C8A6F481B332}" type="pres">
      <dgm:prSet presAssocID="{D38C9B21-20FE-4318-AE2A-E7D11B3ABA1A}" presName="rootComposite" presStyleCnt="0"/>
      <dgm:spPr/>
    </dgm:pt>
    <dgm:pt modelId="{E0F9C067-C778-4067-B423-D02D39FDEAF3}" type="pres">
      <dgm:prSet presAssocID="{D38C9B21-20FE-4318-AE2A-E7D11B3ABA1A}" presName="rootText" presStyleLbl="node3" presStyleIdx="2" presStyleCnt="6" custScaleX="96103" custLinFactNeighborX="-87716" custLinFactNeighborY="34483">
        <dgm:presLayoutVars>
          <dgm:chPref val="3"/>
        </dgm:presLayoutVars>
      </dgm:prSet>
      <dgm:spPr/>
    </dgm:pt>
    <dgm:pt modelId="{F2301765-8582-4BB3-94DD-67D00BFB5217}" type="pres">
      <dgm:prSet presAssocID="{D38C9B21-20FE-4318-AE2A-E7D11B3ABA1A}" presName="rootConnector" presStyleLbl="node3" presStyleIdx="2" presStyleCnt="6"/>
      <dgm:spPr/>
    </dgm:pt>
    <dgm:pt modelId="{8006D55F-4544-4F83-8053-D0DE282DC5EC}" type="pres">
      <dgm:prSet presAssocID="{D38C9B21-20FE-4318-AE2A-E7D11B3ABA1A}" presName="hierChild4" presStyleCnt="0"/>
      <dgm:spPr/>
    </dgm:pt>
    <dgm:pt modelId="{7F2F25BE-A260-4D7B-BC2C-23A28201227F}" type="pres">
      <dgm:prSet presAssocID="{D38C9B21-20FE-4318-AE2A-E7D11B3ABA1A}" presName="hierChild5" presStyleCnt="0"/>
      <dgm:spPr/>
    </dgm:pt>
    <dgm:pt modelId="{D3BDCBB6-9B10-4C40-9839-316C7F8BE382}" type="pres">
      <dgm:prSet presAssocID="{DEB09562-110F-4B8E-ABA5-523CA2FD140B}" presName="Name64" presStyleLbl="parChTrans1D3" presStyleIdx="3" presStyleCnt="6"/>
      <dgm:spPr/>
    </dgm:pt>
    <dgm:pt modelId="{3D1013E7-24C9-4FB4-9FD1-53BC07DED012}" type="pres">
      <dgm:prSet presAssocID="{50BD294A-751F-4F39-B35C-B920F7D22224}" presName="hierRoot2" presStyleCnt="0">
        <dgm:presLayoutVars>
          <dgm:hierBranch val="init"/>
        </dgm:presLayoutVars>
      </dgm:prSet>
      <dgm:spPr/>
    </dgm:pt>
    <dgm:pt modelId="{DF44AEFC-219B-4AB6-A1C1-4FFF5AE94052}" type="pres">
      <dgm:prSet presAssocID="{50BD294A-751F-4F39-B35C-B920F7D22224}" presName="rootComposite" presStyleCnt="0"/>
      <dgm:spPr/>
    </dgm:pt>
    <dgm:pt modelId="{3A52E63A-AE64-481D-A8C5-8BB5169F9A61}" type="pres">
      <dgm:prSet presAssocID="{50BD294A-751F-4F39-B35C-B920F7D22224}" presName="rootText" presStyleLbl="node3" presStyleIdx="3" presStyleCnt="6" custScaleX="95718" custLinFactNeighborX="-87716" custLinFactNeighborY="26957">
        <dgm:presLayoutVars>
          <dgm:chPref val="3"/>
        </dgm:presLayoutVars>
      </dgm:prSet>
      <dgm:spPr/>
    </dgm:pt>
    <dgm:pt modelId="{C106DC33-5DDB-4D21-B644-ACC1B2FBFA43}" type="pres">
      <dgm:prSet presAssocID="{50BD294A-751F-4F39-B35C-B920F7D22224}" presName="rootConnector" presStyleLbl="node3" presStyleIdx="3" presStyleCnt="6"/>
      <dgm:spPr/>
    </dgm:pt>
    <dgm:pt modelId="{375F0E07-0FFB-4288-B994-0C5564142B4F}" type="pres">
      <dgm:prSet presAssocID="{50BD294A-751F-4F39-B35C-B920F7D22224}" presName="hierChild4" presStyleCnt="0"/>
      <dgm:spPr/>
    </dgm:pt>
    <dgm:pt modelId="{9840104B-179A-4FD5-8FEF-062A458D35B4}" type="pres">
      <dgm:prSet presAssocID="{50BD294A-751F-4F39-B35C-B920F7D22224}" presName="hierChild5" presStyleCnt="0"/>
      <dgm:spPr/>
    </dgm:pt>
    <dgm:pt modelId="{34AF1E35-04F2-4160-8EDA-CE0FD85C7E0F}" type="pres">
      <dgm:prSet presAssocID="{F576D281-75A0-460D-9E3A-7B7335A2BE5C}" presName="Name64" presStyleLbl="parChTrans1D3" presStyleIdx="4" presStyleCnt="6"/>
      <dgm:spPr/>
    </dgm:pt>
    <dgm:pt modelId="{DC6BB5DD-2348-406A-8077-76964F771021}" type="pres">
      <dgm:prSet presAssocID="{CDB5A20F-4F3B-42A5-8FAD-DCF9630A21AE}" presName="hierRoot2" presStyleCnt="0">
        <dgm:presLayoutVars>
          <dgm:hierBranch val="init"/>
        </dgm:presLayoutVars>
      </dgm:prSet>
      <dgm:spPr/>
    </dgm:pt>
    <dgm:pt modelId="{F102E880-A90E-4B13-924A-DC304D7130E1}" type="pres">
      <dgm:prSet presAssocID="{CDB5A20F-4F3B-42A5-8FAD-DCF9630A21AE}" presName="rootComposite" presStyleCnt="0"/>
      <dgm:spPr/>
    </dgm:pt>
    <dgm:pt modelId="{37612ACD-7998-4A65-AC84-AA6EB06A4096}" type="pres">
      <dgm:prSet presAssocID="{CDB5A20F-4F3B-42A5-8FAD-DCF9630A21AE}" presName="rootText" presStyleLbl="node3" presStyleIdx="4" presStyleCnt="6" custScaleX="96103" custLinFactNeighborX="-87716" custLinFactNeighborY="14704">
        <dgm:presLayoutVars>
          <dgm:chPref val="3"/>
        </dgm:presLayoutVars>
      </dgm:prSet>
      <dgm:spPr/>
    </dgm:pt>
    <dgm:pt modelId="{491724AD-108F-4D3E-BD0F-2C80B20972B1}" type="pres">
      <dgm:prSet presAssocID="{CDB5A20F-4F3B-42A5-8FAD-DCF9630A21AE}" presName="rootConnector" presStyleLbl="node3" presStyleIdx="4" presStyleCnt="6"/>
      <dgm:spPr/>
    </dgm:pt>
    <dgm:pt modelId="{B32F45AA-0A1A-4FB8-8892-39529147C67E}" type="pres">
      <dgm:prSet presAssocID="{CDB5A20F-4F3B-42A5-8FAD-DCF9630A21AE}" presName="hierChild4" presStyleCnt="0"/>
      <dgm:spPr/>
    </dgm:pt>
    <dgm:pt modelId="{B3C33D3A-65A1-4080-B493-3722B6CC5AC9}" type="pres">
      <dgm:prSet presAssocID="{CDB5A20F-4F3B-42A5-8FAD-DCF9630A21AE}" presName="hierChild5" presStyleCnt="0"/>
      <dgm:spPr/>
    </dgm:pt>
    <dgm:pt modelId="{457A00E9-10BE-493D-8BE6-9E5F1D1EBF6D}" type="pres">
      <dgm:prSet presAssocID="{6CF1BE90-767E-4513-ABE3-F35DDB68EDCE}" presName="Name64" presStyleLbl="parChTrans1D3" presStyleIdx="5" presStyleCnt="6"/>
      <dgm:spPr/>
    </dgm:pt>
    <dgm:pt modelId="{64FD42CB-B7D3-45E8-AA78-CEF76B3B537D}" type="pres">
      <dgm:prSet presAssocID="{DDD0DDF0-AEC1-4280-8E7A-0111E0AE7FA7}" presName="hierRoot2" presStyleCnt="0">
        <dgm:presLayoutVars>
          <dgm:hierBranch val="init"/>
        </dgm:presLayoutVars>
      </dgm:prSet>
      <dgm:spPr/>
    </dgm:pt>
    <dgm:pt modelId="{602DB95D-70A6-402D-9C6E-B7216BD79B31}" type="pres">
      <dgm:prSet presAssocID="{DDD0DDF0-AEC1-4280-8E7A-0111E0AE7FA7}" presName="rootComposite" presStyleCnt="0"/>
      <dgm:spPr/>
    </dgm:pt>
    <dgm:pt modelId="{538C3798-7E7D-4E05-9CAA-4680031A243B}" type="pres">
      <dgm:prSet presAssocID="{DDD0DDF0-AEC1-4280-8E7A-0111E0AE7FA7}" presName="rootText" presStyleLbl="node3" presStyleIdx="5" presStyleCnt="6" custScaleX="95718" custLinFactNeighborX="-87716" custLinFactNeighborY="252">
        <dgm:presLayoutVars>
          <dgm:chPref val="3"/>
        </dgm:presLayoutVars>
      </dgm:prSet>
      <dgm:spPr/>
    </dgm:pt>
    <dgm:pt modelId="{E5BFB8DB-D92F-4655-8588-B778CF20603A}" type="pres">
      <dgm:prSet presAssocID="{DDD0DDF0-AEC1-4280-8E7A-0111E0AE7FA7}" presName="rootConnector" presStyleLbl="node3" presStyleIdx="5" presStyleCnt="6"/>
      <dgm:spPr/>
    </dgm:pt>
    <dgm:pt modelId="{78A149C4-F856-4EE2-9017-0C7A4A4E5DBE}" type="pres">
      <dgm:prSet presAssocID="{DDD0DDF0-AEC1-4280-8E7A-0111E0AE7FA7}" presName="hierChild4" presStyleCnt="0"/>
      <dgm:spPr/>
    </dgm:pt>
    <dgm:pt modelId="{FF56BA35-622E-481A-882A-910D3C6B30FF}" type="pres">
      <dgm:prSet presAssocID="{DDD0DDF0-AEC1-4280-8E7A-0111E0AE7FA7}" presName="hierChild5" presStyleCnt="0"/>
      <dgm:spPr/>
    </dgm:pt>
    <dgm:pt modelId="{B1183CA4-82A7-4BBE-B427-BC30BF183B7A}" type="pres">
      <dgm:prSet presAssocID="{81CA57A5-03A4-4233-8E2F-B860BAC754CB}" presName="hierChild5" presStyleCnt="0"/>
      <dgm:spPr/>
    </dgm:pt>
    <dgm:pt modelId="{EAF537F3-DD68-473B-B375-142A6F9C4A7F}" type="pres">
      <dgm:prSet presAssocID="{AB5DF0FE-73BF-4E3A-8FDD-5F9CBD42E97F}" presName="hierChild3" presStyleCnt="0"/>
      <dgm:spPr/>
    </dgm:pt>
  </dgm:ptLst>
  <dgm:cxnLst>
    <dgm:cxn modelId="{DA8F2E1F-0231-461C-AC7C-38587FBB928C}" srcId="{81CA57A5-03A4-4233-8E2F-B860BAC754CB}" destId="{50BD294A-751F-4F39-B35C-B920F7D22224}" srcOrd="1" destOrd="0" parTransId="{DEB09562-110F-4B8E-ABA5-523CA2FD140B}" sibTransId="{574EF423-CA0E-47DE-AEED-AC4EE64491C7}"/>
    <dgm:cxn modelId="{409BA51F-3C7D-4B15-8996-D33576A06CB8}" type="presOf" srcId="{19F2EF93-D9EA-4D66-B675-46BEC5496F81}" destId="{1E83E79B-B4FA-4994-AB53-0708206E8205}" srcOrd="0" destOrd="0" presId="urn:microsoft.com/office/officeart/2009/3/layout/HorizontalOrganizationChart"/>
    <dgm:cxn modelId="{F2694422-CC0B-4680-9C90-7CBE7E2BFAF0}" type="presOf" srcId="{F576D281-75A0-460D-9E3A-7B7335A2BE5C}" destId="{34AF1E35-04F2-4160-8EDA-CE0FD85C7E0F}" srcOrd="0" destOrd="0" presId="urn:microsoft.com/office/officeart/2009/3/layout/HorizontalOrganizationChart"/>
    <dgm:cxn modelId="{14A7A532-BED6-46A5-9007-16DA396907A3}" type="presOf" srcId="{BB97F52C-3972-4230-929B-79C993C55BCF}" destId="{879CEB9E-88C9-4641-9AF6-71B7477EBAA3}" srcOrd="0" destOrd="0" presId="urn:microsoft.com/office/officeart/2009/3/layout/HorizontalOrganizationChart"/>
    <dgm:cxn modelId="{194D0734-00FE-4EE4-B140-1BC64EB87121}" type="presOf" srcId="{D38C9B21-20FE-4318-AE2A-E7D11B3ABA1A}" destId="{F2301765-8582-4BB3-94DD-67D00BFB5217}" srcOrd="1" destOrd="0" presId="urn:microsoft.com/office/officeart/2009/3/layout/HorizontalOrganizationChart"/>
    <dgm:cxn modelId="{A4EF9135-D4DD-4195-928E-995B9D024370}" type="presOf" srcId="{82402A63-8B35-4119-ABDB-897E3BD7268D}" destId="{056C74BC-823F-4A7F-926A-F56BA9FF51C4}" srcOrd="0" destOrd="0" presId="urn:microsoft.com/office/officeart/2009/3/layout/HorizontalOrganizationChart"/>
    <dgm:cxn modelId="{87E8E737-44F6-4385-8932-70911BDE51C3}" srcId="{81CA57A5-03A4-4233-8E2F-B860BAC754CB}" destId="{DDD0DDF0-AEC1-4280-8E7A-0111E0AE7FA7}" srcOrd="3" destOrd="0" parTransId="{6CF1BE90-767E-4513-ABE3-F35DDB68EDCE}" sibTransId="{693C813A-ADDF-4E73-964D-48791D625E31}"/>
    <dgm:cxn modelId="{1C9EFE3C-8766-4C33-A969-0442122EF469}" type="presOf" srcId="{81CA57A5-03A4-4233-8E2F-B860BAC754CB}" destId="{C1FD7A0B-D649-49A2-A182-19F3A8956B7C}" srcOrd="1" destOrd="0" presId="urn:microsoft.com/office/officeart/2009/3/layout/HorizontalOrganizationChart"/>
    <dgm:cxn modelId="{6DECEF50-8E02-44D9-A958-9566515D02C5}" type="presOf" srcId="{85DFB73C-904B-4DE4-BBE6-42E07658BE6E}" destId="{3B149E79-0CAB-405B-A4C3-123843F94B44}" srcOrd="1" destOrd="0" presId="urn:microsoft.com/office/officeart/2009/3/layout/HorizontalOrganizationChart"/>
    <dgm:cxn modelId="{42C80052-5160-4889-A009-1580742D0878}" srcId="{81CA57A5-03A4-4233-8E2F-B860BAC754CB}" destId="{CDB5A20F-4F3B-42A5-8FAD-DCF9630A21AE}" srcOrd="2" destOrd="0" parTransId="{F576D281-75A0-460D-9E3A-7B7335A2BE5C}" sibTransId="{353F2EEC-C0C7-44B3-9D0D-7A69E9954657}"/>
    <dgm:cxn modelId="{51880A56-23D2-40D5-801B-B9A941923B7F}" srcId="{AB5DF0FE-73BF-4E3A-8FDD-5F9CBD42E97F}" destId="{C87B3F35-F966-4031-8952-F8E64EE852F4}" srcOrd="0" destOrd="0" parTransId="{BB97F52C-3972-4230-929B-79C993C55BCF}" sibTransId="{B591035B-6D45-48A7-AE18-4533B3BF1BD1}"/>
    <dgm:cxn modelId="{19FB9756-59C2-40E4-A713-0EC807F8C48E}" type="presOf" srcId="{DEB09562-110F-4B8E-ABA5-523CA2FD140B}" destId="{D3BDCBB6-9B10-4C40-9839-316C7F8BE382}" srcOrd="0" destOrd="0" presId="urn:microsoft.com/office/officeart/2009/3/layout/HorizontalOrganizationChart"/>
    <dgm:cxn modelId="{4B230857-A486-4FE3-A35F-D9F80CED80E5}" type="presOf" srcId="{2B628EC9-239A-4877-92C8-01DE698F892E}" destId="{12F3A042-94AA-421B-8B2C-6D850A5354FB}" srcOrd="0" destOrd="0" presId="urn:microsoft.com/office/officeart/2009/3/layout/HorizontalOrganizationChart"/>
    <dgm:cxn modelId="{ED9F5A79-415B-48A0-BCCB-7EFBDA3BE285}" type="presOf" srcId="{817208CC-603E-42EA-BCCD-79BFE43C2062}" destId="{25A64269-BE3A-494F-9714-3093BC564640}" srcOrd="0" destOrd="0" presId="urn:microsoft.com/office/officeart/2009/3/layout/HorizontalOrganizationChart"/>
    <dgm:cxn modelId="{8A3D9A7D-4D2E-4FD9-A323-A3005EC597AB}" srcId="{AB5DF0FE-73BF-4E3A-8FDD-5F9CBD42E97F}" destId="{81CA57A5-03A4-4233-8E2F-B860BAC754CB}" srcOrd="1" destOrd="0" parTransId="{3AE648BE-16E5-4D43-A76E-1BC7D3A6208C}" sibTransId="{A4D438DD-A7AD-4A7C-A48C-943C8FB5CED4}"/>
    <dgm:cxn modelId="{1B51E987-5CC8-4E17-AC34-643F9D18153E}" type="presOf" srcId="{817208CC-603E-42EA-BCCD-79BFE43C2062}" destId="{51E09EC2-6435-477E-BF30-063205496C54}" srcOrd="1" destOrd="0" presId="urn:microsoft.com/office/officeart/2009/3/layout/HorizontalOrganizationChart"/>
    <dgm:cxn modelId="{DCD94388-FAAC-490B-86E9-FA0DE10D91CB}" type="presOf" srcId="{DDD0DDF0-AEC1-4280-8E7A-0111E0AE7FA7}" destId="{538C3798-7E7D-4E05-9CAA-4680031A243B}" srcOrd="0" destOrd="0" presId="urn:microsoft.com/office/officeart/2009/3/layout/HorizontalOrganizationChart"/>
    <dgm:cxn modelId="{F385778B-D4EB-44AA-BDDA-738BC1DD9E41}" srcId="{C87B3F35-F966-4031-8952-F8E64EE852F4}" destId="{85DFB73C-904B-4DE4-BBE6-42E07658BE6E}" srcOrd="1" destOrd="0" parTransId="{170EC17C-E9FB-43A6-860D-15C77203A66E}" sibTransId="{7003245F-2376-41DB-A65B-D8D2654E5783}"/>
    <dgm:cxn modelId="{B8297196-EF2E-4AB7-ACD9-ADE2B076FA9C}" type="presOf" srcId="{50BD294A-751F-4F39-B35C-B920F7D22224}" destId="{C106DC33-5DDB-4D21-B644-ACC1B2FBFA43}" srcOrd="1" destOrd="0" presId="urn:microsoft.com/office/officeart/2009/3/layout/HorizontalOrganizationChart"/>
    <dgm:cxn modelId="{CDB31F99-71E0-4CEF-AE8D-4907663FCA4F}" type="presOf" srcId="{170EC17C-E9FB-43A6-860D-15C77203A66E}" destId="{E2DA845D-AE4C-46A7-A71D-1C7C5E147444}" srcOrd="0" destOrd="0" presId="urn:microsoft.com/office/officeart/2009/3/layout/HorizontalOrganizationChart"/>
    <dgm:cxn modelId="{9D04599D-C064-44F4-8947-EF45C0DFA013}" type="presOf" srcId="{85DFB73C-904B-4DE4-BBE6-42E07658BE6E}" destId="{A672B52A-F2B9-44D8-894D-E13E4B975769}" srcOrd="0" destOrd="0" presId="urn:microsoft.com/office/officeart/2009/3/layout/HorizontalOrganizationChart"/>
    <dgm:cxn modelId="{BCFB8F9E-A801-4C69-9058-B75DB3259339}" srcId="{82402A63-8B35-4119-ABDB-897E3BD7268D}" destId="{AB5DF0FE-73BF-4E3A-8FDD-5F9CBD42E97F}" srcOrd="0" destOrd="0" parTransId="{647AE061-5185-4E41-B7D6-8357B0F1F624}" sibTransId="{BA64D2B1-68CC-4798-9F79-549F7307C8CB}"/>
    <dgm:cxn modelId="{8C1EB5A9-DAD3-4BA2-B312-E6690CB5B7A2}" type="presOf" srcId="{AB5DF0FE-73BF-4E3A-8FDD-5F9CBD42E97F}" destId="{6B6E3E31-0DE7-4E81-A0C1-11A68773662A}" srcOrd="0" destOrd="0" presId="urn:microsoft.com/office/officeart/2009/3/layout/HorizontalOrganizationChart"/>
    <dgm:cxn modelId="{62B0FDB1-6A3A-41A8-9DA2-B7FAA6AEE70C}" type="presOf" srcId="{C87B3F35-F966-4031-8952-F8E64EE852F4}" destId="{E6913CE3-452A-4719-9BD0-C18F3508D539}" srcOrd="0" destOrd="0" presId="urn:microsoft.com/office/officeart/2009/3/layout/HorizontalOrganizationChart"/>
    <dgm:cxn modelId="{2C06CAB5-29CF-47BC-BD43-C7DC3C008F17}" srcId="{81CA57A5-03A4-4233-8E2F-B860BAC754CB}" destId="{D38C9B21-20FE-4318-AE2A-E7D11B3ABA1A}" srcOrd="0" destOrd="0" parTransId="{2B628EC9-239A-4877-92C8-01DE698F892E}" sibTransId="{CE6766DE-2941-460F-BFB9-6AB24E38E8CC}"/>
    <dgm:cxn modelId="{13AA05B6-BD5F-4CAB-8099-839ACCA32BD2}" type="presOf" srcId="{50BD294A-751F-4F39-B35C-B920F7D22224}" destId="{3A52E63A-AE64-481D-A8C5-8BB5169F9A61}" srcOrd="0" destOrd="0" presId="urn:microsoft.com/office/officeart/2009/3/layout/HorizontalOrganizationChart"/>
    <dgm:cxn modelId="{5DE82CB7-FCF8-48E5-BAA7-A2F9564A3E99}" type="presOf" srcId="{CDB5A20F-4F3B-42A5-8FAD-DCF9630A21AE}" destId="{491724AD-108F-4D3E-BD0F-2C80B20972B1}" srcOrd="1" destOrd="0" presId="urn:microsoft.com/office/officeart/2009/3/layout/HorizontalOrganizationChart"/>
    <dgm:cxn modelId="{F7A701BA-FD54-47AF-94BB-A12D9404FC19}" type="presOf" srcId="{CDB5A20F-4F3B-42A5-8FAD-DCF9630A21AE}" destId="{37612ACD-7998-4A65-AC84-AA6EB06A4096}" srcOrd="0" destOrd="0" presId="urn:microsoft.com/office/officeart/2009/3/layout/HorizontalOrganizationChart"/>
    <dgm:cxn modelId="{BE74FCC7-330E-4CC1-B36F-3F643192328B}" type="presOf" srcId="{D38C9B21-20FE-4318-AE2A-E7D11B3ABA1A}" destId="{E0F9C067-C778-4067-B423-D02D39FDEAF3}" srcOrd="0" destOrd="0" presId="urn:microsoft.com/office/officeart/2009/3/layout/HorizontalOrganizationChart"/>
    <dgm:cxn modelId="{CBF0C1D6-4FC3-42B1-809D-C15558B4948B}" type="presOf" srcId="{6CF1BE90-767E-4513-ABE3-F35DDB68EDCE}" destId="{457A00E9-10BE-493D-8BE6-9E5F1D1EBF6D}" srcOrd="0" destOrd="0" presId="urn:microsoft.com/office/officeart/2009/3/layout/HorizontalOrganizationChart"/>
    <dgm:cxn modelId="{DB1D74D8-9C67-4FF1-817D-537FF3A5ECA7}" type="presOf" srcId="{C87B3F35-F966-4031-8952-F8E64EE852F4}" destId="{2E52150C-8A65-45ED-9705-30B1FBB96BE4}" srcOrd="1" destOrd="0" presId="urn:microsoft.com/office/officeart/2009/3/layout/HorizontalOrganizationChart"/>
    <dgm:cxn modelId="{562699E0-B02E-4C0E-8CC1-225BBC05A663}" type="presOf" srcId="{3AE648BE-16E5-4D43-A76E-1BC7D3A6208C}" destId="{E520C210-1749-4CA9-BC6F-EE9BF303DFA6}" srcOrd="0" destOrd="0" presId="urn:microsoft.com/office/officeart/2009/3/layout/HorizontalOrganizationChart"/>
    <dgm:cxn modelId="{36DC09E3-169E-44A5-8A17-A876860C5F18}" type="presOf" srcId="{81CA57A5-03A4-4233-8E2F-B860BAC754CB}" destId="{33BAFEE2-3F5D-45FA-8997-86100F2A5C55}" srcOrd="0" destOrd="0" presId="urn:microsoft.com/office/officeart/2009/3/layout/HorizontalOrganizationChart"/>
    <dgm:cxn modelId="{8968FBE8-4235-4700-88C3-A2B543872A6D}" srcId="{C87B3F35-F966-4031-8952-F8E64EE852F4}" destId="{817208CC-603E-42EA-BCCD-79BFE43C2062}" srcOrd="0" destOrd="0" parTransId="{19F2EF93-D9EA-4D66-B675-46BEC5496F81}" sibTransId="{7CF97E4F-7BDF-4628-AD4A-4D83BBE5F8E3}"/>
    <dgm:cxn modelId="{1C7527FA-4BC9-405F-9A56-67CC750197CB}" type="presOf" srcId="{DDD0DDF0-AEC1-4280-8E7A-0111E0AE7FA7}" destId="{E5BFB8DB-D92F-4655-8588-B778CF20603A}" srcOrd="1" destOrd="0" presId="urn:microsoft.com/office/officeart/2009/3/layout/HorizontalOrganizationChart"/>
    <dgm:cxn modelId="{611E8CFF-F117-46EE-89B0-DA144CDFA454}" type="presOf" srcId="{AB5DF0FE-73BF-4E3A-8FDD-5F9CBD42E97F}" destId="{15953309-F9B7-4C61-A6DC-069E82E5DED6}" srcOrd="1" destOrd="0" presId="urn:microsoft.com/office/officeart/2009/3/layout/HorizontalOrganizationChart"/>
    <dgm:cxn modelId="{0667496D-D2B6-4788-8EB8-E365F0ABF5C7}" type="presParOf" srcId="{056C74BC-823F-4A7F-926A-F56BA9FF51C4}" destId="{33D272C2-AA15-4D5C-ABD3-F415F605D633}" srcOrd="0" destOrd="0" presId="urn:microsoft.com/office/officeart/2009/3/layout/HorizontalOrganizationChart"/>
    <dgm:cxn modelId="{C14522C4-57DA-4365-8395-EDD9FEBE71B0}" type="presParOf" srcId="{33D272C2-AA15-4D5C-ABD3-F415F605D633}" destId="{42E78AFF-E936-47BB-BA26-1E7BEEB39D5D}" srcOrd="0" destOrd="0" presId="urn:microsoft.com/office/officeart/2009/3/layout/HorizontalOrganizationChart"/>
    <dgm:cxn modelId="{D3D4A3AC-7B58-43C3-A1DB-317C6075B0C7}" type="presParOf" srcId="{42E78AFF-E936-47BB-BA26-1E7BEEB39D5D}" destId="{6B6E3E31-0DE7-4E81-A0C1-11A68773662A}" srcOrd="0" destOrd="0" presId="urn:microsoft.com/office/officeart/2009/3/layout/HorizontalOrganizationChart"/>
    <dgm:cxn modelId="{7928554C-C139-4B36-9CAB-753A2CB019F7}" type="presParOf" srcId="{42E78AFF-E936-47BB-BA26-1E7BEEB39D5D}" destId="{15953309-F9B7-4C61-A6DC-069E82E5DED6}" srcOrd="1" destOrd="0" presId="urn:microsoft.com/office/officeart/2009/3/layout/HorizontalOrganizationChart"/>
    <dgm:cxn modelId="{B948B1C7-A940-4610-9714-4677D50E0420}" type="presParOf" srcId="{33D272C2-AA15-4D5C-ABD3-F415F605D633}" destId="{932F8418-BA97-4303-B7AC-9A894F0F4134}" srcOrd="1" destOrd="0" presId="urn:microsoft.com/office/officeart/2009/3/layout/HorizontalOrganizationChart"/>
    <dgm:cxn modelId="{EBB77B19-0CA3-4E5F-9C8B-BF2F23265580}" type="presParOf" srcId="{932F8418-BA97-4303-B7AC-9A894F0F4134}" destId="{879CEB9E-88C9-4641-9AF6-71B7477EBAA3}" srcOrd="0" destOrd="0" presId="urn:microsoft.com/office/officeart/2009/3/layout/HorizontalOrganizationChart"/>
    <dgm:cxn modelId="{9B7859B2-65C7-44B4-812C-C6CEC8EB405C}" type="presParOf" srcId="{932F8418-BA97-4303-B7AC-9A894F0F4134}" destId="{FD20E6F0-BC4B-4BF5-9C6E-3706B01B16EE}" srcOrd="1" destOrd="0" presId="urn:microsoft.com/office/officeart/2009/3/layout/HorizontalOrganizationChart"/>
    <dgm:cxn modelId="{F57CA3C4-2AA6-4031-A091-07610FFBFD6D}" type="presParOf" srcId="{FD20E6F0-BC4B-4BF5-9C6E-3706B01B16EE}" destId="{8560E30F-A781-4733-A253-9351D96CAC31}" srcOrd="0" destOrd="0" presId="urn:microsoft.com/office/officeart/2009/3/layout/HorizontalOrganizationChart"/>
    <dgm:cxn modelId="{88C171E5-7521-429D-886C-B517FFEF69F4}" type="presParOf" srcId="{8560E30F-A781-4733-A253-9351D96CAC31}" destId="{E6913CE3-452A-4719-9BD0-C18F3508D539}" srcOrd="0" destOrd="0" presId="urn:microsoft.com/office/officeart/2009/3/layout/HorizontalOrganizationChart"/>
    <dgm:cxn modelId="{D14A0C75-D288-4956-8435-F3AE0CF774B4}" type="presParOf" srcId="{8560E30F-A781-4733-A253-9351D96CAC31}" destId="{2E52150C-8A65-45ED-9705-30B1FBB96BE4}" srcOrd="1" destOrd="0" presId="urn:microsoft.com/office/officeart/2009/3/layout/HorizontalOrganizationChart"/>
    <dgm:cxn modelId="{7E0F9BE3-9E50-41B0-BE34-B280BEA6AE35}" type="presParOf" srcId="{FD20E6F0-BC4B-4BF5-9C6E-3706B01B16EE}" destId="{2878FD2E-FE3C-473B-A4CB-FE98ACD0A38D}" srcOrd="1" destOrd="0" presId="urn:microsoft.com/office/officeart/2009/3/layout/HorizontalOrganizationChart"/>
    <dgm:cxn modelId="{898C6BEE-840E-4EAF-8F80-518111A2453A}" type="presParOf" srcId="{2878FD2E-FE3C-473B-A4CB-FE98ACD0A38D}" destId="{1E83E79B-B4FA-4994-AB53-0708206E8205}" srcOrd="0" destOrd="0" presId="urn:microsoft.com/office/officeart/2009/3/layout/HorizontalOrganizationChart"/>
    <dgm:cxn modelId="{B6142F27-FE50-407D-8806-EF1FD76ED622}" type="presParOf" srcId="{2878FD2E-FE3C-473B-A4CB-FE98ACD0A38D}" destId="{FB08288E-6F36-4EED-A132-749B0E8C4E50}" srcOrd="1" destOrd="0" presId="urn:microsoft.com/office/officeart/2009/3/layout/HorizontalOrganizationChart"/>
    <dgm:cxn modelId="{F1D297D8-B270-4037-B4ED-91FFA76945E0}" type="presParOf" srcId="{FB08288E-6F36-4EED-A132-749B0E8C4E50}" destId="{53A566DD-64D3-498C-8266-C9BEC777D6AC}" srcOrd="0" destOrd="0" presId="urn:microsoft.com/office/officeart/2009/3/layout/HorizontalOrganizationChart"/>
    <dgm:cxn modelId="{C850F163-FFC3-4740-B9B3-237B18DEAE31}" type="presParOf" srcId="{53A566DD-64D3-498C-8266-C9BEC777D6AC}" destId="{25A64269-BE3A-494F-9714-3093BC564640}" srcOrd="0" destOrd="0" presId="urn:microsoft.com/office/officeart/2009/3/layout/HorizontalOrganizationChart"/>
    <dgm:cxn modelId="{4988021E-B186-4FFB-8F31-423595E8B0EC}" type="presParOf" srcId="{53A566DD-64D3-498C-8266-C9BEC777D6AC}" destId="{51E09EC2-6435-477E-BF30-063205496C54}" srcOrd="1" destOrd="0" presId="urn:microsoft.com/office/officeart/2009/3/layout/HorizontalOrganizationChart"/>
    <dgm:cxn modelId="{93044A86-2FB3-4666-8730-D4B592CE5CC2}" type="presParOf" srcId="{FB08288E-6F36-4EED-A132-749B0E8C4E50}" destId="{7692FC94-DE1E-4BEF-A699-4C299254D867}" srcOrd="1" destOrd="0" presId="urn:microsoft.com/office/officeart/2009/3/layout/HorizontalOrganizationChart"/>
    <dgm:cxn modelId="{7854E229-CC3B-4AFD-B6C8-7247B6C195A5}" type="presParOf" srcId="{FB08288E-6F36-4EED-A132-749B0E8C4E50}" destId="{21CDE2C5-A6C2-49D4-AA38-F1AD866B9414}" srcOrd="2" destOrd="0" presId="urn:microsoft.com/office/officeart/2009/3/layout/HorizontalOrganizationChart"/>
    <dgm:cxn modelId="{E84DD353-C63E-42A4-A296-491AF6803B06}" type="presParOf" srcId="{2878FD2E-FE3C-473B-A4CB-FE98ACD0A38D}" destId="{E2DA845D-AE4C-46A7-A71D-1C7C5E147444}" srcOrd="2" destOrd="0" presId="urn:microsoft.com/office/officeart/2009/3/layout/HorizontalOrganizationChart"/>
    <dgm:cxn modelId="{42566595-A86E-48C1-B2D8-8476C1D603F8}" type="presParOf" srcId="{2878FD2E-FE3C-473B-A4CB-FE98ACD0A38D}" destId="{5A577A50-C875-4422-94E3-0E74AB65BC5F}" srcOrd="3" destOrd="0" presId="urn:microsoft.com/office/officeart/2009/3/layout/HorizontalOrganizationChart"/>
    <dgm:cxn modelId="{C1F8420C-DFFA-4262-B8F7-96E9334ADABA}" type="presParOf" srcId="{5A577A50-C875-4422-94E3-0E74AB65BC5F}" destId="{F80B7A38-B4F4-43DB-A3C7-74BA541BDE2D}" srcOrd="0" destOrd="0" presId="urn:microsoft.com/office/officeart/2009/3/layout/HorizontalOrganizationChart"/>
    <dgm:cxn modelId="{5054A963-84F3-4E42-8BC5-90606DD28234}" type="presParOf" srcId="{F80B7A38-B4F4-43DB-A3C7-74BA541BDE2D}" destId="{A672B52A-F2B9-44D8-894D-E13E4B975769}" srcOrd="0" destOrd="0" presId="urn:microsoft.com/office/officeart/2009/3/layout/HorizontalOrganizationChart"/>
    <dgm:cxn modelId="{82101603-BBEC-44DB-90BA-F7C0FC3CA08F}" type="presParOf" srcId="{F80B7A38-B4F4-43DB-A3C7-74BA541BDE2D}" destId="{3B149E79-0CAB-405B-A4C3-123843F94B44}" srcOrd="1" destOrd="0" presId="urn:microsoft.com/office/officeart/2009/3/layout/HorizontalOrganizationChart"/>
    <dgm:cxn modelId="{0FAAC59C-8D6A-4CB8-96BA-CF2AD645015A}" type="presParOf" srcId="{5A577A50-C875-4422-94E3-0E74AB65BC5F}" destId="{F95E0254-A74C-4F73-AEA6-0A1CA9325B8E}" srcOrd="1" destOrd="0" presId="urn:microsoft.com/office/officeart/2009/3/layout/HorizontalOrganizationChart"/>
    <dgm:cxn modelId="{AE4A707E-FA6D-4B5A-9A6F-B678543F54CB}" type="presParOf" srcId="{5A577A50-C875-4422-94E3-0E74AB65BC5F}" destId="{1D451F29-DFF0-49DE-8B0C-D79F0A617A7B}" srcOrd="2" destOrd="0" presId="urn:microsoft.com/office/officeart/2009/3/layout/HorizontalOrganizationChart"/>
    <dgm:cxn modelId="{EBBD1330-654F-42B9-8173-EF73B2940149}" type="presParOf" srcId="{FD20E6F0-BC4B-4BF5-9C6E-3706B01B16EE}" destId="{BE9379A0-8014-4D53-B257-208E15C2A62C}" srcOrd="2" destOrd="0" presId="urn:microsoft.com/office/officeart/2009/3/layout/HorizontalOrganizationChart"/>
    <dgm:cxn modelId="{5ECDC135-F107-4634-A5A9-94960688D0F1}" type="presParOf" srcId="{932F8418-BA97-4303-B7AC-9A894F0F4134}" destId="{E520C210-1749-4CA9-BC6F-EE9BF303DFA6}" srcOrd="2" destOrd="0" presId="urn:microsoft.com/office/officeart/2009/3/layout/HorizontalOrganizationChart"/>
    <dgm:cxn modelId="{10393DFF-271C-42A0-B35C-FCF35A7FEBC1}" type="presParOf" srcId="{932F8418-BA97-4303-B7AC-9A894F0F4134}" destId="{2B9B8AD0-BF7E-46E4-9B1D-33A484492FC3}" srcOrd="3" destOrd="0" presId="urn:microsoft.com/office/officeart/2009/3/layout/HorizontalOrganizationChart"/>
    <dgm:cxn modelId="{EFB84187-D133-41EA-B693-E4FB014EB51D}" type="presParOf" srcId="{2B9B8AD0-BF7E-46E4-9B1D-33A484492FC3}" destId="{F81DBEA2-61AE-4F08-B212-681A1FB9EE23}" srcOrd="0" destOrd="0" presId="urn:microsoft.com/office/officeart/2009/3/layout/HorizontalOrganizationChart"/>
    <dgm:cxn modelId="{1A66E4F5-6F0E-4CF2-96DC-16C2CBDA6608}" type="presParOf" srcId="{F81DBEA2-61AE-4F08-B212-681A1FB9EE23}" destId="{33BAFEE2-3F5D-45FA-8997-86100F2A5C55}" srcOrd="0" destOrd="0" presId="urn:microsoft.com/office/officeart/2009/3/layout/HorizontalOrganizationChart"/>
    <dgm:cxn modelId="{6AFED915-C40E-4629-BC9A-06B0C4336D11}" type="presParOf" srcId="{F81DBEA2-61AE-4F08-B212-681A1FB9EE23}" destId="{C1FD7A0B-D649-49A2-A182-19F3A8956B7C}" srcOrd="1" destOrd="0" presId="urn:microsoft.com/office/officeart/2009/3/layout/HorizontalOrganizationChart"/>
    <dgm:cxn modelId="{C721510B-C4ED-40E6-B05A-C2525F1C36F5}" type="presParOf" srcId="{2B9B8AD0-BF7E-46E4-9B1D-33A484492FC3}" destId="{14DE49FE-A3B8-4B87-BA1F-A2F3D417BE90}" srcOrd="1" destOrd="0" presId="urn:microsoft.com/office/officeart/2009/3/layout/HorizontalOrganizationChart"/>
    <dgm:cxn modelId="{2ECFB37F-D34A-4025-B185-EAEDF79E77F4}" type="presParOf" srcId="{14DE49FE-A3B8-4B87-BA1F-A2F3D417BE90}" destId="{12F3A042-94AA-421B-8B2C-6D850A5354FB}" srcOrd="0" destOrd="0" presId="urn:microsoft.com/office/officeart/2009/3/layout/HorizontalOrganizationChart"/>
    <dgm:cxn modelId="{BFA5C558-7E55-4436-A646-BFA86A89A1E9}" type="presParOf" srcId="{14DE49FE-A3B8-4B87-BA1F-A2F3D417BE90}" destId="{CFDCBD8E-C903-4C9F-B560-1A53E3E3B4E2}" srcOrd="1" destOrd="0" presId="urn:microsoft.com/office/officeart/2009/3/layout/HorizontalOrganizationChart"/>
    <dgm:cxn modelId="{D1C1FC84-14E9-470F-A227-7C8F25AD03FD}" type="presParOf" srcId="{CFDCBD8E-C903-4C9F-B560-1A53E3E3B4E2}" destId="{2CB34539-4101-4BC1-AEF3-C8A6F481B332}" srcOrd="0" destOrd="0" presId="urn:microsoft.com/office/officeart/2009/3/layout/HorizontalOrganizationChart"/>
    <dgm:cxn modelId="{599E4EE6-84D0-4429-8E14-9B6CDC906CC0}" type="presParOf" srcId="{2CB34539-4101-4BC1-AEF3-C8A6F481B332}" destId="{E0F9C067-C778-4067-B423-D02D39FDEAF3}" srcOrd="0" destOrd="0" presId="urn:microsoft.com/office/officeart/2009/3/layout/HorizontalOrganizationChart"/>
    <dgm:cxn modelId="{8C5D0545-E400-4FF2-B01D-6AD7E08FE265}" type="presParOf" srcId="{2CB34539-4101-4BC1-AEF3-C8A6F481B332}" destId="{F2301765-8582-4BB3-94DD-67D00BFB5217}" srcOrd="1" destOrd="0" presId="urn:microsoft.com/office/officeart/2009/3/layout/HorizontalOrganizationChart"/>
    <dgm:cxn modelId="{BA1B2FB4-61E8-4BF0-8407-357328B522CB}" type="presParOf" srcId="{CFDCBD8E-C903-4C9F-B560-1A53E3E3B4E2}" destId="{8006D55F-4544-4F83-8053-D0DE282DC5EC}" srcOrd="1" destOrd="0" presId="urn:microsoft.com/office/officeart/2009/3/layout/HorizontalOrganizationChart"/>
    <dgm:cxn modelId="{43F8B3FE-52B5-4769-A150-49C8F5276AF9}" type="presParOf" srcId="{CFDCBD8E-C903-4C9F-B560-1A53E3E3B4E2}" destId="{7F2F25BE-A260-4D7B-BC2C-23A28201227F}" srcOrd="2" destOrd="0" presId="urn:microsoft.com/office/officeart/2009/3/layout/HorizontalOrganizationChart"/>
    <dgm:cxn modelId="{55D11FCA-175D-4E83-B51F-9708FD64D626}" type="presParOf" srcId="{14DE49FE-A3B8-4B87-BA1F-A2F3D417BE90}" destId="{D3BDCBB6-9B10-4C40-9839-316C7F8BE382}" srcOrd="2" destOrd="0" presId="urn:microsoft.com/office/officeart/2009/3/layout/HorizontalOrganizationChart"/>
    <dgm:cxn modelId="{0E670922-3765-4339-A3C7-2E31F8B28739}" type="presParOf" srcId="{14DE49FE-A3B8-4B87-BA1F-A2F3D417BE90}" destId="{3D1013E7-24C9-4FB4-9FD1-53BC07DED012}" srcOrd="3" destOrd="0" presId="urn:microsoft.com/office/officeart/2009/3/layout/HorizontalOrganizationChart"/>
    <dgm:cxn modelId="{36A729BA-6E62-4846-A985-64D5D4AC58D4}" type="presParOf" srcId="{3D1013E7-24C9-4FB4-9FD1-53BC07DED012}" destId="{DF44AEFC-219B-4AB6-A1C1-4FFF5AE94052}" srcOrd="0" destOrd="0" presId="urn:microsoft.com/office/officeart/2009/3/layout/HorizontalOrganizationChart"/>
    <dgm:cxn modelId="{AC514B78-9692-449C-848A-017C05CBF836}" type="presParOf" srcId="{DF44AEFC-219B-4AB6-A1C1-4FFF5AE94052}" destId="{3A52E63A-AE64-481D-A8C5-8BB5169F9A61}" srcOrd="0" destOrd="0" presId="urn:microsoft.com/office/officeart/2009/3/layout/HorizontalOrganizationChart"/>
    <dgm:cxn modelId="{F6CE84A1-EC05-4208-BE5C-012F08225F2D}" type="presParOf" srcId="{DF44AEFC-219B-4AB6-A1C1-4FFF5AE94052}" destId="{C106DC33-5DDB-4D21-B644-ACC1B2FBFA43}" srcOrd="1" destOrd="0" presId="urn:microsoft.com/office/officeart/2009/3/layout/HorizontalOrganizationChart"/>
    <dgm:cxn modelId="{61DB940E-5C57-42FE-A458-8DF08A05BFDF}" type="presParOf" srcId="{3D1013E7-24C9-4FB4-9FD1-53BC07DED012}" destId="{375F0E07-0FFB-4288-B994-0C5564142B4F}" srcOrd="1" destOrd="0" presId="urn:microsoft.com/office/officeart/2009/3/layout/HorizontalOrganizationChart"/>
    <dgm:cxn modelId="{8FA5432A-5B22-4338-AFCF-E9223037749B}" type="presParOf" srcId="{3D1013E7-24C9-4FB4-9FD1-53BC07DED012}" destId="{9840104B-179A-4FD5-8FEF-062A458D35B4}" srcOrd="2" destOrd="0" presId="urn:microsoft.com/office/officeart/2009/3/layout/HorizontalOrganizationChart"/>
    <dgm:cxn modelId="{DEFE7237-42AB-4315-96AA-68ADE57B671A}" type="presParOf" srcId="{14DE49FE-A3B8-4B87-BA1F-A2F3D417BE90}" destId="{34AF1E35-04F2-4160-8EDA-CE0FD85C7E0F}" srcOrd="4" destOrd="0" presId="urn:microsoft.com/office/officeart/2009/3/layout/HorizontalOrganizationChart"/>
    <dgm:cxn modelId="{EA38CF99-5648-42C6-8F03-4320F0A779DB}" type="presParOf" srcId="{14DE49FE-A3B8-4B87-BA1F-A2F3D417BE90}" destId="{DC6BB5DD-2348-406A-8077-76964F771021}" srcOrd="5" destOrd="0" presId="urn:microsoft.com/office/officeart/2009/3/layout/HorizontalOrganizationChart"/>
    <dgm:cxn modelId="{014DF61C-AC6B-4108-9398-6858A2005C59}" type="presParOf" srcId="{DC6BB5DD-2348-406A-8077-76964F771021}" destId="{F102E880-A90E-4B13-924A-DC304D7130E1}" srcOrd="0" destOrd="0" presId="urn:microsoft.com/office/officeart/2009/3/layout/HorizontalOrganizationChart"/>
    <dgm:cxn modelId="{22CC5DCF-B70A-4223-8BE6-08FE610AA135}" type="presParOf" srcId="{F102E880-A90E-4B13-924A-DC304D7130E1}" destId="{37612ACD-7998-4A65-AC84-AA6EB06A4096}" srcOrd="0" destOrd="0" presId="urn:microsoft.com/office/officeart/2009/3/layout/HorizontalOrganizationChart"/>
    <dgm:cxn modelId="{438B92CF-041B-43CF-B279-79D79AFC6802}" type="presParOf" srcId="{F102E880-A90E-4B13-924A-DC304D7130E1}" destId="{491724AD-108F-4D3E-BD0F-2C80B20972B1}" srcOrd="1" destOrd="0" presId="urn:microsoft.com/office/officeart/2009/3/layout/HorizontalOrganizationChart"/>
    <dgm:cxn modelId="{CA3591D6-6F18-45B7-B31D-7D6B54E9B5E8}" type="presParOf" srcId="{DC6BB5DD-2348-406A-8077-76964F771021}" destId="{B32F45AA-0A1A-4FB8-8892-39529147C67E}" srcOrd="1" destOrd="0" presId="urn:microsoft.com/office/officeart/2009/3/layout/HorizontalOrganizationChart"/>
    <dgm:cxn modelId="{ED81C444-E8C5-4F88-A78F-0CA69073956A}" type="presParOf" srcId="{DC6BB5DD-2348-406A-8077-76964F771021}" destId="{B3C33D3A-65A1-4080-B493-3722B6CC5AC9}" srcOrd="2" destOrd="0" presId="urn:microsoft.com/office/officeart/2009/3/layout/HorizontalOrganizationChart"/>
    <dgm:cxn modelId="{96B92826-F44B-4CEF-A27B-844991EFD694}" type="presParOf" srcId="{14DE49FE-A3B8-4B87-BA1F-A2F3D417BE90}" destId="{457A00E9-10BE-493D-8BE6-9E5F1D1EBF6D}" srcOrd="6" destOrd="0" presId="urn:microsoft.com/office/officeart/2009/3/layout/HorizontalOrganizationChart"/>
    <dgm:cxn modelId="{39130E50-72FB-421F-AF74-6CD5C994EC9B}" type="presParOf" srcId="{14DE49FE-A3B8-4B87-BA1F-A2F3D417BE90}" destId="{64FD42CB-B7D3-45E8-AA78-CEF76B3B537D}" srcOrd="7" destOrd="0" presId="urn:microsoft.com/office/officeart/2009/3/layout/HorizontalOrganizationChart"/>
    <dgm:cxn modelId="{2C4FE4F9-6F58-4292-94BE-40F4D10283EF}" type="presParOf" srcId="{64FD42CB-B7D3-45E8-AA78-CEF76B3B537D}" destId="{602DB95D-70A6-402D-9C6E-B7216BD79B31}" srcOrd="0" destOrd="0" presId="urn:microsoft.com/office/officeart/2009/3/layout/HorizontalOrganizationChart"/>
    <dgm:cxn modelId="{396C9F29-F23D-45E0-B97B-979343353313}" type="presParOf" srcId="{602DB95D-70A6-402D-9C6E-B7216BD79B31}" destId="{538C3798-7E7D-4E05-9CAA-4680031A243B}" srcOrd="0" destOrd="0" presId="urn:microsoft.com/office/officeart/2009/3/layout/HorizontalOrganizationChart"/>
    <dgm:cxn modelId="{19777CBE-9445-4A31-84DF-542EF51F857E}" type="presParOf" srcId="{602DB95D-70A6-402D-9C6E-B7216BD79B31}" destId="{E5BFB8DB-D92F-4655-8588-B778CF20603A}" srcOrd="1" destOrd="0" presId="urn:microsoft.com/office/officeart/2009/3/layout/HorizontalOrganizationChart"/>
    <dgm:cxn modelId="{F9B90BDA-5854-4D38-9D08-ECADA3763A5E}" type="presParOf" srcId="{64FD42CB-B7D3-45E8-AA78-CEF76B3B537D}" destId="{78A149C4-F856-4EE2-9017-0C7A4A4E5DBE}" srcOrd="1" destOrd="0" presId="urn:microsoft.com/office/officeart/2009/3/layout/HorizontalOrganizationChart"/>
    <dgm:cxn modelId="{9D298319-0024-4FA5-9B59-70226C7B5B55}" type="presParOf" srcId="{64FD42CB-B7D3-45E8-AA78-CEF76B3B537D}" destId="{FF56BA35-622E-481A-882A-910D3C6B30FF}" srcOrd="2" destOrd="0" presId="urn:microsoft.com/office/officeart/2009/3/layout/HorizontalOrganizationChart"/>
    <dgm:cxn modelId="{1F558E2B-5ACB-40EE-815A-72F027BAE57A}" type="presParOf" srcId="{2B9B8AD0-BF7E-46E4-9B1D-33A484492FC3}" destId="{B1183CA4-82A7-4BBE-B427-BC30BF183B7A}" srcOrd="2" destOrd="0" presId="urn:microsoft.com/office/officeart/2009/3/layout/HorizontalOrganizationChart"/>
    <dgm:cxn modelId="{4D8B761C-3F88-4134-B712-09E0FBF841EB}" type="presParOf" srcId="{33D272C2-AA15-4D5C-ABD3-F415F605D633}" destId="{EAF537F3-DD68-473B-B375-142A6F9C4A7F}"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C09EF-F54A-4230-AD76-6D8CE8BC02E6}">
      <dsp:nvSpPr>
        <dsp:cNvPr id="0" name=""/>
        <dsp:cNvSpPr/>
      </dsp:nvSpPr>
      <dsp:spPr>
        <a:xfrm>
          <a:off x="8902212" y="5387263"/>
          <a:ext cx="649896" cy="1397276"/>
        </a:xfrm>
        <a:custGeom>
          <a:avLst/>
          <a:gdLst/>
          <a:ahLst/>
          <a:cxnLst/>
          <a:rect l="0" t="0" r="0" b="0"/>
          <a:pathLst>
            <a:path>
              <a:moveTo>
                <a:pt x="0" y="0"/>
              </a:moveTo>
              <a:lnTo>
                <a:pt x="324948" y="0"/>
              </a:lnTo>
              <a:lnTo>
                <a:pt x="324948" y="1397276"/>
              </a:lnTo>
              <a:lnTo>
                <a:pt x="649896" y="139727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B414A-58BC-44EA-B2AF-7A80A45F095F}">
      <dsp:nvSpPr>
        <dsp:cNvPr id="0" name=""/>
        <dsp:cNvSpPr/>
      </dsp:nvSpPr>
      <dsp:spPr>
        <a:xfrm>
          <a:off x="8902212" y="5341543"/>
          <a:ext cx="649896" cy="91440"/>
        </a:xfrm>
        <a:custGeom>
          <a:avLst/>
          <a:gdLst/>
          <a:ahLst/>
          <a:cxnLst/>
          <a:rect l="0" t="0" r="0" b="0"/>
          <a:pathLst>
            <a:path>
              <a:moveTo>
                <a:pt x="0" y="45720"/>
              </a:moveTo>
              <a:lnTo>
                <a:pt x="649896"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AEFE82-0829-40C1-A8F9-30C872D5468D}">
      <dsp:nvSpPr>
        <dsp:cNvPr id="0" name=""/>
        <dsp:cNvSpPr/>
      </dsp:nvSpPr>
      <dsp:spPr>
        <a:xfrm>
          <a:off x="8902212" y="3989986"/>
          <a:ext cx="649896" cy="1397276"/>
        </a:xfrm>
        <a:custGeom>
          <a:avLst/>
          <a:gdLst/>
          <a:ahLst/>
          <a:cxnLst/>
          <a:rect l="0" t="0" r="0" b="0"/>
          <a:pathLst>
            <a:path>
              <a:moveTo>
                <a:pt x="0" y="1397276"/>
              </a:moveTo>
              <a:lnTo>
                <a:pt x="324948" y="1397276"/>
              </a:lnTo>
              <a:lnTo>
                <a:pt x="324948" y="0"/>
              </a:lnTo>
              <a:lnTo>
                <a:pt x="649896"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6B9FC7-7F81-420A-BA24-7B3373FCF309}">
      <dsp:nvSpPr>
        <dsp:cNvPr id="0" name=""/>
        <dsp:cNvSpPr/>
      </dsp:nvSpPr>
      <dsp:spPr>
        <a:xfrm>
          <a:off x="5002835" y="2989724"/>
          <a:ext cx="649896" cy="2397538"/>
        </a:xfrm>
        <a:custGeom>
          <a:avLst/>
          <a:gdLst/>
          <a:ahLst/>
          <a:cxnLst/>
          <a:rect l="0" t="0" r="0" b="0"/>
          <a:pathLst>
            <a:path>
              <a:moveTo>
                <a:pt x="0" y="0"/>
              </a:moveTo>
              <a:lnTo>
                <a:pt x="324948" y="0"/>
              </a:lnTo>
              <a:lnTo>
                <a:pt x="324948" y="2397538"/>
              </a:lnTo>
              <a:lnTo>
                <a:pt x="649896" y="23975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592BA5-6E02-415C-A33D-633748CFC787}">
      <dsp:nvSpPr>
        <dsp:cNvPr id="0" name=""/>
        <dsp:cNvSpPr/>
      </dsp:nvSpPr>
      <dsp:spPr>
        <a:xfrm>
          <a:off x="8902212" y="1894070"/>
          <a:ext cx="649896" cy="698638"/>
        </a:xfrm>
        <a:custGeom>
          <a:avLst/>
          <a:gdLst/>
          <a:ahLst/>
          <a:cxnLst/>
          <a:rect l="0" t="0" r="0" b="0"/>
          <a:pathLst>
            <a:path>
              <a:moveTo>
                <a:pt x="0" y="0"/>
              </a:moveTo>
              <a:lnTo>
                <a:pt x="324948" y="0"/>
              </a:lnTo>
              <a:lnTo>
                <a:pt x="324948" y="698638"/>
              </a:lnTo>
              <a:lnTo>
                <a:pt x="649896" y="69863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869DB2-DF71-4667-8D1D-9D7817753D2C}">
      <dsp:nvSpPr>
        <dsp:cNvPr id="0" name=""/>
        <dsp:cNvSpPr/>
      </dsp:nvSpPr>
      <dsp:spPr>
        <a:xfrm>
          <a:off x="8902212" y="1195432"/>
          <a:ext cx="649896" cy="698638"/>
        </a:xfrm>
        <a:custGeom>
          <a:avLst/>
          <a:gdLst/>
          <a:ahLst/>
          <a:cxnLst/>
          <a:rect l="0" t="0" r="0" b="0"/>
          <a:pathLst>
            <a:path>
              <a:moveTo>
                <a:pt x="0" y="698638"/>
              </a:moveTo>
              <a:lnTo>
                <a:pt x="324948" y="698638"/>
              </a:lnTo>
              <a:lnTo>
                <a:pt x="324948" y="0"/>
              </a:lnTo>
              <a:lnTo>
                <a:pt x="649896"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FB70DC-0F23-466B-B79F-060FBB9FEB0F}">
      <dsp:nvSpPr>
        <dsp:cNvPr id="0" name=""/>
        <dsp:cNvSpPr/>
      </dsp:nvSpPr>
      <dsp:spPr>
        <a:xfrm>
          <a:off x="5002835" y="1894070"/>
          <a:ext cx="649896" cy="1095653"/>
        </a:xfrm>
        <a:custGeom>
          <a:avLst/>
          <a:gdLst/>
          <a:ahLst/>
          <a:cxnLst/>
          <a:rect l="0" t="0" r="0" b="0"/>
          <a:pathLst>
            <a:path>
              <a:moveTo>
                <a:pt x="0" y="1095653"/>
              </a:moveTo>
              <a:lnTo>
                <a:pt x="324948" y="1095653"/>
              </a:lnTo>
              <a:lnTo>
                <a:pt x="324948" y="0"/>
              </a:lnTo>
              <a:lnTo>
                <a:pt x="64989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76A4FC-4CDE-4B42-81EC-273666F7C38D}">
      <dsp:nvSpPr>
        <dsp:cNvPr id="0" name=""/>
        <dsp:cNvSpPr/>
      </dsp:nvSpPr>
      <dsp:spPr>
        <a:xfrm>
          <a:off x="5002835" y="496793"/>
          <a:ext cx="649896" cy="2492930"/>
        </a:xfrm>
        <a:custGeom>
          <a:avLst/>
          <a:gdLst/>
          <a:ahLst/>
          <a:cxnLst/>
          <a:rect l="0" t="0" r="0" b="0"/>
          <a:pathLst>
            <a:path>
              <a:moveTo>
                <a:pt x="0" y="2492930"/>
              </a:moveTo>
              <a:lnTo>
                <a:pt x="324948" y="2492930"/>
              </a:lnTo>
              <a:lnTo>
                <a:pt x="324948" y="0"/>
              </a:lnTo>
              <a:lnTo>
                <a:pt x="649896"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0187AC-B341-4D67-A687-FEF1FDAC39A7}">
      <dsp:nvSpPr>
        <dsp:cNvPr id="0" name=""/>
        <dsp:cNvSpPr/>
      </dsp:nvSpPr>
      <dsp:spPr>
        <a:xfrm>
          <a:off x="728142" y="2068291"/>
          <a:ext cx="4274692" cy="1842865"/>
        </a:xfrm>
        <a:prstGeom prst="rect">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81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IN" sz="3200" b="1" kern="1200" dirty="0"/>
            <a:t>Objective of  our Proposed Technique </a:t>
          </a:r>
        </a:p>
      </dsp:txBody>
      <dsp:txXfrm>
        <a:off x="728142" y="2068291"/>
        <a:ext cx="4274692" cy="1842865"/>
      </dsp:txXfrm>
    </dsp:sp>
    <dsp:sp modelId="{B13ADE03-90CB-4CD7-80F3-B8B9C146F68A}">
      <dsp:nvSpPr>
        <dsp:cNvPr id="0" name=""/>
        <dsp:cNvSpPr/>
      </dsp:nvSpPr>
      <dsp:spPr>
        <a:xfrm>
          <a:off x="5652731" y="1248"/>
          <a:ext cx="3249481" cy="991091"/>
        </a:xfrm>
        <a:prstGeom prst="rect">
          <a:avLst/>
        </a:prstGeom>
        <a:gradFill flip="none" rotWithShape="0">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81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Shift from traditional to smart method</a:t>
          </a:r>
        </a:p>
      </dsp:txBody>
      <dsp:txXfrm>
        <a:off x="5652731" y="1248"/>
        <a:ext cx="3249481" cy="991091"/>
      </dsp:txXfrm>
    </dsp:sp>
    <dsp:sp modelId="{C321551E-4B1B-46D8-A8F8-02C0C04F157F}">
      <dsp:nvSpPr>
        <dsp:cNvPr id="0" name=""/>
        <dsp:cNvSpPr/>
      </dsp:nvSpPr>
      <dsp:spPr>
        <a:xfrm>
          <a:off x="5652731" y="1398524"/>
          <a:ext cx="3249481" cy="991091"/>
        </a:xfrm>
        <a:prstGeom prst="rect">
          <a:avLst/>
        </a:prstGeom>
        <a:gradFill flip="none" rotWithShape="0">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81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Blockchain Technology in Public Services</a:t>
          </a:r>
        </a:p>
      </dsp:txBody>
      <dsp:txXfrm>
        <a:off x="5652731" y="1398524"/>
        <a:ext cx="3249481" cy="991091"/>
      </dsp:txXfrm>
    </dsp:sp>
    <dsp:sp modelId="{4AC18885-1B09-438B-B561-EAAEE7BA8957}">
      <dsp:nvSpPr>
        <dsp:cNvPr id="0" name=""/>
        <dsp:cNvSpPr/>
      </dsp:nvSpPr>
      <dsp:spPr>
        <a:xfrm>
          <a:off x="9552108" y="699886"/>
          <a:ext cx="3249481" cy="991091"/>
        </a:xfrm>
        <a:prstGeom prst="rect">
          <a:avLst/>
        </a:prstGeom>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81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use of cryptographic techniques to ensure security</a:t>
          </a:r>
        </a:p>
      </dsp:txBody>
      <dsp:txXfrm>
        <a:off x="9552108" y="699886"/>
        <a:ext cx="3249481" cy="991091"/>
      </dsp:txXfrm>
    </dsp:sp>
    <dsp:sp modelId="{8E33F75F-CE86-4388-A205-8141B08A3993}">
      <dsp:nvSpPr>
        <dsp:cNvPr id="0" name=""/>
        <dsp:cNvSpPr/>
      </dsp:nvSpPr>
      <dsp:spPr>
        <a:xfrm>
          <a:off x="9552108" y="2097163"/>
          <a:ext cx="3249481" cy="991091"/>
        </a:xfrm>
        <a:prstGeom prst="rect">
          <a:avLst/>
        </a:prstGeom>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81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Ensuring Privacy with transparency</a:t>
          </a:r>
        </a:p>
      </dsp:txBody>
      <dsp:txXfrm>
        <a:off x="9552108" y="2097163"/>
        <a:ext cx="3249481" cy="991091"/>
      </dsp:txXfrm>
    </dsp:sp>
    <dsp:sp modelId="{00C66499-B15B-4D72-AEC8-78CBD69AEA0A}">
      <dsp:nvSpPr>
        <dsp:cNvPr id="0" name=""/>
        <dsp:cNvSpPr/>
      </dsp:nvSpPr>
      <dsp:spPr>
        <a:xfrm>
          <a:off x="5652731" y="4796324"/>
          <a:ext cx="3249481" cy="1181876"/>
        </a:xfrm>
        <a:prstGeom prst="rect">
          <a:avLst/>
        </a:prstGeom>
        <a:gradFill flip="none" rotWithShape="0">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81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Smart Contracts and </a:t>
          </a:r>
          <a:br>
            <a:rPr lang="en-US" sz="2400" kern="1200" dirty="0"/>
          </a:br>
          <a:r>
            <a:rPr lang="en-US" sz="2400" kern="1200" dirty="0"/>
            <a:t>Decentralized </a:t>
          </a:r>
          <a:br>
            <a:rPr lang="en-US" sz="2400" kern="1200" dirty="0"/>
          </a:br>
          <a:r>
            <a:rPr lang="en-US" sz="2400" kern="1200" dirty="0"/>
            <a:t>Governance </a:t>
          </a:r>
          <a:endParaRPr lang="en-IN" sz="2400" kern="1200" dirty="0"/>
        </a:p>
      </dsp:txBody>
      <dsp:txXfrm>
        <a:off x="5652731" y="4796324"/>
        <a:ext cx="3249481" cy="1181876"/>
      </dsp:txXfrm>
    </dsp:sp>
    <dsp:sp modelId="{5EBF1D5E-CF4D-4F02-A72D-8A53D92FD544}">
      <dsp:nvSpPr>
        <dsp:cNvPr id="0" name=""/>
        <dsp:cNvSpPr/>
      </dsp:nvSpPr>
      <dsp:spPr>
        <a:xfrm>
          <a:off x="9552108" y="3494440"/>
          <a:ext cx="3249481" cy="991091"/>
        </a:xfrm>
        <a:prstGeom prst="rect">
          <a:avLst/>
        </a:prstGeom>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81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Streamlining FIR Process</a:t>
          </a:r>
        </a:p>
      </dsp:txBody>
      <dsp:txXfrm>
        <a:off x="9552108" y="3494440"/>
        <a:ext cx="3249481" cy="991091"/>
      </dsp:txXfrm>
    </dsp:sp>
    <dsp:sp modelId="{0DEA2630-B555-477C-B04C-39EBACA6FEAC}">
      <dsp:nvSpPr>
        <dsp:cNvPr id="0" name=""/>
        <dsp:cNvSpPr/>
      </dsp:nvSpPr>
      <dsp:spPr>
        <a:xfrm>
          <a:off x="9552108" y="4891717"/>
          <a:ext cx="3249481" cy="991091"/>
        </a:xfrm>
        <a:prstGeom prst="rect">
          <a:avLst/>
        </a:prstGeom>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81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Ensuring trust through code</a:t>
          </a:r>
        </a:p>
      </dsp:txBody>
      <dsp:txXfrm>
        <a:off x="9552108" y="4891717"/>
        <a:ext cx="3249481" cy="991091"/>
      </dsp:txXfrm>
    </dsp:sp>
    <dsp:sp modelId="{A1637FD2-451C-45B7-8070-CFF1044E1592}">
      <dsp:nvSpPr>
        <dsp:cNvPr id="0" name=""/>
        <dsp:cNvSpPr/>
      </dsp:nvSpPr>
      <dsp:spPr>
        <a:xfrm>
          <a:off x="9552108" y="6288994"/>
          <a:ext cx="3249481" cy="991091"/>
        </a:xfrm>
        <a:prstGeom prst="rect">
          <a:avLst/>
        </a:prstGeom>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81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IN" sz="1900" kern="1200" dirty="0"/>
            <a:t>Interoperability  with Ethereum and Polygon</a:t>
          </a:r>
        </a:p>
      </dsp:txBody>
      <dsp:txXfrm>
        <a:off x="9552108" y="6288994"/>
        <a:ext cx="3249481" cy="9910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C5B3B-B7B9-49AB-B0ED-E4904D6D2E22}">
      <dsp:nvSpPr>
        <dsp:cNvPr id="0" name=""/>
        <dsp:cNvSpPr/>
      </dsp:nvSpPr>
      <dsp:spPr>
        <a:xfrm rot="5400000">
          <a:off x="6713620" y="-2761461"/>
          <a:ext cx="1014234" cy="679598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Our team concluded that blockchain is a feasible technology for FIR management due to its immutability and transparency.</a:t>
          </a:r>
          <a:endParaRPr lang="en-IN" sz="2000" kern="1200" dirty="0"/>
        </a:p>
      </dsp:txBody>
      <dsp:txXfrm rot="-5400000">
        <a:off x="3822744" y="178926"/>
        <a:ext cx="6746476" cy="915212"/>
      </dsp:txXfrm>
    </dsp:sp>
    <dsp:sp modelId="{8D73AFE2-4B06-425F-90CB-D04340AFBD60}">
      <dsp:nvSpPr>
        <dsp:cNvPr id="0" name=""/>
        <dsp:cNvSpPr/>
      </dsp:nvSpPr>
      <dsp:spPr>
        <a:xfrm>
          <a:off x="0" y="2635"/>
          <a:ext cx="3822743" cy="1267792"/>
        </a:xfrm>
        <a:prstGeom prst="roundRect">
          <a:avLst/>
        </a:prstGeom>
        <a:gradFill flip="none" rotWithShape="0">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dirty="0"/>
            <a:t>Technical</a:t>
          </a:r>
          <a:endParaRPr lang="en-IN" sz="5000" kern="1200" dirty="0"/>
        </a:p>
      </dsp:txBody>
      <dsp:txXfrm>
        <a:off x="61889" y="64524"/>
        <a:ext cx="3698965" cy="1144014"/>
      </dsp:txXfrm>
    </dsp:sp>
    <dsp:sp modelId="{A48361C2-9D82-452E-9C04-E59F49D4C168}">
      <dsp:nvSpPr>
        <dsp:cNvPr id="0" name=""/>
        <dsp:cNvSpPr/>
      </dsp:nvSpPr>
      <dsp:spPr>
        <a:xfrm rot="5400000">
          <a:off x="6713620" y="-1430279"/>
          <a:ext cx="1014234" cy="679598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Implementing a blockchain-based FIR system is estimated to reduce costs by up to 60%.</a:t>
          </a:r>
          <a:endParaRPr lang="en-IN" sz="2000" kern="1200" dirty="0"/>
        </a:p>
      </dsp:txBody>
      <dsp:txXfrm rot="-5400000">
        <a:off x="3822744" y="1510108"/>
        <a:ext cx="6746476" cy="915212"/>
      </dsp:txXfrm>
    </dsp:sp>
    <dsp:sp modelId="{349F8F0A-7DA4-44E0-AA29-92F20FDB59DA}">
      <dsp:nvSpPr>
        <dsp:cNvPr id="0" name=""/>
        <dsp:cNvSpPr/>
      </dsp:nvSpPr>
      <dsp:spPr>
        <a:xfrm>
          <a:off x="0" y="1333818"/>
          <a:ext cx="3822743" cy="1267792"/>
        </a:xfrm>
        <a:prstGeom prst="roundRect">
          <a:avLst/>
        </a:prstGeom>
        <a:gradFill flip="none" rotWithShape="0">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dirty="0"/>
            <a:t>Economic</a:t>
          </a:r>
          <a:endParaRPr lang="en-IN" sz="5000" kern="1200" dirty="0"/>
        </a:p>
      </dsp:txBody>
      <dsp:txXfrm>
        <a:off x="61889" y="1395707"/>
        <a:ext cx="3698965" cy="1144014"/>
      </dsp:txXfrm>
    </dsp:sp>
    <dsp:sp modelId="{68CD9FCB-415A-4FFB-BB12-4A0ECFB91200}">
      <dsp:nvSpPr>
        <dsp:cNvPr id="0" name=""/>
        <dsp:cNvSpPr/>
      </dsp:nvSpPr>
      <dsp:spPr>
        <a:xfrm rot="5400000">
          <a:off x="6713620" y="-99097"/>
          <a:ext cx="1014234" cy="679598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The system's decentralized nature improves operational efficiency by eliminating intermediaries in the FIR management process.</a:t>
          </a:r>
          <a:endParaRPr lang="en-IN" sz="2000" kern="1200" dirty="0"/>
        </a:p>
      </dsp:txBody>
      <dsp:txXfrm rot="-5400000">
        <a:off x="3822744" y="2841290"/>
        <a:ext cx="6746476" cy="915212"/>
      </dsp:txXfrm>
    </dsp:sp>
    <dsp:sp modelId="{B2CAEAC6-B7E3-4F27-9A5A-2FFB3D104199}">
      <dsp:nvSpPr>
        <dsp:cNvPr id="0" name=""/>
        <dsp:cNvSpPr/>
      </dsp:nvSpPr>
      <dsp:spPr>
        <a:xfrm>
          <a:off x="0" y="2665000"/>
          <a:ext cx="3822743" cy="1267792"/>
        </a:xfrm>
        <a:prstGeom prst="roundRect">
          <a:avLst/>
        </a:prstGeom>
        <a:gradFill flip="none" rotWithShape="0">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dirty="0"/>
            <a:t>Operational</a:t>
          </a:r>
          <a:endParaRPr lang="en-IN" sz="5000" kern="1200" dirty="0"/>
        </a:p>
      </dsp:txBody>
      <dsp:txXfrm>
        <a:off x="61889" y="2726889"/>
        <a:ext cx="3698965" cy="1144014"/>
      </dsp:txXfrm>
    </dsp:sp>
    <dsp:sp modelId="{06C5EDB0-B957-41DD-B0FA-E15A66447E2C}">
      <dsp:nvSpPr>
        <dsp:cNvPr id="0" name=""/>
        <dsp:cNvSpPr/>
      </dsp:nvSpPr>
      <dsp:spPr>
        <a:xfrm rot="5400000">
          <a:off x="6713620" y="1232084"/>
          <a:ext cx="1014234" cy="679598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solidFill>
                <a:srgbClr val="3C3939"/>
              </a:solidFill>
              <a:latin typeface="Calibri(body)"/>
              <a:ea typeface="Roboto" pitchFamily="34" charset="-122"/>
              <a:cs typeface="Roboto" pitchFamily="34" charset="-120"/>
            </a:rPr>
            <a:t>The use of blockchain technology promotes transparency and adds a layer of security to the FIR management process, making it legally compliant.</a:t>
          </a:r>
          <a:endParaRPr lang="en-IN" sz="2000" kern="1200" dirty="0">
            <a:latin typeface="Calibri(body)"/>
          </a:endParaRPr>
        </a:p>
      </dsp:txBody>
      <dsp:txXfrm rot="-5400000">
        <a:off x="3822744" y="4172472"/>
        <a:ext cx="6746476" cy="915212"/>
      </dsp:txXfrm>
    </dsp:sp>
    <dsp:sp modelId="{F129BDC3-B602-4660-88F7-E62B802F1E71}">
      <dsp:nvSpPr>
        <dsp:cNvPr id="0" name=""/>
        <dsp:cNvSpPr/>
      </dsp:nvSpPr>
      <dsp:spPr>
        <a:xfrm>
          <a:off x="0" y="3996182"/>
          <a:ext cx="3822743" cy="1267792"/>
        </a:xfrm>
        <a:prstGeom prst="roundRect">
          <a:avLst/>
        </a:prstGeom>
        <a:gradFill flip="none" rotWithShape="0">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dirty="0"/>
            <a:t>Legal</a:t>
          </a:r>
          <a:endParaRPr lang="en-IN" sz="5000" kern="1200" dirty="0"/>
        </a:p>
      </dsp:txBody>
      <dsp:txXfrm>
        <a:off x="61889" y="4058071"/>
        <a:ext cx="3698965" cy="11440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A00E9-10BE-493D-8BE6-9E5F1D1EBF6D}">
      <dsp:nvSpPr>
        <dsp:cNvPr id="0" name=""/>
        <dsp:cNvSpPr/>
      </dsp:nvSpPr>
      <dsp:spPr>
        <a:xfrm>
          <a:off x="5218574" y="4815308"/>
          <a:ext cx="160983" cy="1950465"/>
        </a:xfrm>
        <a:custGeom>
          <a:avLst/>
          <a:gdLst/>
          <a:ahLst/>
          <a:cxnLst/>
          <a:rect l="0" t="0" r="0" b="0"/>
          <a:pathLst>
            <a:path>
              <a:moveTo>
                <a:pt x="0" y="0"/>
              </a:moveTo>
              <a:lnTo>
                <a:pt x="0" y="1950465"/>
              </a:lnTo>
              <a:lnTo>
                <a:pt x="160983" y="195046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AF1E35-04F2-4160-8EDA-CE0FD85C7E0F}">
      <dsp:nvSpPr>
        <dsp:cNvPr id="0" name=""/>
        <dsp:cNvSpPr/>
      </dsp:nvSpPr>
      <dsp:spPr>
        <a:xfrm>
          <a:off x="5218574" y="4815308"/>
          <a:ext cx="160983" cy="817285"/>
        </a:xfrm>
        <a:custGeom>
          <a:avLst/>
          <a:gdLst/>
          <a:ahLst/>
          <a:cxnLst/>
          <a:rect l="0" t="0" r="0" b="0"/>
          <a:pathLst>
            <a:path>
              <a:moveTo>
                <a:pt x="0" y="0"/>
              </a:moveTo>
              <a:lnTo>
                <a:pt x="0" y="817285"/>
              </a:lnTo>
              <a:lnTo>
                <a:pt x="160983" y="81728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BDCBB6-9B10-4C40-9839-316C7F8BE382}">
      <dsp:nvSpPr>
        <dsp:cNvPr id="0" name=""/>
        <dsp:cNvSpPr/>
      </dsp:nvSpPr>
      <dsp:spPr>
        <a:xfrm>
          <a:off x="5218574" y="4479608"/>
          <a:ext cx="160983" cy="335699"/>
        </a:xfrm>
        <a:custGeom>
          <a:avLst/>
          <a:gdLst/>
          <a:ahLst/>
          <a:cxnLst/>
          <a:rect l="0" t="0" r="0" b="0"/>
          <a:pathLst>
            <a:path>
              <a:moveTo>
                <a:pt x="0" y="335699"/>
              </a:moveTo>
              <a:lnTo>
                <a:pt x="0" y="0"/>
              </a:lnTo>
              <a:lnTo>
                <a:pt x="16098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F3A042-94AA-421B-8B2C-6D850A5354FB}">
      <dsp:nvSpPr>
        <dsp:cNvPr id="0" name=""/>
        <dsp:cNvSpPr/>
      </dsp:nvSpPr>
      <dsp:spPr>
        <a:xfrm>
          <a:off x="5218574" y="3284285"/>
          <a:ext cx="160983" cy="1531022"/>
        </a:xfrm>
        <a:custGeom>
          <a:avLst/>
          <a:gdLst/>
          <a:ahLst/>
          <a:cxnLst/>
          <a:rect l="0" t="0" r="0" b="0"/>
          <a:pathLst>
            <a:path>
              <a:moveTo>
                <a:pt x="0" y="1531022"/>
              </a:moveTo>
              <a:lnTo>
                <a:pt x="0" y="0"/>
              </a:lnTo>
              <a:lnTo>
                <a:pt x="16098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20C210-1749-4CA9-BC6F-EE9BF303DFA6}">
      <dsp:nvSpPr>
        <dsp:cNvPr id="0" name=""/>
        <dsp:cNvSpPr/>
      </dsp:nvSpPr>
      <dsp:spPr>
        <a:xfrm>
          <a:off x="3181176" y="3449966"/>
          <a:ext cx="91440" cy="1365341"/>
        </a:xfrm>
        <a:custGeom>
          <a:avLst/>
          <a:gdLst/>
          <a:ahLst/>
          <a:cxnLst/>
          <a:rect l="0" t="0" r="0" b="0"/>
          <a:pathLst>
            <a:path>
              <a:moveTo>
                <a:pt x="45720" y="0"/>
              </a:moveTo>
              <a:lnTo>
                <a:pt x="45720" y="1365341"/>
              </a:lnTo>
              <a:lnTo>
                <a:pt x="48539" y="136534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DA845D-AE4C-46A7-A71D-1C7C5E147444}">
      <dsp:nvSpPr>
        <dsp:cNvPr id="0" name=""/>
        <dsp:cNvSpPr/>
      </dsp:nvSpPr>
      <dsp:spPr>
        <a:xfrm>
          <a:off x="5263738" y="2049039"/>
          <a:ext cx="160983" cy="91440"/>
        </a:xfrm>
        <a:custGeom>
          <a:avLst/>
          <a:gdLst/>
          <a:ahLst/>
          <a:cxnLst/>
          <a:rect l="0" t="0" r="0" b="0"/>
          <a:pathLst>
            <a:path>
              <a:moveTo>
                <a:pt x="0" y="45720"/>
              </a:moveTo>
              <a:lnTo>
                <a:pt x="0" y="53976"/>
              </a:lnTo>
              <a:lnTo>
                <a:pt x="160983" y="5397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83E79B-B4FA-4994-AB53-0708206E8205}">
      <dsp:nvSpPr>
        <dsp:cNvPr id="0" name=""/>
        <dsp:cNvSpPr/>
      </dsp:nvSpPr>
      <dsp:spPr>
        <a:xfrm>
          <a:off x="5218018" y="817176"/>
          <a:ext cx="91440" cy="1277582"/>
        </a:xfrm>
        <a:custGeom>
          <a:avLst/>
          <a:gdLst/>
          <a:ahLst/>
          <a:cxnLst/>
          <a:rect l="0" t="0" r="0" b="0"/>
          <a:pathLst>
            <a:path>
              <a:moveTo>
                <a:pt x="45720" y="1277582"/>
              </a:moveTo>
              <a:lnTo>
                <a:pt x="45720" y="0"/>
              </a:lnTo>
              <a:lnTo>
                <a:pt x="122335"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9CEB9E-88C9-4641-9AF6-71B7477EBAA3}">
      <dsp:nvSpPr>
        <dsp:cNvPr id="0" name=""/>
        <dsp:cNvSpPr/>
      </dsp:nvSpPr>
      <dsp:spPr>
        <a:xfrm>
          <a:off x="3181176" y="2094759"/>
          <a:ext cx="91440" cy="1355207"/>
        </a:xfrm>
        <a:custGeom>
          <a:avLst/>
          <a:gdLst/>
          <a:ahLst/>
          <a:cxnLst/>
          <a:rect l="0" t="0" r="0" b="0"/>
          <a:pathLst>
            <a:path>
              <a:moveTo>
                <a:pt x="45720" y="1355207"/>
              </a:moveTo>
              <a:lnTo>
                <a:pt x="45720" y="0"/>
              </a:lnTo>
              <a:lnTo>
                <a:pt x="48539" y="0"/>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E3E31-0DE7-4E81-A0C1-11A68773662A}">
      <dsp:nvSpPr>
        <dsp:cNvPr id="0" name=""/>
        <dsp:cNvSpPr/>
      </dsp:nvSpPr>
      <dsp:spPr>
        <a:xfrm>
          <a:off x="290314" y="2622589"/>
          <a:ext cx="2936582" cy="1654754"/>
        </a:xfrm>
        <a:prstGeom prst="rect">
          <a:avLst/>
        </a:prstGeom>
        <a:gradFill flip="none" rotWithShape="0">
          <a:gsLst>
            <a:gs pos="0">
              <a:srgbClr val="F57F32">
                <a:shade val="30000"/>
                <a:satMod val="115000"/>
              </a:srgbClr>
            </a:gs>
            <a:gs pos="50000">
              <a:srgbClr val="F57F32">
                <a:shade val="67500"/>
                <a:satMod val="115000"/>
              </a:srgbClr>
            </a:gs>
            <a:gs pos="100000">
              <a:srgbClr val="F57F32">
                <a:shade val="100000"/>
                <a:satMod val="115000"/>
              </a:srgbClr>
            </a:gs>
          </a:gsLst>
          <a:lin ang="5400000" scaled="1"/>
          <a:tileRect/>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b="1" kern="1200" dirty="0"/>
            <a:t>Hardware &amp; Software Requirements</a:t>
          </a:r>
        </a:p>
      </dsp:txBody>
      <dsp:txXfrm>
        <a:off x="290314" y="2622589"/>
        <a:ext cx="2936582" cy="1654754"/>
      </dsp:txXfrm>
    </dsp:sp>
    <dsp:sp modelId="{E6913CE3-452A-4719-9BD0-C18F3508D539}">
      <dsp:nvSpPr>
        <dsp:cNvPr id="0" name=""/>
        <dsp:cNvSpPr/>
      </dsp:nvSpPr>
      <dsp:spPr>
        <a:xfrm>
          <a:off x="3229715" y="1528251"/>
          <a:ext cx="2034023" cy="1133015"/>
        </a:xfrm>
        <a:prstGeom prst="rect">
          <a:avLst/>
        </a:prstGeom>
        <a:gradFill flip="none"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path path="circle">
            <a:fillToRect t="100000" r="100000"/>
          </a:path>
          <a:tileRect l="-100000" b="-10000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Hardware</a:t>
          </a:r>
        </a:p>
      </dsp:txBody>
      <dsp:txXfrm>
        <a:off x="3229715" y="1528251"/>
        <a:ext cx="2034023" cy="1133015"/>
      </dsp:txXfrm>
    </dsp:sp>
    <dsp:sp modelId="{25A64269-BE3A-494F-9714-3093BC564640}">
      <dsp:nvSpPr>
        <dsp:cNvPr id="0" name=""/>
        <dsp:cNvSpPr/>
      </dsp:nvSpPr>
      <dsp:spPr>
        <a:xfrm>
          <a:off x="5340354" y="369348"/>
          <a:ext cx="2889244" cy="895657"/>
        </a:xfrm>
        <a:prstGeom prst="rect">
          <a:avLst/>
        </a:prstGeom>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Network  Infrastructure </a:t>
          </a:r>
        </a:p>
      </dsp:txBody>
      <dsp:txXfrm>
        <a:off x="5340354" y="369348"/>
        <a:ext cx="2889244" cy="895657"/>
      </dsp:txXfrm>
    </dsp:sp>
    <dsp:sp modelId="{A672B52A-F2B9-44D8-894D-E13E4B975769}">
      <dsp:nvSpPr>
        <dsp:cNvPr id="0" name=""/>
        <dsp:cNvSpPr/>
      </dsp:nvSpPr>
      <dsp:spPr>
        <a:xfrm>
          <a:off x="5424722" y="1655186"/>
          <a:ext cx="2731814" cy="895657"/>
        </a:xfrm>
        <a:prstGeom prst="rect">
          <a:avLst/>
        </a:prstGeom>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Server Infrastructure </a:t>
          </a:r>
        </a:p>
      </dsp:txBody>
      <dsp:txXfrm>
        <a:off x="5424722" y="1655186"/>
        <a:ext cx="2731814" cy="895657"/>
      </dsp:txXfrm>
    </dsp:sp>
    <dsp:sp modelId="{33BAFEE2-3F5D-45FA-8997-86100F2A5C55}">
      <dsp:nvSpPr>
        <dsp:cNvPr id="0" name=""/>
        <dsp:cNvSpPr/>
      </dsp:nvSpPr>
      <dsp:spPr>
        <a:xfrm>
          <a:off x="3229715" y="4324837"/>
          <a:ext cx="1988858" cy="980942"/>
        </a:xfrm>
        <a:prstGeom prst="rect">
          <a:avLst/>
        </a:prstGeom>
        <a:gradFill flip="none"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path path="circle">
            <a:fillToRect t="100000" r="100000"/>
          </a:path>
          <a:tileRect l="-100000" b="-10000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Software</a:t>
          </a:r>
        </a:p>
      </dsp:txBody>
      <dsp:txXfrm>
        <a:off x="3229715" y="4324837"/>
        <a:ext cx="1988858" cy="980942"/>
      </dsp:txXfrm>
    </dsp:sp>
    <dsp:sp modelId="{E0F9C067-C778-4067-B423-D02D39FDEAF3}">
      <dsp:nvSpPr>
        <dsp:cNvPr id="0" name=""/>
        <dsp:cNvSpPr/>
      </dsp:nvSpPr>
      <dsp:spPr>
        <a:xfrm>
          <a:off x="5379557" y="2836456"/>
          <a:ext cx="2822143" cy="895657"/>
        </a:xfrm>
        <a:prstGeom prst="rect">
          <a:avLst/>
        </a:prstGeom>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Development and Deployment</a:t>
          </a:r>
        </a:p>
      </dsp:txBody>
      <dsp:txXfrm>
        <a:off x="5379557" y="2836456"/>
        <a:ext cx="2822143" cy="895657"/>
      </dsp:txXfrm>
    </dsp:sp>
    <dsp:sp modelId="{3A52E63A-AE64-481D-A8C5-8BB5169F9A61}">
      <dsp:nvSpPr>
        <dsp:cNvPr id="0" name=""/>
        <dsp:cNvSpPr/>
      </dsp:nvSpPr>
      <dsp:spPr>
        <a:xfrm>
          <a:off x="5379557" y="4031779"/>
          <a:ext cx="2810837" cy="895657"/>
        </a:xfrm>
        <a:prstGeom prst="rect">
          <a:avLst/>
        </a:prstGeom>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Frontend technologies </a:t>
          </a:r>
        </a:p>
      </dsp:txBody>
      <dsp:txXfrm>
        <a:off x="5379557" y="4031779"/>
        <a:ext cx="2810837" cy="895657"/>
      </dsp:txXfrm>
    </dsp:sp>
    <dsp:sp modelId="{37612ACD-7998-4A65-AC84-AA6EB06A4096}">
      <dsp:nvSpPr>
        <dsp:cNvPr id="0" name=""/>
        <dsp:cNvSpPr/>
      </dsp:nvSpPr>
      <dsp:spPr>
        <a:xfrm>
          <a:off x="5379557" y="5184765"/>
          <a:ext cx="2822143" cy="895657"/>
        </a:xfrm>
        <a:prstGeom prst="rect">
          <a:avLst/>
        </a:prstGeom>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Backend Technologies </a:t>
          </a:r>
        </a:p>
      </dsp:txBody>
      <dsp:txXfrm>
        <a:off x="5379557" y="5184765"/>
        <a:ext cx="2822143" cy="895657"/>
      </dsp:txXfrm>
    </dsp:sp>
    <dsp:sp modelId="{538C3798-7E7D-4E05-9CAA-4680031A243B}">
      <dsp:nvSpPr>
        <dsp:cNvPr id="0" name=""/>
        <dsp:cNvSpPr/>
      </dsp:nvSpPr>
      <dsp:spPr>
        <a:xfrm>
          <a:off x="5379557" y="6317944"/>
          <a:ext cx="2810837" cy="895657"/>
        </a:xfrm>
        <a:prstGeom prst="rect">
          <a:avLst/>
        </a:prstGeom>
        <a:gradFill flip="none"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18900000" scaled="1"/>
          <a:tileRect/>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IN" sz="3000" kern="1200" dirty="0"/>
            <a:t>Blockchain Integration</a:t>
          </a:r>
        </a:p>
      </dsp:txBody>
      <dsp:txXfrm>
        <a:off x="5379557" y="6317944"/>
        <a:ext cx="2810837" cy="895657"/>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697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028541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5498983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20300293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72843" y="577489"/>
            <a:ext cx="7477601" cy="3537311"/>
          </a:xfrm>
          <a:prstGeom prst="rect">
            <a:avLst/>
          </a:prstGeom>
          <a:noFill/>
          <a:ln/>
        </p:spPr>
        <p:txBody>
          <a:bodyPr wrap="square" rtlCol="0" anchor="t"/>
          <a:lstStyle/>
          <a:p>
            <a:pPr marL="0" indent="0">
              <a:lnSpc>
                <a:spcPts val="6561"/>
              </a:lnSpc>
              <a:buNone/>
            </a:pPr>
            <a:r>
              <a:rPr lang="en-US" sz="2000" dirty="0"/>
              <a:t>Welcome to our presentation showcasing the innovative</a:t>
            </a:r>
            <a:endParaRPr lang="en-IN" sz="2000" dirty="0"/>
          </a:p>
          <a:p>
            <a:pPr marL="0" indent="0">
              <a:lnSpc>
                <a:spcPts val="6561"/>
              </a:lnSpc>
              <a:buNone/>
            </a:pPr>
            <a:r>
              <a:rPr lang="en-IN" sz="5400" b="1" dirty="0"/>
              <a:t>BLOCKCHAIN-BASED PUBLIC GRIEVANCE MANAGEMENT SYSTEM </a:t>
            </a:r>
            <a:endParaRPr lang="en-US" sz="5249" b="1" dirty="0"/>
          </a:p>
        </p:txBody>
      </p:sp>
      <p:sp>
        <p:nvSpPr>
          <p:cNvPr id="6" name="Text 3"/>
          <p:cNvSpPr/>
          <p:nvPr/>
        </p:nvSpPr>
        <p:spPr>
          <a:xfrm>
            <a:off x="6172843" y="4526160"/>
            <a:ext cx="7477601" cy="2687439"/>
          </a:xfrm>
          <a:prstGeom prst="rect">
            <a:avLst/>
          </a:prstGeom>
          <a:noFill/>
          <a:ln/>
        </p:spPr>
        <p:txBody>
          <a:bodyPr wrap="square" rtlCol="0" anchor="t"/>
          <a:lstStyle/>
          <a:p>
            <a:pPr marL="0" indent="0">
              <a:lnSpc>
                <a:spcPts val="2799"/>
              </a:lnSpc>
              <a:buNone/>
            </a:pPr>
            <a:r>
              <a:rPr lang="en-US" sz="2000" dirty="0"/>
              <a:t> A pioneering solution engineered to revolutionize the challenges inherent in traditional policing systems, particularly within India. Our system elevates transparency, fortifies security, and streamlines operational efficacy. Enabling secure online filing of First Information Reports (FIRs) while ensuring decentralized record-keeping for enhanced privacy, this solution, adorned with intuitive dashboards and seamless blockchain integration, empowers both citizens and law enforcement agencies alike.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11549" y="0"/>
            <a:ext cx="14630400" cy="8229600"/>
          </a:xfrm>
          <a:prstGeom prst="rect">
            <a:avLst/>
          </a:prstGeom>
          <a:solidFill>
            <a:srgbClr val="FFFFFF">
              <a:alpha val="75000"/>
            </a:srgbClr>
          </a:solidFill>
          <a:ln w="10835">
            <a:solidFill>
              <a:srgbClr val="FFFFFF">
                <a:alpha val="64000"/>
              </a:srgbClr>
            </a:solidFill>
            <a:prstDash val="solid"/>
          </a:ln>
        </p:spPr>
        <p:txBody>
          <a:bodyPr/>
          <a:lstStyle/>
          <a:p>
            <a:endParaRPr lang="en-IN" dirty="0"/>
          </a:p>
        </p:txBody>
      </p:sp>
      <p:sp>
        <p:nvSpPr>
          <p:cNvPr id="5" name="Text 2"/>
          <p:cNvSpPr/>
          <p:nvPr/>
        </p:nvSpPr>
        <p:spPr>
          <a:xfrm>
            <a:off x="4870964" y="554445"/>
            <a:ext cx="6609273" cy="662236"/>
          </a:xfrm>
          <a:prstGeom prst="rect">
            <a:avLst/>
          </a:prstGeom>
          <a:noFill/>
          <a:ln/>
        </p:spPr>
        <p:txBody>
          <a:bodyPr wrap="square" rtlCol="0" anchor="t"/>
          <a:lstStyle/>
          <a:p>
            <a:pPr marL="0" indent="0">
              <a:lnSpc>
                <a:spcPts val="4301"/>
              </a:lnSpc>
              <a:buNone/>
            </a:pPr>
            <a:r>
              <a:rPr lang="en-US" sz="4800" b="1" dirty="0">
                <a:solidFill>
                  <a:srgbClr val="1B1B27"/>
                </a:solidFill>
                <a:ea typeface="Raleway" pitchFamily="34" charset="-122"/>
                <a:cs typeface="Raleway" pitchFamily="34" charset="-120"/>
              </a:rPr>
              <a:t>Blockchain Integration</a:t>
            </a:r>
            <a:endParaRPr lang="en-US" sz="4800" b="1" dirty="0"/>
          </a:p>
        </p:txBody>
      </p:sp>
      <p:sp>
        <p:nvSpPr>
          <p:cNvPr id="6" name="Shape 3"/>
          <p:cNvSpPr/>
          <p:nvPr/>
        </p:nvSpPr>
        <p:spPr>
          <a:xfrm>
            <a:off x="7286864" y="1447203"/>
            <a:ext cx="45719" cy="5846207"/>
          </a:xfrm>
          <a:prstGeom prst="rect">
            <a:avLst/>
          </a:prstGeom>
          <a:solidFill>
            <a:schemeClr val="accent4">
              <a:lumMod val="50000"/>
            </a:schemeClr>
          </a:solidFill>
          <a:ln/>
        </p:spPr>
      </p:sp>
      <p:sp>
        <p:nvSpPr>
          <p:cNvPr id="7" name="Shape 4"/>
          <p:cNvSpPr/>
          <p:nvPr/>
        </p:nvSpPr>
        <p:spPr>
          <a:xfrm>
            <a:off x="7575300" y="1987027"/>
            <a:ext cx="611624" cy="34885"/>
          </a:xfrm>
          <a:prstGeom prst="rect">
            <a:avLst/>
          </a:prstGeom>
          <a:solidFill>
            <a:srgbClr val="FFC000"/>
          </a:solidFill>
          <a:ln/>
        </p:spPr>
      </p:sp>
      <p:sp>
        <p:nvSpPr>
          <p:cNvPr id="8" name="Shape 5"/>
          <p:cNvSpPr/>
          <p:nvPr/>
        </p:nvSpPr>
        <p:spPr>
          <a:xfrm>
            <a:off x="7126108" y="1855936"/>
            <a:ext cx="393144" cy="393144"/>
          </a:xfrm>
          <a:prstGeom prst="roundRect">
            <a:avLst>
              <a:gd name="adj" fmla="val 20006"/>
            </a:avLst>
          </a:prstGeom>
          <a:solidFill>
            <a:srgbClr val="FFC000"/>
          </a:solidFill>
          <a:ln w="10835">
            <a:solidFill>
              <a:srgbClr val="C3C3D5"/>
            </a:solidFill>
            <a:prstDash val="solid"/>
          </a:ln>
        </p:spPr>
      </p:sp>
      <p:sp>
        <p:nvSpPr>
          <p:cNvPr id="9" name="Text 6"/>
          <p:cNvSpPr/>
          <p:nvPr/>
        </p:nvSpPr>
        <p:spPr>
          <a:xfrm>
            <a:off x="7246501" y="1823197"/>
            <a:ext cx="114300" cy="327660"/>
          </a:xfrm>
          <a:prstGeom prst="rect">
            <a:avLst/>
          </a:prstGeom>
          <a:noFill/>
          <a:ln/>
        </p:spPr>
        <p:txBody>
          <a:bodyPr wrap="none" rtlCol="0" anchor="t"/>
          <a:lstStyle/>
          <a:p>
            <a:pPr marL="0" indent="0" algn="ctr">
              <a:lnSpc>
                <a:spcPts val="2580"/>
              </a:lnSpc>
              <a:buNone/>
            </a:pPr>
            <a:r>
              <a:rPr lang="en-US" sz="2064" dirty="0">
                <a:solidFill>
                  <a:srgbClr val="3C3939"/>
                </a:solidFill>
                <a:latin typeface="Raleway" pitchFamily="34" charset="0"/>
                <a:ea typeface="Raleway" pitchFamily="34" charset="-122"/>
                <a:cs typeface="Raleway" pitchFamily="34" charset="-120"/>
              </a:rPr>
              <a:t>1</a:t>
            </a:r>
            <a:endParaRPr lang="en-US" sz="2064" dirty="0"/>
          </a:p>
        </p:txBody>
      </p:sp>
      <p:sp>
        <p:nvSpPr>
          <p:cNvPr id="10" name="Text 7"/>
          <p:cNvSpPr/>
          <p:nvPr/>
        </p:nvSpPr>
        <p:spPr>
          <a:xfrm>
            <a:off x="8168875" y="1864382"/>
            <a:ext cx="4129518" cy="271020"/>
          </a:xfrm>
          <a:prstGeom prst="rect">
            <a:avLst/>
          </a:prstGeom>
          <a:noFill/>
          <a:ln/>
        </p:spPr>
        <p:txBody>
          <a:bodyPr wrap="none" rtlCol="0" anchor="t"/>
          <a:lstStyle/>
          <a:p>
            <a:pPr marL="0" indent="0" algn="l">
              <a:lnSpc>
                <a:spcPts val="2150"/>
              </a:lnSpc>
              <a:buNone/>
            </a:pPr>
            <a:r>
              <a:rPr lang="en-US" sz="2800" dirty="0">
                <a:solidFill>
                  <a:srgbClr val="3C3939"/>
                </a:solidFill>
                <a:latin typeface="Arial Black" panose="020B0A04020102020204" pitchFamily="34" charset="0"/>
                <a:ea typeface="Raleway" pitchFamily="34" charset="-122"/>
                <a:cs typeface="Raleway" pitchFamily="34" charset="-120"/>
              </a:rPr>
              <a:t>Solidity and Smart Contracts</a:t>
            </a:r>
            <a:endParaRPr lang="en-US" sz="2800" dirty="0">
              <a:latin typeface="Arial Black" panose="020B0A04020102020204" pitchFamily="34" charset="0"/>
            </a:endParaRPr>
          </a:p>
        </p:txBody>
      </p:sp>
      <p:sp>
        <p:nvSpPr>
          <p:cNvPr id="11" name="Text 8"/>
          <p:cNvSpPr/>
          <p:nvPr/>
        </p:nvSpPr>
        <p:spPr>
          <a:xfrm>
            <a:off x="8225196" y="2209616"/>
            <a:ext cx="5723340" cy="1249323"/>
          </a:xfrm>
          <a:prstGeom prst="rect">
            <a:avLst/>
          </a:prstGeom>
          <a:noFill/>
          <a:ln/>
        </p:spPr>
        <p:txBody>
          <a:bodyPr wrap="square" rtlCol="0" anchor="t"/>
          <a:lstStyle/>
          <a:p>
            <a:pPr marL="0" indent="0" algn="l">
              <a:lnSpc>
                <a:spcPts val="2202"/>
              </a:lnSpc>
              <a:buNone/>
            </a:pPr>
            <a:r>
              <a:rPr lang="en-US" sz="1900" dirty="0">
                <a:solidFill>
                  <a:srgbClr val="3C3939"/>
                </a:solidFill>
                <a:latin typeface="Calibri(body)"/>
                <a:ea typeface="Roboto" pitchFamily="34" charset="-122"/>
                <a:cs typeface="Roboto" pitchFamily="34" charset="-120"/>
              </a:rPr>
              <a:t>Solidity used for writing smart contracts on Ethereum blockchain to implement features such </a:t>
            </a:r>
            <a:r>
              <a:rPr lang="en-US" sz="1900" b="1" dirty="0">
                <a:solidFill>
                  <a:srgbClr val="3C3939"/>
                </a:solidFill>
                <a:latin typeface="Calibri(body)"/>
                <a:ea typeface="Roboto" pitchFamily="34" charset="-122"/>
                <a:cs typeface="Roboto" pitchFamily="34" charset="-120"/>
              </a:rPr>
              <a:t>as filing and updating FIR securely.</a:t>
            </a:r>
            <a:r>
              <a:rPr lang="en-US" sz="1900" dirty="0">
                <a:solidFill>
                  <a:srgbClr val="3C3939"/>
                </a:solidFill>
                <a:latin typeface="Calibri(body)"/>
                <a:ea typeface="Roboto" pitchFamily="34" charset="-122"/>
                <a:cs typeface="Roboto" pitchFamily="34" charset="-120"/>
              </a:rPr>
              <a:t> Smart Contracts are </a:t>
            </a:r>
            <a:r>
              <a:rPr lang="en-US" sz="1900" b="1" dirty="0">
                <a:solidFill>
                  <a:srgbClr val="3C3939"/>
                </a:solidFill>
                <a:latin typeface="Calibri(body)"/>
                <a:ea typeface="Roboto" pitchFamily="34" charset="-122"/>
                <a:cs typeface="Roboto" pitchFamily="34" charset="-120"/>
              </a:rPr>
              <a:t>immutable</a:t>
            </a:r>
            <a:r>
              <a:rPr lang="en-US" sz="1900" dirty="0">
                <a:solidFill>
                  <a:srgbClr val="3C3939"/>
                </a:solidFill>
                <a:latin typeface="Calibri(body)"/>
                <a:ea typeface="Roboto" pitchFamily="34" charset="-122"/>
                <a:cs typeface="Roboto" pitchFamily="34" charset="-120"/>
              </a:rPr>
              <a:t> and </a:t>
            </a:r>
            <a:r>
              <a:rPr lang="en-US" sz="1900" b="1" dirty="0">
                <a:solidFill>
                  <a:srgbClr val="3C3939"/>
                </a:solidFill>
                <a:latin typeface="Calibri(body)"/>
                <a:ea typeface="Roboto" pitchFamily="34" charset="-122"/>
                <a:cs typeface="Roboto" pitchFamily="34" charset="-120"/>
              </a:rPr>
              <a:t>transparent ensuring integrity</a:t>
            </a:r>
            <a:r>
              <a:rPr lang="en-US" sz="1900" dirty="0">
                <a:solidFill>
                  <a:srgbClr val="3C3939"/>
                </a:solidFill>
                <a:latin typeface="Calibri(body)"/>
                <a:ea typeface="Roboto" pitchFamily="34" charset="-122"/>
                <a:cs typeface="Roboto" pitchFamily="34" charset="-120"/>
              </a:rPr>
              <a:t>  of the overall system.</a:t>
            </a:r>
          </a:p>
          <a:p>
            <a:pPr marL="0" indent="0" algn="l">
              <a:lnSpc>
                <a:spcPts val="2202"/>
              </a:lnSpc>
              <a:buNone/>
            </a:pPr>
            <a:endParaRPr lang="en-US" sz="1900" dirty="0">
              <a:solidFill>
                <a:srgbClr val="3C3939"/>
              </a:solidFill>
              <a:latin typeface="Calibri(body)"/>
              <a:ea typeface="Roboto" pitchFamily="34" charset="-122"/>
              <a:cs typeface="Roboto" pitchFamily="34" charset="-120"/>
            </a:endParaRPr>
          </a:p>
        </p:txBody>
      </p:sp>
      <p:sp>
        <p:nvSpPr>
          <p:cNvPr id="12" name="Shape 9"/>
          <p:cNvSpPr/>
          <p:nvPr/>
        </p:nvSpPr>
        <p:spPr>
          <a:xfrm>
            <a:off x="6429279" y="3100351"/>
            <a:ext cx="611624" cy="34885"/>
          </a:xfrm>
          <a:prstGeom prst="rect">
            <a:avLst/>
          </a:prstGeom>
          <a:solidFill>
            <a:srgbClr val="11CBF7"/>
          </a:solidFill>
          <a:ln/>
        </p:spPr>
      </p:sp>
      <p:sp>
        <p:nvSpPr>
          <p:cNvPr id="13" name="Shape 10"/>
          <p:cNvSpPr/>
          <p:nvPr/>
        </p:nvSpPr>
        <p:spPr>
          <a:xfrm>
            <a:off x="7113151" y="2953964"/>
            <a:ext cx="393144" cy="393144"/>
          </a:xfrm>
          <a:prstGeom prst="roundRect">
            <a:avLst>
              <a:gd name="adj" fmla="val 20006"/>
            </a:avLst>
          </a:prstGeom>
          <a:solidFill>
            <a:srgbClr val="11CBF7"/>
          </a:solidFill>
          <a:ln w="10835">
            <a:solidFill>
              <a:srgbClr val="C3C3D5"/>
            </a:solidFill>
            <a:prstDash val="solid"/>
          </a:ln>
        </p:spPr>
      </p:sp>
      <p:sp>
        <p:nvSpPr>
          <p:cNvPr id="14" name="Text 11"/>
          <p:cNvSpPr/>
          <p:nvPr/>
        </p:nvSpPr>
        <p:spPr>
          <a:xfrm>
            <a:off x="7246501" y="2953964"/>
            <a:ext cx="137160" cy="327660"/>
          </a:xfrm>
          <a:prstGeom prst="rect">
            <a:avLst/>
          </a:prstGeom>
          <a:noFill/>
          <a:ln/>
        </p:spPr>
        <p:txBody>
          <a:bodyPr wrap="none" rtlCol="0" anchor="t"/>
          <a:lstStyle/>
          <a:p>
            <a:pPr marL="0" indent="0" algn="ctr">
              <a:lnSpc>
                <a:spcPts val="2580"/>
              </a:lnSpc>
              <a:buNone/>
            </a:pPr>
            <a:r>
              <a:rPr lang="en-US" sz="2064" dirty="0">
                <a:solidFill>
                  <a:srgbClr val="3C3939"/>
                </a:solidFill>
                <a:latin typeface="Raleway" pitchFamily="34" charset="0"/>
                <a:ea typeface="Raleway" pitchFamily="34" charset="-122"/>
                <a:cs typeface="Raleway" pitchFamily="34" charset="-120"/>
              </a:rPr>
              <a:t>2</a:t>
            </a:r>
            <a:endParaRPr lang="en-US" sz="2064" dirty="0"/>
          </a:p>
        </p:txBody>
      </p:sp>
      <p:sp>
        <p:nvSpPr>
          <p:cNvPr id="15" name="Text 12"/>
          <p:cNvSpPr/>
          <p:nvPr/>
        </p:nvSpPr>
        <p:spPr>
          <a:xfrm>
            <a:off x="3893851" y="2954805"/>
            <a:ext cx="2613136" cy="273010"/>
          </a:xfrm>
          <a:prstGeom prst="rect">
            <a:avLst/>
          </a:prstGeom>
          <a:noFill/>
          <a:ln/>
        </p:spPr>
        <p:txBody>
          <a:bodyPr wrap="none" rtlCol="0" anchor="t"/>
          <a:lstStyle/>
          <a:p>
            <a:pPr marL="0" indent="0" algn="r">
              <a:lnSpc>
                <a:spcPts val="2150"/>
              </a:lnSpc>
              <a:buNone/>
            </a:pPr>
            <a:r>
              <a:rPr lang="en-IN" sz="2800" dirty="0">
                <a:solidFill>
                  <a:srgbClr val="3C3939"/>
                </a:solidFill>
                <a:latin typeface="Arial Black" panose="020B0A04020102020204" pitchFamily="34" charset="0"/>
                <a:ea typeface="Raleway" pitchFamily="34" charset="-122"/>
                <a:cs typeface="Raleway" pitchFamily="34" charset="-120"/>
              </a:rPr>
              <a:t>Polygon </a:t>
            </a:r>
            <a:r>
              <a:rPr lang="en-IN" sz="2800" b="1" dirty="0">
                <a:solidFill>
                  <a:srgbClr val="3C3939"/>
                </a:solidFill>
                <a:latin typeface="Arial Black" panose="020B0A04020102020204" pitchFamily="34" charset="0"/>
                <a:ea typeface="Raleway" pitchFamily="34" charset="-122"/>
                <a:cs typeface="Raleway" pitchFamily="34" charset="-120"/>
              </a:rPr>
              <a:t>(Ethereum based)</a:t>
            </a:r>
            <a:endParaRPr lang="en-US" sz="2800" dirty="0">
              <a:latin typeface="Arial Black" panose="020B0A04020102020204" pitchFamily="34" charset="0"/>
            </a:endParaRPr>
          </a:p>
        </p:txBody>
      </p:sp>
      <p:sp>
        <p:nvSpPr>
          <p:cNvPr id="16" name="Text 13"/>
          <p:cNvSpPr/>
          <p:nvPr/>
        </p:nvSpPr>
        <p:spPr>
          <a:xfrm>
            <a:off x="1241778" y="4370307"/>
            <a:ext cx="5292733" cy="838676"/>
          </a:xfrm>
          <a:prstGeom prst="rect">
            <a:avLst/>
          </a:prstGeom>
          <a:noFill/>
          <a:ln/>
        </p:spPr>
        <p:txBody>
          <a:bodyPr wrap="square" rtlCol="0" anchor="t"/>
          <a:lstStyle/>
          <a:p>
            <a:pPr algn="r">
              <a:lnSpc>
                <a:spcPts val="2202"/>
              </a:lnSpc>
            </a:pPr>
            <a:endParaRPr lang="en-IN" sz="1376" dirty="0"/>
          </a:p>
        </p:txBody>
      </p:sp>
      <p:sp>
        <p:nvSpPr>
          <p:cNvPr id="17" name="Shape 14"/>
          <p:cNvSpPr/>
          <p:nvPr/>
        </p:nvSpPr>
        <p:spPr>
          <a:xfrm>
            <a:off x="7603841" y="4524399"/>
            <a:ext cx="611624" cy="34885"/>
          </a:xfrm>
          <a:prstGeom prst="rect">
            <a:avLst/>
          </a:prstGeom>
          <a:solidFill>
            <a:srgbClr val="92D050"/>
          </a:solidFill>
          <a:ln/>
        </p:spPr>
      </p:sp>
      <p:sp>
        <p:nvSpPr>
          <p:cNvPr id="18" name="Shape 15"/>
          <p:cNvSpPr/>
          <p:nvPr/>
        </p:nvSpPr>
        <p:spPr>
          <a:xfrm>
            <a:off x="7107096" y="4362712"/>
            <a:ext cx="393144" cy="393144"/>
          </a:xfrm>
          <a:prstGeom prst="roundRect">
            <a:avLst>
              <a:gd name="adj" fmla="val 20006"/>
            </a:avLst>
          </a:prstGeom>
          <a:solidFill>
            <a:srgbClr val="92D050"/>
          </a:solidFill>
          <a:ln w="10835">
            <a:solidFill>
              <a:srgbClr val="C3C3D5"/>
            </a:solidFill>
            <a:prstDash val="solid"/>
          </a:ln>
        </p:spPr>
        <p:txBody>
          <a:bodyPr/>
          <a:lstStyle/>
          <a:p>
            <a:endParaRPr lang="en-IN" dirty="0"/>
          </a:p>
        </p:txBody>
      </p:sp>
      <p:sp>
        <p:nvSpPr>
          <p:cNvPr id="19" name="Text 16"/>
          <p:cNvSpPr/>
          <p:nvPr/>
        </p:nvSpPr>
        <p:spPr>
          <a:xfrm>
            <a:off x="7233332" y="4313322"/>
            <a:ext cx="137160" cy="327660"/>
          </a:xfrm>
          <a:prstGeom prst="rect">
            <a:avLst/>
          </a:prstGeom>
          <a:noFill/>
          <a:ln/>
        </p:spPr>
        <p:txBody>
          <a:bodyPr wrap="none" rtlCol="0" anchor="t"/>
          <a:lstStyle/>
          <a:p>
            <a:pPr marL="0" indent="0" algn="ctr">
              <a:lnSpc>
                <a:spcPts val="2580"/>
              </a:lnSpc>
              <a:buNone/>
            </a:pPr>
            <a:r>
              <a:rPr lang="en-US" sz="2064" dirty="0">
                <a:solidFill>
                  <a:srgbClr val="3C3939"/>
                </a:solidFill>
                <a:latin typeface="Raleway" pitchFamily="34" charset="0"/>
                <a:ea typeface="Raleway" pitchFamily="34" charset="-122"/>
                <a:cs typeface="Raleway" pitchFamily="34" charset="-120"/>
              </a:rPr>
              <a:t>3</a:t>
            </a:r>
            <a:endParaRPr lang="en-US" sz="2064" dirty="0"/>
          </a:p>
        </p:txBody>
      </p:sp>
      <p:sp>
        <p:nvSpPr>
          <p:cNvPr id="20" name="Text 17"/>
          <p:cNvSpPr/>
          <p:nvPr/>
        </p:nvSpPr>
        <p:spPr>
          <a:xfrm>
            <a:off x="8215465" y="4397952"/>
            <a:ext cx="6003089" cy="355912"/>
          </a:xfrm>
          <a:prstGeom prst="rect">
            <a:avLst/>
          </a:prstGeom>
          <a:noFill/>
          <a:ln/>
        </p:spPr>
        <p:txBody>
          <a:bodyPr wrap="none" rtlCol="0" anchor="t"/>
          <a:lstStyle/>
          <a:p>
            <a:pPr marL="0" indent="0" algn="l">
              <a:lnSpc>
                <a:spcPts val="2150"/>
              </a:lnSpc>
              <a:buNone/>
            </a:pPr>
            <a:r>
              <a:rPr lang="en-US" sz="2800" dirty="0">
                <a:solidFill>
                  <a:srgbClr val="3C3939"/>
                </a:solidFill>
                <a:latin typeface="Arial Black" panose="020B0A04020102020204" pitchFamily="34" charset="0"/>
                <a:ea typeface="Raleway" pitchFamily="34" charset="-122"/>
                <a:cs typeface="Raleway" pitchFamily="34" charset="-120"/>
              </a:rPr>
              <a:t>Data Security and Privacy</a:t>
            </a:r>
          </a:p>
        </p:txBody>
      </p:sp>
      <p:sp>
        <p:nvSpPr>
          <p:cNvPr id="21" name="Text 18"/>
          <p:cNvSpPr/>
          <p:nvPr/>
        </p:nvSpPr>
        <p:spPr>
          <a:xfrm>
            <a:off x="8265559" y="4858747"/>
            <a:ext cx="5821904" cy="2434663"/>
          </a:xfrm>
          <a:prstGeom prst="rect">
            <a:avLst/>
          </a:prstGeom>
          <a:noFill/>
          <a:ln/>
        </p:spPr>
        <p:txBody>
          <a:bodyPr wrap="square" rtlCol="0" anchor="t"/>
          <a:lstStyle/>
          <a:p>
            <a:pPr lvl="0"/>
            <a:r>
              <a:rPr lang="en-US" sz="1900" dirty="0"/>
              <a:t>Ensuring the security and privacy of user data is paramount in our design.</a:t>
            </a:r>
          </a:p>
          <a:p>
            <a:pPr marL="285750" lvl="0" indent="-285750">
              <a:buFont typeface="Arial" panose="020B0604020202020204" pitchFamily="34" charset="0"/>
              <a:buChar char="•"/>
            </a:pPr>
            <a:r>
              <a:rPr lang="en-IN" sz="1900" b="1" dirty="0"/>
              <a:t>Encryption and Decentralization</a:t>
            </a:r>
            <a:r>
              <a:rPr lang="en-IN" sz="1900" dirty="0"/>
              <a:t>: </a:t>
            </a:r>
            <a:r>
              <a:rPr lang="en-US" sz="1900" dirty="0"/>
              <a:t>Blockchain encryption techniques are employed to enhance data security, reducing the risks of breaches. </a:t>
            </a:r>
          </a:p>
          <a:p>
            <a:pPr marL="285750" lvl="0" indent="-285750">
              <a:buFont typeface="Arial" panose="020B0604020202020204" pitchFamily="34" charset="0"/>
              <a:buChar char="•"/>
            </a:pPr>
            <a:r>
              <a:rPr lang="en-IN" sz="1900" b="1" dirty="0"/>
              <a:t>IPFS and </a:t>
            </a:r>
            <a:r>
              <a:rPr lang="en-IN" sz="1900" b="1" dirty="0" err="1"/>
              <a:t>Filecoin</a:t>
            </a:r>
            <a:r>
              <a:rPr lang="en-IN" sz="1900" b="1" dirty="0"/>
              <a:t> Integration</a:t>
            </a:r>
            <a:r>
              <a:rPr lang="en-IN" sz="1900" dirty="0"/>
              <a:t>: </a:t>
            </a:r>
            <a:r>
              <a:rPr lang="en-US" sz="1900" dirty="0"/>
              <a:t>combination of Inter-Planetary File System(IPFS) and </a:t>
            </a:r>
            <a:r>
              <a:rPr lang="en-US" sz="1900" dirty="0" err="1"/>
              <a:t>Filecoin</a:t>
            </a:r>
            <a:r>
              <a:rPr lang="en-US" sz="1900" dirty="0"/>
              <a:t> is used to </a:t>
            </a:r>
            <a:r>
              <a:rPr lang="en-US" sz="1900" b="1" dirty="0"/>
              <a:t>store FIR files securely </a:t>
            </a:r>
            <a:r>
              <a:rPr lang="en-US" sz="1900" dirty="0"/>
              <a:t>in a decentralized manner.</a:t>
            </a:r>
          </a:p>
          <a:p>
            <a:pPr marL="285750" lvl="0" indent="-285750">
              <a:buFont typeface="Arial" panose="020B0604020202020204" pitchFamily="34" charset="0"/>
              <a:buChar char="•"/>
            </a:pPr>
            <a:endParaRPr lang="en-IN" sz="1900" dirty="0"/>
          </a:p>
        </p:txBody>
      </p:sp>
      <p:sp>
        <p:nvSpPr>
          <p:cNvPr id="22" name="TextBox 21">
            <a:extLst>
              <a:ext uri="{FF2B5EF4-FFF2-40B4-BE49-F238E27FC236}">
                <a16:creationId xmlns:a16="http://schemas.microsoft.com/office/drawing/2014/main" id="{39B47B61-8B2D-9B84-362A-D41897E31945}"/>
              </a:ext>
            </a:extLst>
          </p:cNvPr>
          <p:cNvSpPr txBox="1"/>
          <p:nvPr/>
        </p:nvSpPr>
        <p:spPr>
          <a:xfrm>
            <a:off x="763830" y="3338629"/>
            <a:ext cx="6060134" cy="3600986"/>
          </a:xfrm>
          <a:prstGeom prst="rect">
            <a:avLst/>
          </a:prstGeom>
          <a:noFill/>
        </p:spPr>
        <p:txBody>
          <a:bodyPr wrap="square" rtlCol="0">
            <a:spAutoFit/>
          </a:bodyPr>
          <a:lstStyle/>
          <a:p>
            <a:r>
              <a:rPr lang="en-US" sz="1900" dirty="0"/>
              <a:t>Polygon, a </a:t>
            </a:r>
            <a:r>
              <a:rPr lang="en-US" sz="1900" i="1" dirty="0"/>
              <a:t>multichain scaling solution  </a:t>
            </a:r>
            <a:r>
              <a:rPr lang="en-US" sz="1900" dirty="0"/>
              <a:t>compatible with Ethereum used for its ability to </a:t>
            </a:r>
            <a:r>
              <a:rPr lang="en-US" sz="1900" b="1" dirty="0"/>
              <a:t>offer faster </a:t>
            </a:r>
            <a:r>
              <a:rPr lang="en-US" sz="1900" dirty="0"/>
              <a:t>and </a:t>
            </a:r>
            <a:r>
              <a:rPr lang="en-US" sz="1900" b="1" dirty="0"/>
              <a:t>more cost-effective transactions </a:t>
            </a:r>
            <a:r>
              <a:rPr lang="en-US" sz="1900" dirty="0"/>
              <a:t>while maintaining </a:t>
            </a:r>
            <a:r>
              <a:rPr lang="en-US" sz="1900" b="1" dirty="0"/>
              <a:t>security</a:t>
            </a:r>
            <a:r>
              <a:rPr lang="en-US" sz="1900" dirty="0"/>
              <a:t> and </a:t>
            </a:r>
            <a:r>
              <a:rPr lang="en-US" sz="1900" b="1" dirty="0"/>
              <a:t>decentralized</a:t>
            </a:r>
            <a:r>
              <a:rPr lang="en-US" sz="1900" dirty="0"/>
              <a:t> inherent in Ethereum network.</a:t>
            </a:r>
          </a:p>
          <a:p>
            <a:pPr marL="285750" indent="-285750">
              <a:buFont typeface="Arial" panose="020B0604020202020204" pitchFamily="34" charset="0"/>
              <a:buChar char="•"/>
            </a:pPr>
            <a:r>
              <a:rPr lang="en-US" sz="1900" b="1" dirty="0"/>
              <a:t>Compatibility with Ethereum</a:t>
            </a:r>
            <a:r>
              <a:rPr lang="en-US" sz="1900" dirty="0"/>
              <a:t>: Polygon’s compatibility with Ethereum positions it as an ideal solution, inheriting the security features of the Ethereum network. </a:t>
            </a:r>
          </a:p>
          <a:p>
            <a:pPr marL="285750" indent="-285750">
              <a:buFont typeface="Arial" panose="020B0604020202020204" pitchFamily="34" charset="0"/>
              <a:buChar char="•"/>
            </a:pPr>
            <a:r>
              <a:rPr lang="en-US" sz="1900" b="1" dirty="0"/>
              <a:t>Proof­ of ­Stake (</a:t>
            </a:r>
            <a:r>
              <a:rPr lang="en-US" sz="1900" b="1" dirty="0" err="1"/>
              <a:t>PoS</a:t>
            </a:r>
            <a:r>
              <a:rPr lang="en-US" sz="1900" b="1" dirty="0"/>
              <a:t>) Consensus Mechanism</a:t>
            </a:r>
            <a:r>
              <a:rPr lang="en-US" sz="1900" dirty="0"/>
              <a:t>: Polygon employs a Proof ­of ­Stake  (</a:t>
            </a:r>
            <a:r>
              <a:rPr lang="en-US" sz="1900" dirty="0" err="1"/>
              <a:t>PoS</a:t>
            </a:r>
            <a:r>
              <a:rPr lang="en-US" sz="1900" dirty="0"/>
              <a:t>) consensus mechanism, enhancing </a:t>
            </a:r>
            <a:r>
              <a:rPr lang="en-US" sz="1900" b="1" dirty="0"/>
              <a:t>energy efficiency </a:t>
            </a:r>
            <a:r>
              <a:rPr lang="en-US" sz="1900" dirty="0"/>
              <a:t>and </a:t>
            </a:r>
            <a:r>
              <a:rPr lang="en-US" sz="1900" b="1" dirty="0"/>
              <a:t>security</a:t>
            </a:r>
            <a:r>
              <a:rPr lang="en-US" sz="1900" dirty="0"/>
              <a:t> compared to the Proof ­of ­Work (</a:t>
            </a:r>
            <a:r>
              <a:rPr lang="en-US" sz="1900" dirty="0" err="1"/>
              <a:t>PoW</a:t>
            </a:r>
            <a:r>
              <a:rPr lang="en-US" sz="1900" dirty="0"/>
              <a:t>) mechanism used by Ethereum  ensuring </a:t>
            </a:r>
            <a:r>
              <a:rPr lang="en-IN" sz="1900" b="1" dirty="0"/>
              <a:t>sustainability and security</a:t>
            </a:r>
            <a:r>
              <a:rPr lang="en-US" sz="1900" dirty="0"/>
              <a:t>. </a:t>
            </a:r>
          </a:p>
        </p:txBody>
      </p:sp>
    </p:spTree>
    <p:extLst>
      <p:ext uri="{BB962C8B-B14F-4D97-AF65-F5344CB8AC3E}">
        <p14:creationId xmlns:p14="http://schemas.microsoft.com/office/powerpoint/2010/main" val="289655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
            <a:extLst>
              <a:ext uri="{FF2B5EF4-FFF2-40B4-BE49-F238E27FC236}">
                <a16:creationId xmlns:a16="http://schemas.microsoft.com/office/drawing/2014/main" id="{0F430260-931F-A2AE-DD27-FDC364833C4E}"/>
              </a:ext>
            </a:extLst>
          </p:cNvPr>
          <p:cNvSpPr/>
          <p:nvPr/>
        </p:nvSpPr>
        <p:spPr>
          <a:xfrm>
            <a:off x="4927843" y="1311269"/>
            <a:ext cx="45719" cy="5930470"/>
          </a:xfrm>
          <a:prstGeom prst="rect">
            <a:avLst/>
          </a:prstGeom>
          <a:solidFill>
            <a:schemeClr val="accent4">
              <a:lumMod val="75000"/>
            </a:schemeClr>
          </a:solidFill>
          <a:ln/>
        </p:spPr>
        <p:txBody>
          <a:bodyPr/>
          <a:lstStyle/>
          <a:p>
            <a:endParaRPr lang="en-IN" dirty="0"/>
          </a:p>
        </p:txBody>
      </p:sp>
      <p:sp>
        <p:nvSpPr>
          <p:cNvPr id="6" name="Shape 5">
            <a:extLst>
              <a:ext uri="{FF2B5EF4-FFF2-40B4-BE49-F238E27FC236}">
                <a16:creationId xmlns:a16="http://schemas.microsoft.com/office/drawing/2014/main" id="{C31D7E5C-6473-30F7-D4CF-A00A2D9B4246}"/>
              </a:ext>
            </a:extLst>
          </p:cNvPr>
          <p:cNvSpPr/>
          <p:nvPr/>
        </p:nvSpPr>
        <p:spPr>
          <a:xfrm>
            <a:off x="4763234" y="1552851"/>
            <a:ext cx="393144" cy="393144"/>
          </a:xfrm>
          <a:prstGeom prst="roundRect">
            <a:avLst>
              <a:gd name="adj" fmla="val 20006"/>
            </a:avLst>
          </a:prstGeom>
          <a:solidFill>
            <a:srgbClr val="FFC000"/>
          </a:solidFill>
          <a:ln w="10835">
            <a:solidFill>
              <a:srgbClr val="C3C3D5"/>
            </a:solidFill>
            <a:prstDash val="solid"/>
          </a:ln>
        </p:spPr>
        <p:txBody>
          <a:bodyPr/>
          <a:lstStyle/>
          <a:p>
            <a:r>
              <a:rPr lang="en-IN" dirty="0"/>
              <a:t>1</a:t>
            </a:r>
          </a:p>
        </p:txBody>
      </p:sp>
      <p:sp>
        <p:nvSpPr>
          <p:cNvPr id="8" name="Text 12">
            <a:extLst>
              <a:ext uri="{FF2B5EF4-FFF2-40B4-BE49-F238E27FC236}">
                <a16:creationId xmlns:a16="http://schemas.microsoft.com/office/drawing/2014/main" id="{BAAF1836-223A-C549-1ACB-130DC5B8FB3A}"/>
              </a:ext>
            </a:extLst>
          </p:cNvPr>
          <p:cNvSpPr/>
          <p:nvPr/>
        </p:nvSpPr>
        <p:spPr>
          <a:xfrm>
            <a:off x="5439806" y="1615536"/>
            <a:ext cx="4308253" cy="683224"/>
          </a:xfrm>
          <a:prstGeom prst="rect">
            <a:avLst/>
          </a:prstGeom>
          <a:noFill/>
          <a:ln/>
        </p:spPr>
        <p:txBody>
          <a:bodyPr wrap="none" rtlCol="0" anchor="t"/>
          <a:lstStyle/>
          <a:p>
            <a:pPr marL="0" indent="0">
              <a:lnSpc>
                <a:spcPts val="2150"/>
              </a:lnSpc>
              <a:buNone/>
            </a:pPr>
            <a:r>
              <a:rPr lang="en-IN" sz="2400" dirty="0">
                <a:solidFill>
                  <a:srgbClr val="3C3939"/>
                </a:solidFill>
                <a:latin typeface="Arial Black" panose="020B0A04020102020204" pitchFamily="34" charset="0"/>
                <a:ea typeface="Raleway" pitchFamily="34" charset="-122"/>
                <a:cs typeface="Raleway" pitchFamily="34" charset="-120"/>
              </a:rPr>
              <a:t>React.js</a:t>
            </a:r>
            <a:endParaRPr lang="en-US" sz="2400" dirty="0">
              <a:latin typeface="Arial Black" panose="020B0A04020102020204" pitchFamily="34" charset="0"/>
            </a:endParaRPr>
          </a:p>
        </p:txBody>
      </p:sp>
      <p:sp>
        <p:nvSpPr>
          <p:cNvPr id="7" name="Shape 4">
            <a:extLst>
              <a:ext uri="{FF2B5EF4-FFF2-40B4-BE49-F238E27FC236}">
                <a16:creationId xmlns:a16="http://schemas.microsoft.com/office/drawing/2014/main" id="{4C121393-345F-1901-54DF-94FA26B89BD4}"/>
              </a:ext>
            </a:extLst>
          </p:cNvPr>
          <p:cNvSpPr/>
          <p:nvPr/>
        </p:nvSpPr>
        <p:spPr>
          <a:xfrm>
            <a:off x="5141215" y="1727915"/>
            <a:ext cx="388602" cy="45719"/>
          </a:xfrm>
          <a:prstGeom prst="rect">
            <a:avLst/>
          </a:prstGeom>
          <a:solidFill>
            <a:srgbClr val="FFC000"/>
          </a:solidFill>
          <a:ln/>
        </p:spPr>
      </p:sp>
      <p:sp>
        <p:nvSpPr>
          <p:cNvPr id="9" name="Text 8">
            <a:extLst>
              <a:ext uri="{FF2B5EF4-FFF2-40B4-BE49-F238E27FC236}">
                <a16:creationId xmlns:a16="http://schemas.microsoft.com/office/drawing/2014/main" id="{D9B7F007-FA4F-A5CF-6BFA-49ADC687FA60}"/>
              </a:ext>
            </a:extLst>
          </p:cNvPr>
          <p:cNvSpPr/>
          <p:nvPr/>
        </p:nvSpPr>
        <p:spPr>
          <a:xfrm>
            <a:off x="5420765" y="1951675"/>
            <a:ext cx="3917584" cy="1095285"/>
          </a:xfrm>
          <a:prstGeom prst="rect">
            <a:avLst/>
          </a:prstGeom>
          <a:noFill/>
          <a:ln/>
        </p:spPr>
        <p:txBody>
          <a:bodyPr wrap="square" rtlCol="0" anchor="t"/>
          <a:lstStyle/>
          <a:p>
            <a:pPr marL="0" indent="0" algn="l">
              <a:lnSpc>
                <a:spcPts val="2202"/>
              </a:lnSpc>
              <a:buNone/>
            </a:pPr>
            <a:r>
              <a:rPr lang="en-US" dirty="0">
                <a:latin typeface="Calibri(body)"/>
                <a:ea typeface="Roboto" pitchFamily="34" charset="-122"/>
                <a:cs typeface="Roboto" pitchFamily="34" charset="-120"/>
              </a:rPr>
              <a:t>React.js used for creating </a:t>
            </a:r>
            <a:r>
              <a:rPr lang="en-US" b="1" dirty="0">
                <a:latin typeface="Calibri(body)"/>
                <a:ea typeface="Roboto" pitchFamily="34" charset="-122"/>
                <a:cs typeface="Roboto" pitchFamily="34" charset="-120"/>
              </a:rPr>
              <a:t>dynamic and responsive </a:t>
            </a:r>
            <a:r>
              <a:rPr lang="en-US" dirty="0">
                <a:latin typeface="Calibri(body)"/>
                <a:ea typeface="Roboto" pitchFamily="34" charset="-122"/>
                <a:cs typeface="Roboto" pitchFamily="34" charset="-120"/>
              </a:rPr>
              <a:t>web application.</a:t>
            </a:r>
          </a:p>
        </p:txBody>
      </p:sp>
      <p:sp>
        <p:nvSpPr>
          <p:cNvPr id="10" name="Shape 5">
            <a:extLst>
              <a:ext uri="{FF2B5EF4-FFF2-40B4-BE49-F238E27FC236}">
                <a16:creationId xmlns:a16="http://schemas.microsoft.com/office/drawing/2014/main" id="{BE2AB30E-8C4E-777D-C788-2B1F324FCEDD}"/>
              </a:ext>
            </a:extLst>
          </p:cNvPr>
          <p:cNvSpPr/>
          <p:nvPr/>
        </p:nvSpPr>
        <p:spPr>
          <a:xfrm>
            <a:off x="4771601" y="2830364"/>
            <a:ext cx="393144" cy="393144"/>
          </a:xfrm>
          <a:prstGeom prst="roundRect">
            <a:avLst>
              <a:gd name="adj" fmla="val 20006"/>
            </a:avLst>
          </a:prstGeom>
          <a:solidFill>
            <a:srgbClr val="92D050"/>
          </a:solidFill>
          <a:ln w="10835">
            <a:solidFill>
              <a:srgbClr val="C3C3D5"/>
            </a:solidFill>
            <a:prstDash val="solid"/>
          </a:ln>
        </p:spPr>
        <p:txBody>
          <a:bodyPr/>
          <a:lstStyle/>
          <a:p>
            <a:r>
              <a:rPr lang="en-IN" dirty="0"/>
              <a:t>2</a:t>
            </a:r>
          </a:p>
        </p:txBody>
      </p:sp>
      <p:sp>
        <p:nvSpPr>
          <p:cNvPr id="11" name="Text 12">
            <a:extLst>
              <a:ext uri="{FF2B5EF4-FFF2-40B4-BE49-F238E27FC236}">
                <a16:creationId xmlns:a16="http://schemas.microsoft.com/office/drawing/2014/main" id="{BFCD7C09-9E34-0975-E7BC-0F7EF994599A}"/>
              </a:ext>
            </a:extLst>
          </p:cNvPr>
          <p:cNvSpPr/>
          <p:nvPr/>
        </p:nvSpPr>
        <p:spPr>
          <a:xfrm>
            <a:off x="1392644" y="2869807"/>
            <a:ext cx="3220998" cy="427972"/>
          </a:xfrm>
          <a:prstGeom prst="rect">
            <a:avLst/>
          </a:prstGeom>
          <a:noFill/>
          <a:ln/>
        </p:spPr>
        <p:txBody>
          <a:bodyPr wrap="none" rtlCol="0" anchor="t"/>
          <a:lstStyle/>
          <a:p>
            <a:pPr marL="0" indent="0" algn="r">
              <a:lnSpc>
                <a:spcPts val="2150"/>
              </a:lnSpc>
              <a:buNone/>
            </a:pPr>
            <a:r>
              <a:rPr lang="en-IN" sz="2400" dirty="0">
                <a:solidFill>
                  <a:srgbClr val="3C3939"/>
                </a:solidFill>
                <a:latin typeface="Arial Black" panose="020B0A04020102020204" pitchFamily="34" charset="0"/>
                <a:ea typeface="Raleway" pitchFamily="34" charset="-122"/>
                <a:cs typeface="Raleway" pitchFamily="34" charset="-120"/>
              </a:rPr>
              <a:t>User Dashboards</a:t>
            </a:r>
          </a:p>
        </p:txBody>
      </p:sp>
      <p:sp>
        <p:nvSpPr>
          <p:cNvPr id="12" name="Text 8">
            <a:extLst>
              <a:ext uri="{FF2B5EF4-FFF2-40B4-BE49-F238E27FC236}">
                <a16:creationId xmlns:a16="http://schemas.microsoft.com/office/drawing/2014/main" id="{1C548F84-68D4-D8ED-362A-3E9829B36E6E}"/>
              </a:ext>
            </a:extLst>
          </p:cNvPr>
          <p:cNvSpPr/>
          <p:nvPr/>
        </p:nvSpPr>
        <p:spPr>
          <a:xfrm>
            <a:off x="595866" y="3183052"/>
            <a:ext cx="4155401" cy="2049085"/>
          </a:xfrm>
          <a:prstGeom prst="rect">
            <a:avLst/>
          </a:prstGeom>
          <a:noFill/>
          <a:ln/>
        </p:spPr>
        <p:txBody>
          <a:bodyPr wrap="square" rtlCol="0" anchor="t"/>
          <a:lstStyle/>
          <a:p>
            <a:pPr marL="0" indent="0" algn="l">
              <a:lnSpc>
                <a:spcPts val="2202"/>
              </a:lnSpc>
              <a:buNone/>
            </a:pPr>
            <a:r>
              <a:rPr lang="en-US" dirty="0">
                <a:solidFill>
                  <a:srgbClr val="3C3939"/>
                </a:solidFill>
                <a:latin typeface="Calibri(body)"/>
                <a:ea typeface="Roboto" pitchFamily="34" charset="-122"/>
                <a:cs typeface="Roboto" pitchFamily="34" charset="-120"/>
              </a:rPr>
              <a:t>Two distinct dashboards for specific need of victims and police stations.</a:t>
            </a:r>
          </a:p>
          <a:p>
            <a:pPr marL="285750" indent="-285750" algn="l">
              <a:lnSpc>
                <a:spcPts val="2202"/>
              </a:lnSpc>
              <a:buFont typeface="Arial" panose="020B0604020202020204" pitchFamily="34" charset="0"/>
              <a:buChar char="•"/>
            </a:pPr>
            <a:r>
              <a:rPr lang="en-US" b="1" dirty="0">
                <a:solidFill>
                  <a:srgbClr val="3C3939"/>
                </a:solidFill>
                <a:latin typeface="Calibri(body)"/>
                <a:ea typeface="Roboto" pitchFamily="34" charset="-122"/>
                <a:cs typeface="Roboto" pitchFamily="34" charset="-120"/>
              </a:rPr>
              <a:t>Victim Dashboard </a:t>
            </a:r>
            <a:r>
              <a:rPr lang="en-US" dirty="0">
                <a:solidFill>
                  <a:srgbClr val="3C3939"/>
                </a:solidFill>
                <a:latin typeface="Calibri(body)"/>
                <a:ea typeface="Roboto" pitchFamily="34" charset="-122"/>
                <a:cs typeface="Roboto" pitchFamily="34" charset="-120"/>
              </a:rPr>
              <a:t>to enable victims to lodge and track FIR without need for physical visits to police stations.</a:t>
            </a:r>
          </a:p>
          <a:p>
            <a:pPr marL="285750" indent="-285750" algn="l">
              <a:lnSpc>
                <a:spcPts val="2202"/>
              </a:lnSpc>
              <a:buFont typeface="Arial" panose="020B0604020202020204" pitchFamily="34" charset="0"/>
              <a:buChar char="•"/>
            </a:pPr>
            <a:r>
              <a:rPr lang="en-US" b="1" dirty="0">
                <a:solidFill>
                  <a:srgbClr val="3C3939"/>
                </a:solidFill>
                <a:latin typeface="Calibri(body)"/>
                <a:ea typeface="Roboto" pitchFamily="34" charset="-122"/>
                <a:cs typeface="Roboto" pitchFamily="34" charset="-120"/>
              </a:rPr>
              <a:t>Police station dashboard </a:t>
            </a:r>
            <a:r>
              <a:rPr lang="en-US" dirty="0">
                <a:solidFill>
                  <a:srgbClr val="3C3939"/>
                </a:solidFill>
                <a:latin typeface="Calibri(body)"/>
                <a:ea typeface="Roboto" pitchFamily="34" charset="-122"/>
                <a:cs typeface="Roboto" pitchFamily="34" charset="-120"/>
              </a:rPr>
              <a:t>to efficiently access and manage reported crimes by acting as a centralized hub.</a:t>
            </a:r>
          </a:p>
        </p:txBody>
      </p:sp>
      <p:sp>
        <p:nvSpPr>
          <p:cNvPr id="13" name="Text 12">
            <a:extLst>
              <a:ext uri="{FF2B5EF4-FFF2-40B4-BE49-F238E27FC236}">
                <a16:creationId xmlns:a16="http://schemas.microsoft.com/office/drawing/2014/main" id="{05AAB522-BFD8-EF10-3FB0-5025B594E873}"/>
              </a:ext>
            </a:extLst>
          </p:cNvPr>
          <p:cNvSpPr/>
          <p:nvPr/>
        </p:nvSpPr>
        <p:spPr>
          <a:xfrm>
            <a:off x="5553421" y="4488407"/>
            <a:ext cx="3769259" cy="683224"/>
          </a:xfrm>
          <a:prstGeom prst="rect">
            <a:avLst/>
          </a:prstGeom>
          <a:noFill/>
          <a:ln/>
        </p:spPr>
        <p:txBody>
          <a:bodyPr wrap="none" rtlCol="0" anchor="t"/>
          <a:lstStyle/>
          <a:p>
            <a:pPr marL="0" indent="0">
              <a:lnSpc>
                <a:spcPts val="2150"/>
              </a:lnSpc>
              <a:buNone/>
            </a:pPr>
            <a:r>
              <a:rPr lang="en-IN" sz="2400" dirty="0">
                <a:solidFill>
                  <a:srgbClr val="3C3939"/>
                </a:solidFill>
                <a:latin typeface="Arial Black" panose="020B0A04020102020204" pitchFamily="34" charset="0"/>
                <a:ea typeface="Raleway" pitchFamily="34" charset="-122"/>
                <a:cs typeface="Raleway" pitchFamily="34" charset="-120"/>
              </a:rPr>
              <a:t>User-friendly Design</a:t>
            </a:r>
          </a:p>
        </p:txBody>
      </p:sp>
      <p:sp>
        <p:nvSpPr>
          <p:cNvPr id="14" name="Shape 5">
            <a:extLst>
              <a:ext uri="{FF2B5EF4-FFF2-40B4-BE49-F238E27FC236}">
                <a16:creationId xmlns:a16="http://schemas.microsoft.com/office/drawing/2014/main" id="{E31BA6E8-EB01-9C7C-2683-A4262FE8D0A9}"/>
              </a:ext>
            </a:extLst>
          </p:cNvPr>
          <p:cNvSpPr/>
          <p:nvPr/>
        </p:nvSpPr>
        <p:spPr>
          <a:xfrm>
            <a:off x="4776797" y="4422717"/>
            <a:ext cx="393144" cy="393144"/>
          </a:xfrm>
          <a:prstGeom prst="roundRect">
            <a:avLst>
              <a:gd name="adj" fmla="val 20006"/>
            </a:avLst>
          </a:prstGeom>
          <a:solidFill>
            <a:srgbClr val="00B0F0"/>
          </a:solidFill>
          <a:ln w="10835">
            <a:solidFill>
              <a:srgbClr val="C3C3D5"/>
            </a:solidFill>
            <a:prstDash val="solid"/>
          </a:ln>
        </p:spPr>
        <p:txBody>
          <a:bodyPr/>
          <a:lstStyle/>
          <a:p>
            <a:r>
              <a:rPr lang="en-IN" dirty="0"/>
              <a:t>3</a:t>
            </a:r>
          </a:p>
        </p:txBody>
      </p:sp>
      <p:sp>
        <p:nvSpPr>
          <p:cNvPr id="16" name="Shape 5">
            <a:extLst>
              <a:ext uri="{FF2B5EF4-FFF2-40B4-BE49-F238E27FC236}">
                <a16:creationId xmlns:a16="http://schemas.microsoft.com/office/drawing/2014/main" id="{9D753848-90B2-9EFC-DED8-7361BFDD191E}"/>
              </a:ext>
            </a:extLst>
          </p:cNvPr>
          <p:cNvSpPr/>
          <p:nvPr/>
        </p:nvSpPr>
        <p:spPr>
          <a:xfrm>
            <a:off x="4768432" y="5850705"/>
            <a:ext cx="393144" cy="393144"/>
          </a:xfrm>
          <a:prstGeom prst="roundRect">
            <a:avLst>
              <a:gd name="adj" fmla="val 20006"/>
            </a:avLst>
          </a:prstGeom>
          <a:solidFill>
            <a:schemeClr val="accent3">
              <a:lumMod val="75000"/>
            </a:schemeClr>
          </a:solidFill>
          <a:ln w="10835">
            <a:solidFill>
              <a:srgbClr val="C3C3D5"/>
            </a:solidFill>
            <a:prstDash val="solid"/>
          </a:ln>
        </p:spPr>
        <p:txBody>
          <a:bodyPr/>
          <a:lstStyle/>
          <a:p>
            <a:r>
              <a:rPr lang="en-IN" dirty="0"/>
              <a:t>4</a:t>
            </a:r>
          </a:p>
        </p:txBody>
      </p:sp>
      <p:sp>
        <p:nvSpPr>
          <p:cNvPr id="17" name="Text 8">
            <a:extLst>
              <a:ext uri="{FF2B5EF4-FFF2-40B4-BE49-F238E27FC236}">
                <a16:creationId xmlns:a16="http://schemas.microsoft.com/office/drawing/2014/main" id="{B3DA3A2A-828C-6C2E-8380-2A32C4B013A1}"/>
              </a:ext>
            </a:extLst>
          </p:cNvPr>
          <p:cNvSpPr/>
          <p:nvPr/>
        </p:nvSpPr>
        <p:spPr>
          <a:xfrm>
            <a:off x="5547526" y="4762133"/>
            <a:ext cx="3866854" cy="1095285"/>
          </a:xfrm>
          <a:prstGeom prst="rect">
            <a:avLst/>
          </a:prstGeom>
          <a:noFill/>
          <a:ln/>
        </p:spPr>
        <p:txBody>
          <a:bodyPr wrap="square" rtlCol="0" anchor="t"/>
          <a:lstStyle/>
          <a:p>
            <a:pPr marL="0" indent="0" algn="l">
              <a:lnSpc>
                <a:spcPts val="2202"/>
              </a:lnSpc>
              <a:buNone/>
            </a:pPr>
            <a:r>
              <a:rPr lang="en-US" dirty="0">
                <a:solidFill>
                  <a:srgbClr val="3C3939"/>
                </a:solidFill>
                <a:latin typeface="Calibri(body)"/>
                <a:ea typeface="Roboto" pitchFamily="34" charset="-122"/>
                <a:cs typeface="Roboto" pitchFamily="34" charset="-120"/>
              </a:rPr>
              <a:t>Emphasis is placed on creating an intuitive and user­-friendly design to ensure that users can </a:t>
            </a:r>
            <a:r>
              <a:rPr lang="en-US" b="1" dirty="0">
                <a:solidFill>
                  <a:srgbClr val="3C3939"/>
                </a:solidFill>
                <a:latin typeface="Calibri(body)"/>
                <a:ea typeface="Roboto" pitchFamily="34" charset="-122"/>
                <a:cs typeface="Roboto" pitchFamily="34" charset="-120"/>
              </a:rPr>
              <a:t>navigate the dashboards </a:t>
            </a:r>
            <a:r>
              <a:rPr lang="en-US" dirty="0">
                <a:solidFill>
                  <a:srgbClr val="3C3939"/>
                </a:solidFill>
                <a:latin typeface="Calibri(body)"/>
                <a:ea typeface="Roboto" pitchFamily="34" charset="-122"/>
                <a:cs typeface="Roboto" pitchFamily="34" charset="-120"/>
              </a:rPr>
              <a:t>effortlessly. </a:t>
            </a:r>
          </a:p>
        </p:txBody>
      </p:sp>
      <p:sp>
        <p:nvSpPr>
          <p:cNvPr id="18" name="Text 12">
            <a:extLst>
              <a:ext uri="{FF2B5EF4-FFF2-40B4-BE49-F238E27FC236}">
                <a16:creationId xmlns:a16="http://schemas.microsoft.com/office/drawing/2014/main" id="{691AF739-14F5-9AB8-9B65-11CAF12535AB}"/>
              </a:ext>
            </a:extLst>
          </p:cNvPr>
          <p:cNvSpPr/>
          <p:nvPr/>
        </p:nvSpPr>
        <p:spPr>
          <a:xfrm>
            <a:off x="698679" y="5849949"/>
            <a:ext cx="3797237" cy="683224"/>
          </a:xfrm>
          <a:prstGeom prst="rect">
            <a:avLst/>
          </a:prstGeom>
          <a:noFill/>
          <a:ln/>
        </p:spPr>
        <p:txBody>
          <a:bodyPr wrap="none" rtlCol="0" anchor="t"/>
          <a:lstStyle/>
          <a:p>
            <a:pPr marL="0" indent="0">
              <a:lnSpc>
                <a:spcPts val="2150"/>
              </a:lnSpc>
              <a:buNone/>
            </a:pPr>
            <a:r>
              <a:rPr lang="en-IN" sz="2400" dirty="0">
                <a:solidFill>
                  <a:srgbClr val="3C3939"/>
                </a:solidFill>
                <a:latin typeface="Arial Black" panose="020B0A04020102020204" pitchFamily="34" charset="0"/>
                <a:ea typeface="Raleway" pitchFamily="34" charset="-122"/>
                <a:cs typeface="Raleway" pitchFamily="34" charset="-120"/>
              </a:rPr>
              <a:t>Seamless Interaction</a:t>
            </a:r>
          </a:p>
        </p:txBody>
      </p:sp>
      <p:sp>
        <p:nvSpPr>
          <p:cNvPr id="19" name="Text 8">
            <a:extLst>
              <a:ext uri="{FF2B5EF4-FFF2-40B4-BE49-F238E27FC236}">
                <a16:creationId xmlns:a16="http://schemas.microsoft.com/office/drawing/2014/main" id="{2DCFDDA9-F32D-6766-8D1C-C1E1EAAA75CE}"/>
              </a:ext>
            </a:extLst>
          </p:cNvPr>
          <p:cNvSpPr/>
          <p:nvPr/>
        </p:nvSpPr>
        <p:spPr>
          <a:xfrm>
            <a:off x="643614" y="6393295"/>
            <a:ext cx="4255038" cy="942146"/>
          </a:xfrm>
          <a:prstGeom prst="rect">
            <a:avLst/>
          </a:prstGeom>
          <a:noFill/>
          <a:ln/>
        </p:spPr>
        <p:txBody>
          <a:bodyPr wrap="square" rtlCol="0" anchor="t"/>
          <a:lstStyle/>
          <a:p>
            <a:pPr marL="0" indent="0" algn="l">
              <a:lnSpc>
                <a:spcPts val="2202"/>
              </a:lnSpc>
              <a:buNone/>
            </a:pPr>
            <a:r>
              <a:rPr lang="en-US" dirty="0">
                <a:solidFill>
                  <a:srgbClr val="3C3939"/>
                </a:solidFill>
                <a:latin typeface="Calibri(body)"/>
                <a:ea typeface="Roboto" pitchFamily="34" charset="-122"/>
                <a:cs typeface="Roboto" pitchFamily="34" charset="-120"/>
              </a:rPr>
              <a:t>The design focuses on facilitating </a:t>
            </a:r>
            <a:r>
              <a:rPr lang="en-US" b="1" dirty="0">
                <a:solidFill>
                  <a:srgbClr val="3C3939"/>
                </a:solidFill>
                <a:latin typeface="Calibri(body)"/>
                <a:ea typeface="Roboto" pitchFamily="34" charset="-122"/>
                <a:cs typeface="Roboto" pitchFamily="34" charset="-120"/>
              </a:rPr>
              <a:t>seamless interaction </a:t>
            </a:r>
            <a:r>
              <a:rPr lang="en-US" dirty="0">
                <a:solidFill>
                  <a:srgbClr val="3C3939"/>
                </a:solidFill>
                <a:latin typeface="Calibri(body)"/>
                <a:ea typeface="Roboto" pitchFamily="34" charset="-122"/>
                <a:cs typeface="Roboto" pitchFamily="34" charset="-120"/>
              </a:rPr>
              <a:t>between users and the system. </a:t>
            </a:r>
          </a:p>
        </p:txBody>
      </p:sp>
      <p:sp>
        <p:nvSpPr>
          <p:cNvPr id="20" name="Text 2">
            <a:extLst>
              <a:ext uri="{FF2B5EF4-FFF2-40B4-BE49-F238E27FC236}">
                <a16:creationId xmlns:a16="http://schemas.microsoft.com/office/drawing/2014/main" id="{123E6799-A212-DFB6-EFA7-6AB3E22AEC76}"/>
              </a:ext>
            </a:extLst>
          </p:cNvPr>
          <p:cNvSpPr/>
          <p:nvPr/>
        </p:nvSpPr>
        <p:spPr>
          <a:xfrm>
            <a:off x="3698862" y="731600"/>
            <a:ext cx="2549399" cy="662236"/>
          </a:xfrm>
          <a:prstGeom prst="rect">
            <a:avLst/>
          </a:prstGeom>
          <a:noFill/>
          <a:ln/>
        </p:spPr>
        <p:txBody>
          <a:bodyPr wrap="square" rtlCol="0" anchor="t"/>
          <a:lstStyle/>
          <a:p>
            <a:pPr marL="0" indent="0">
              <a:lnSpc>
                <a:spcPts val="4301"/>
              </a:lnSpc>
              <a:buNone/>
            </a:pPr>
            <a:r>
              <a:rPr lang="en-US" sz="4800" b="1" dirty="0">
                <a:solidFill>
                  <a:srgbClr val="1B1B27"/>
                </a:solidFill>
                <a:ea typeface="Raleway" pitchFamily="34" charset="-122"/>
                <a:cs typeface="Raleway" pitchFamily="34" charset="-120"/>
              </a:rPr>
              <a:t>Frontend</a:t>
            </a:r>
            <a:endParaRPr lang="en-US" sz="4800" b="1" dirty="0"/>
          </a:p>
        </p:txBody>
      </p:sp>
      <p:sp>
        <p:nvSpPr>
          <p:cNvPr id="21" name="Shape 4">
            <a:extLst>
              <a:ext uri="{FF2B5EF4-FFF2-40B4-BE49-F238E27FC236}">
                <a16:creationId xmlns:a16="http://schemas.microsoft.com/office/drawing/2014/main" id="{AB81B076-7AB4-8E17-5739-20FD14AC6C32}"/>
              </a:ext>
            </a:extLst>
          </p:cNvPr>
          <p:cNvSpPr/>
          <p:nvPr/>
        </p:nvSpPr>
        <p:spPr>
          <a:xfrm>
            <a:off x="4556653" y="2999582"/>
            <a:ext cx="197747" cy="45719"/>
          </a:xfrm>
          <a:prstGeom prst="rect">
            <a:avLst/>
          </a:prstGeom>
          <a:solidFill>
            <a:srgbClr val="92D050"/>
          </a:solidFill>
          <a:ln/>
        </p:spPr>
      </p:sp>
      <p:sp>
        <p:nvSpPr>
          <p:cNvPr id="22" name="Shape 4">
            <a:extLst>
              <a:ext uri="{FF2B5EF4-FFF2-40B4-BE49-F238E27FC236}">
                <a16:creationId xmlns:a16="http://schemas.microsoft.com/office/drawing/2014/main" id="{F00332D6-1B2E-4990-C662-ECD72B4FEFFB}"/>
              </a:ext>
            </a:extLst>
          </p:cNvPr>
          <p:cNvSpPr/>
          <p:nvPr/>
        </p:nvSpPr>
        <p:spPr>
          <a:xfrm>
            <a:off x="5195286" y="4600402"/>
            <a:ext cx="432283" cy="45719"/>
          </a:xfrm>
          <a:prstGeom prst="rect">
            <a:avLst/>
          </a:prstGeom>
          <a:solidFill>
            <a:srgbClr val="00B0F0"/>
          </a:solidFill>
          <a:ln/>
        </p:spPr>
      </p:sp>
      <p:sp>
        <p:nvSpPr>
          <p:cNvPr id="23" name="Shape 4">
            <a:extLst>
              <a:ext uri="{FF2B5EF4-FFF2-40B4-BE49-F238E27FC236}">
                <a16:creationId xmlns:a16="http://schemas.microsoft.com/office/drawing/2014/main" id="{CD31C10F-00AB-4200-E738-112245EB9F07}"/>
              </a:ext>
            </a:extLst>
          </p:cNvPr>
          <p:cNvSpPr/>
          <p:nvPr/>
        </p:nvSpPr>
        <p:spPr>
          <a:xfrm>
            <a:off x="4351852" y="6024417"/>
            <a:ext cx="387215" cy="45719"/>
          </a:xfrm>
          <a:prstGeom prst="rect">
            <a:avLst/>
          </a:prstGeom>
          <a:solidFill>
            <a:schemeClr val="accent3">
              <a:lumMod val="75000"/>
            </a:schemeClr>
          </a:solidFill>
          <a:ln/>
        </p:spPr>
      </p:sp>
      <p:pic>
        <p:nvPicPr>
          <p:cNvPr id="204" name="Picture 203">
            <a:extLst>
              <a:ext uri="{FF2B5EF4-FFF2-40B4-BE49-F238E27FC236}">
                <a16:creationId xmlns:a16="http://schemas.microsoft.com/office/drawing/2014/main" id="{B838B831-26D8-4F15-5A88-1AEE8E65F7FE}"/>
              </a:ext>
            </a:extLst>
          </p:cNvPr>
          <p:cNvPicPr>
            <a:picLocks noChangeAspect="1"/>
          </p:cNvPicPr>
          <p:nvPr/>
        </p:nvPicPr>
        <p:blipFill>
          <a:blip r:embed="rId2"/>
          <a:stretch>
            <a:fillRect/>
          </a:stretch>
        </p:blipFill>
        <p:spPr>
          <a:xfrm>
            <a:off x="9364211" y="731600"/>
            <a:ext cx="4698908" cy="7057260"/>
          </a:xfrm>
          <a:prstGeom prst="rect">
            <a:avLst/>
          </a:prstGeom>
        </p:spPr>
      </p:pic>
    </p:spTree>
    <p:extLst>
      <p:ext uri="{BB962C8B-B14F-4D97-AF65-F5344CB8AC3E}">
        <p14:creationId xmlns:p14="http://schemas.microsoft.com/office/powerpoint/2010/main" val="3384994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w="10835">
            <a:solidFill>
              <a:srgbClr val="FFFFFF">
                <a:alpha val="64000"/>
              </a:srgbClr>
            </a:solidFill>
            <a:prstDash val="solid"/>
          </a:ln>
        </p:spPr>
        <p:txBody>
          <a:bodyPr/>
          <a:lstStyle/>
          <a:p>
            <a:endParaRPr lang="en-IN" dirty="0"/>
          </a:p>
        </p:txBody>
      </p:sp>
      <p:sp>
        <p:nvSpPr>
          <p:cNvPr id="5" name="Text 2"/>
          <p:cNvSpPr/>
          <p:nvPr/>
        </p:nvSpPr>
        <p:spPr>
          <a:xfrm>
            <a:off x="4870964" y="554445"/>
            <a:ext cx="6609273" cy="662236"/>
          </a:xfrm>
          <a:prstGeom prst="rect">
            <a:avLst/>
          </a:prstGeom>
          <a:noFill/>
          <a:ln/>
        </p:spPr>
        <p:txBody>
          <a:bodyPr wrap="square" rtlCol="0" anchor="t"/>
          <a:lstStyle/>
          <a:p>
            <a:pPr marL="0" indent="0">
              <a:lnSpc>
                <a:spcPts val="4301"/>
              </a:lnSpc>
              <a:buNone/>
            </a:pPr>
            <a:r>
              <a:rPr lang="en-US" sz="4800" b="1" dirty="0">
                <a:solidFill>
                  <a:srgbClr val="1B1B27"/>
                </a:solidFill>
                <a:ea typeface="Raleway" pitchFamily="34" charset="-122"/>
                <a:cs typeface="Raleway" pitchFamily="34" charset="-120"/>
              </a:rPr>
              <a:t>Backend Architecture</a:t>
            </a:r>
            <a:endParaRPr lang="en-US" sz="4800" b="1" dirty="0"/>
          </a:p>
        </p:txBody>
      </p:sp>
      <p:sp>
        <p:nvSpPr>
          <p:cNvPr id="6" name="Shape 3"/>
          <p:cNvSpPr/>
          <p:nvPr/>
        </p:nvSpPr>
        <p:spPr>
          <a:xfrm>
            <a:off x="7286864" y="1447203"/>
            <a:ext cx="45719" cy="5846207"/>
          </a:xfrm>
          <a:prstGeom prst="rect">
            <a:avLst/>
          </a:prstGeom>
          <a:solidFill>
            <a:schemeClr val="accent4">
              <a:lumMod val="75000"/>
            </a:schemeClr>
          </a:solidFill>
          <a:ln/>
        </p:spPr>
      </p:sp>
      <p:sp>
        <p:nvSpPr>
          <p:cNvPr id="7" name="Shape 4"/>
          <p:cNvSpPr/>
          <p:nvPr/>
        </p:nvSpPr>
        <p:spPr>
          <a:xfrm>
            <a:off x="7653934" y="3158948"/>
            <a:ext cx="611624" cy="34885"/>
          </a:xfrm>
          <a:prstGeom prst="rect">
            <a:avLst/>
          </a:prstGeom>
          <a:solidFill>
            <a:srgbClr val="00B0F0"/>
          </a:solidFill>
          <a:ln/>
        </p:spPr>
      </p:sp>
      <p:sp>
        <p:nvSpPr>
          <p:cNvPr id="8" name="Shape 5"/>
          <p:cNvSpPr/>
          <p:nvPr/>
        </p:nvSpPr>
        <p:spPr>
          <a:xfrm>
            <a:off x="7126108" y="1855936"/>
            <a:ext cx="393144" cy="393144"/>
          </a:xfrm>
          <a:prstGeom prst="roundRect">
            <a:avLst>
              <a:gd name="adj" fmla="val 20006"/>
            </a:avLst>
          </a:prstGeom>
          <a:solidFill>
            <a:srgbClr val="FFC000"/>
          </a:solidFill>
          <a:ln w="10835">
            <a:solidFill>
              <a:srgbClr val="C3C3D5"/>
            </a:solidFill>
            <a:prstDash val="solid"/>
          </a:ln>
        </p:spPr>
      </p:sp>
      <p:sp>
        <p:nvSpPr>
          <p:cNvPr id="9" name="Text 6"/>
          <p:cNvSpPr/>
          <p:nvPr/>
        </p:nvSpPr>
        <p:spPr>
          <a:xfrm>
            <a:off x="7246501" y="1823197"/>
            <a:ext cx="114300" cy="327660"/>
          </a:xfrm>
          <a:prstGeom prst="rect">
            <a:avLst/>
          </a:prstGeom>
          <a:noFill/>
          <a:ln/>
        </p:spPr>
        <p:txBody>
          <a:bodyPr wrap="none" rtlCol="0" anchor="t"/>
          <a:lstStyle/>
          <a:p>
            <a:pPr marL="0" indent="0" algn="ctr">
              <a:lnSpc>
                <a:spcPts val="2580"/>
              </a:lnSpc>
              <a:buNone/>
            </a:pPr>
            <a:r>
              <a:rPr lang="en-US" sz="2064" dirty="0">
                <a:solidFill>
                  <a:srgbClr val="3C3939"/>
                </a:solidFill>
                <a:latin typeface="Raleway" pitchFamily="34" charset="0"/>
                <a:ea typeface="Raleway" pitchFamily="34" charset="-122"/>
                <a:cs typeface="Raleway" pitchFamily="34" charset="-120"/>
              </a:rPr>
              <a:t>1</a:t>
            </a:r>
            <a:endParaRPr lang="en-US" sz="2064" dirty="0"/>
          </a:p>
        </p:txBody>
      </p:sp>
      <p:sp>
        <p:nvSpPr>
          <p:cNvPr id="10" name="Text 7"/>
          <p:cNvSpPr/>
          <p:nvPr/>
        </p:nvSpPr>
        <p:spPr>
          <a:xfrm>
            <a:off x="8209238" y="3025218"/>
            <a:ext cx="1965960" cy="273010"/>
          </a:xfrm>
          <a:prstGeom prst="rect">
            <a:avLst/>
          </a:prstGeom>
          <a:noFill/>
          <a:ln/>
        </p:spPr>
        <p:txBody>
          <a:bodyPr wrap="none" rtlCol="0" anchor="t"/>
          <a:lstStyle/>
          <a:p>
            <a:pPr marL="0" indent="0" algn="l">
              <a:lnSpc>
                <a:spcPts val="2150"/>
              </a:lnSpc>
              <a:buNone/>
            </a:pPr>
            <a:r>
              <a:rPr lang="en-US" sz="2800" dirty="0">
                <a:solidFill>
                  <a:srgbClr val="3C3939"/>
                </a:solidFill>
                <a:latin typeface="Arial Black" panose="020B0A04020102020204" pitchFamily="34" charset="0"/>
                <a:ea typeface="Raleway" pitchFamily="34" charset="-122"/>
                <a:cs typeface="Raleway" pitchFamily="34" charset="-120"/>
              </a:rPr>
              <a:t>FastAPI Framework</a:t>
            </a:r>
            <a:endParaRPr lang="en-US" sz="2800" dirty="0">
              <a:latin typeface="Arial Black" panose="020B0A04020102020204" pitchFamily="34" charset="0"/>
            </a:endParaRPr>
          </a:p>
        </p:txBody>
      </p:sp>
      <p:sp>
        <p:nvSpPr>
          <p:cNvPr id="11" name="Text 8"/>
          <p:cNvSpPr/>
          <p:nvPr/>
        </p:nvSpPr>
        <p:spPr>
          <a:xfrm>
            <a:off x="8265558" y="3370452"/>
            <a:ext cx="5801689" cy="1090358"/>
          </a:xfrm>
          <a:prstGeom prst="rect">
            <a:avLst/>
          </a:prstGeom>
          <a:noFill/>
          <a:ln/>
        </p:spPr>
        <p:txBody>
          <a:bodyPr wrap="square" rtlCol="0" anchor="t"/>
          <a:lstStyle/>
          <a:p>
            <a:pPr marL="0" indent="0" algn="l">
              <a:lnSpc>
                <a:spcPts val="2202"/>
              </a:lnSpc>
              <a:buNone/>
            </a:pPr>
            <a:r>
              <a:rPr lang="en-US" sz="1900" dirty="0" err="1">
                <a:solidFill>
                  <a:srgbClr val="3C3939"/>
                </a:solidFill>
                <a:latin typeface="Calibri(body)"/>
                <a:ea typeface="Roboto" pitchFamily="34" charset="-122"/>
                <a:cs typeface="Roboto" pitchFamily="34" charset="-120"/>
              </a:rPr>
              <a:t>FastAPI</a:t>
            </a:r>
            <a:r>
              <a:rPr lang="en-US" sz="1900" dirty="0">
                <a:solidFill>
                  <a:srgbClr val="3C3939"/>
                </a:solidFill>
                <a:latin typeface="Calibri(body)"/>
                <a:ea typeface="Roboto" pitchFamily="34" charset="-122"/>
                <a:cs typeface="Roboto" pitchFamily="34" charset="-120"/>
              </a:rPr>
              <a:t> is used for building APIs with Python 3.7+ Its asynchronous design ensures </a:t>
            </a:r>
            <a:r>
              <a:rPr lang="en-US" sz="1900" b="1" dirty="0">
                <a:solidFill>
                  <a:srgbClr val="3C3939"/>
                </a:solidFill>
                <a:latin typeface="Calibri(body)"/>
                <a:ea typeface="Roboto" pitchFamily="34" charset="-122"/>
                <a:cs typeface="Roboto" pitchFamily="34" charset="-120"/>
              </a:rPr>
              <a:t>efficient handling of requests</a:t>
            </a:r>
            <a:r>
              <a:rPr lang="en-US" sz="1900" dirty="0">
                <a:solidFill>
                  <a:srgbClr val="3C3939"/>
                </a:solidFill>
                <a:latin typeface="Calibri(body)"/>
                <a:ea typeface="Roboto" pitchFamily="34" charset="-122"/>
                <a:cs typeface="Roboto" pitchFamily="34" charset="-120"/>
              </a:rPr>
              <a:t>, contributing to the </a:t>
            </a:r>
            <a:r>
              <a:rPr lang="en-US" sz="1900" b="1" dirty="0">
                <a:solidFill>
                  <a:srgbClr val="3C3939"/>
                </a:solidFill>
                <a:latin typeface="Calibri(body)"/>
                <a:ea typeface="Roboto" pitchFamily="34" charset="-122"/>
                <a:cs typeface="Roboto" pitchFamily="34" charset="-120"/>
              </a:rPr>
              <a:t>overall responsiveness </a:t>
            </a:r>
            <a:r>
              <a:rPr lang="en-US" sz="1900" dirty="0">
                <a:solidFill>
                  <a:srgbClr val="3C3939"/>
                </a:solidFill>
                <a:latin typeface="Calibri(body)"/>
                <a:ea typeface="Roboto" pitchFamily="34" charset="-122"/>
                <a:cs typeface="Roboto" pitchFamily="34" charset="-120"/>
              </a:rPr>
              <a:t>of our system.</a:t>
            </a:r>
          </a:p>
        </p:txBody>
      </p:sp>
      <p:sp>
        <p:nvSpPr>
          <p:cNvPr id="12" name="Shape 9"/>
          <p:cNvSpPr/>
          <p:nvPr/>
        </p:nvSpPr>
        <p:spPr>
          <a:xfrm>
            <a:off x="6463406" y="2035065"/>
            <a:ext cx="611624" cy="34885"/>
          </a:xfrm>
          <a:prstGeom prst="rect">
            <a:avLst/>
          </a:prstGeom>
          <a:solidFill>
            <a:srgbClr val="FFC000"/>
          </a:solidFill>
          <a:ln/>
        </p:spPr>
      </p:sp>
      <p:sp>
        <p:nvSpPr>
          <p:cNvPr id="13" name="Shape 10"/>
          <p:cNvSpPr/>
          <p:nvPr/>
        </p:nvSpPr>
        <p:spPr>
          <a:xfrm>
            <a:off x="7113151" y="2953964"/>
            <a:ext cx="393144" cy="393144"/>
          </a:xfrm>
          <a:prstGeom prst="roundRect">
            <a:avLst>
              <a:gd name="adj" fmla="val 20006"/>
            </a:avLst>
          </a:prstGeom>
          <a:solidFill>
            <a:srgbClr val="11CBF7"/>
          </a:solidFill>
          <a:ln w="10835">
            <a:solidFill>
              <a:srgbClr val="C3C3D5"/>
            </a:solidFill>
            <a:prstDash val="solid"/>
          </a:ln>
        </p:spPr>
      </p:sp>
      <p:sp>
        <p:nvSpPr>
          <p:cNvPr id="14" name="Text 11"/>
          <p:cNvSpPr/>
          <p:nvPr/>
        </p:nvSpPr>
        <p:spPr>
          <a:xfrm>
            <a:off x="7246501" y="2953964"/>
            <a:ext cx="137160" cy="327660"/>
          </a:xfrm>
          <a:prstGeom prst="rect">
            <a:avLst/>
          </a:prstGeom>
          <a:noFill/>
          <a:ln/>
        </p:spPr>
        <p:txBody>
          <a:bodyPr wrap="none" rtlCol="0" anchor="t"/>
          <a:lstStyle/>
          <a:p>
            <a:pPr marL="0" indent="0" algn="ctr">
              <a:lnSpc>
                <a:spcPts val="2580"/>
              </a:lnSpc>
              <a:buNone/>
            </a:pPr>
            <a:r>
              <a:rPr lang="en-US" sz="2064" dirty="0">
                <a:solidFill>
                  <a:srgbClr val="3C3939"/>
                </a:solidFill>
                <a:latin typeface="Raleway" pitchFamily="34" charset="0"/>
                <a:ea typeface="Raleway" pitchFamily="34" charset="-122"/>
                <a:cs typeface="Raleway" pitchFamily="34" charset="-120"/>
              </a:rPr>
              <a:t>2</a:t>
            </a:r>
            <a:endParaRPr lang="en-US" sz="2064" dirty="0"/>
          </a:p>
        </p:txBody>
      </p:sp>
      <p:sp>
        <p:nvSpPr>
          <p:cNvPr id="15" name="Text 12"/>
          <p:cNvSpPr/>
          <p:nvPr/>
        </p:nvSpPr>
        <p:spPr>
          <a:xfrm>
            <a:off x="3850270" y="1829641"/>
            <a:ext cx="2613136" cy="273010"/>
          </a:xfrm>
          <a:prstGeom prst="rect">
            <a:avLst/>
          </a:prstGeom>
          <a:noFill/>
          <a:ln/>
        </p:spPr>
        <p:txBody>
          <a:bodyPr wrap="none" rtlCol="0" anchor="t"/>
          <a:lstStyle/>
          <a:p>
            <a:pPr marL="0" indent="0" algn="r">
              <a:lnSpc>
                <a:spcPts val="2150"/>
              </a:lnSpc>
              <a:buNone/>
            </a:pPr>
            <a:r>
              <a:rPr lang="en-IN" sz="2800" dirty="0">
                <a:solidFill>
                  <a:srgbClr val="3C3939"/>
                </a:solidFill>
                <a:latin typeface="Arial Black" panose="020B0A04020102020204" pitchFamily="34" charset="0"/>
                <a:ea typeface="Raleway" pitchFamily="34" charset="-122"/>
                <a:cs typeface="Raleway" pitchFamily="34" charset="-120"/>
              </a:rPr>
              <a:t>Autonomous Services</a:t>
            </a:r>
            <a:endParaRPr lang="en-US" sz="2800" dirty="0">
              <a:latin typeface="Arial Black" panose="020B0A04020102020204" pitchFamily="34" charset="0"/>
            </a:endParaRPr>
          </a:p>
        </p:txBody>
      </p:sp>
      <p:sp>
        <p:nvSpPr>
          <p:cNvPr id="16" name="Text 13"/>
          <p:cNvSpPr/>
          <p:nvPr/>
        </p:nvSpPr>
        <p:spPr>
          <a:xfrm>
            <a:off x="1241778" y="4370307"/>
            <a:ext cx="5292733" cy="838676"/>
          </a:xfrm>
          <a:prstGeom prst="rect">
            <a:avLst/>
          </a:prstGeom>
          <a:noFill/>
          <a:ln/>
        </p:spPr>
        <p:txBody>
          <a:bodyPr wrap="square" rtlCol="0" anchor="t"/>
          <a:lstStyle/>
          <a:p>
            <a:pPr algn="r">
              <a:lnSpc>
                <a:spcPts val="2202"/>
              </a:lnSpc>
            </a:pPr>
            <a:endParaRPr lang="en-IN" sz="1376" dirty="0"/>
          </a:p>
        </p:txBody>
      </p:sp>
      <p:sp>
        <p:nvSpPr>
          <p:cNvPr id="17" name="Shape 14"/>
          <p:cNvSpPr/>
          <p:nvPr/>
        </p:nvSpPr>
        <p:spPr>
          <a:xfrm>
            <a:off x="7586474" y="4816347"/>
            <a:ext cx="611624" cy="34885"/>
          </a:xfrm>
          <a:prstGeom prst="rect">
            <a:avLst/>
          </a:prstGeom>
          <a:solidFill>
            <a:srgbClr val="92D050"/>
          </a:solidFill>
          <a:ln/>
        </p:spPr>
      </p:sp>
      <p:sp>
        <p:nvSpPr>
          <p:cNvPr id="18" name="Shape 15"/>
          <p:cNvSpPr/>
          <p:nvPr/>
        </p:nvSpPr>
        <p:spPr>
          <a:xfrm>
            <a:off x="7128946" y="4619775"/>
            <a:ext cx="393144" cy="393144"/>
          </a:xfrm>
          <a:prstGeom prst="roundRect">
            <a:avLst>
              <a:gd name="adj" fmla="val 20006"/>
            </a:avLst>
          </a:prstGeom>
          <a:solidFill>
            <a:srgbClr val="92D050"/>
          </a:solidFill>
          <a:ln w="10835">
            <a:solidFill>
              <a:srgbClr val="C3C3D5"/>
            </a:solidFill>
            <a:prstDash val="solid"/>
          </a:ln>
        </p:spPr>
        <p:txBody>
          <a:bodyPr/>
          <a:lstStyle/>
          <a:p>
            <a:endParaRPr lang="en-IN" dirty="0"/>
          </a:p>
        </p:txBody>
      </p:sp>
      <p:sp>
        <p:nvSpPr>
          <p:cNvPr id="19" name="Text 16"/>
          <p:cNvSpPr/>
          <p:nvPr/>
        </p:nvSpPr>
        <p:spPr>
          <a:xfrm>
            <a:off x="7246501" y="4625815"/>
            <a:ext cx="137160" cy="327660"/>
          </a:xfrm>
          <a:prstGeom prst="rect">
            <a:avLst/>
          </a:prstGeom>
          <a:noFill/>
          <a:ln/>
        </p:spPr>
        <p:txBody>
          <a:bodyPr wrap="none" rtlCol="0" anchor="t"/>
          <a:lstStyle/>
          <a:p>
            <a:pPr marL="0" indent="0" algn="ctr">
              <a:lnSpc>
                <a:spcPts val="2580"/>
              </a:lnSpc>
              <a:buNone/>
            </a:pPr>
            <a:r>
              <a:rPr lang="en-US" sz="2064" dirty="0">
                <a:solidFill>
                  <a:srgbClr val="3C3939"/>
                </a:solidFill>
                <a:latin typeface="Raleway" pitchFamily="34" charset="0"/>
                <a:ea typeface="Raleway" pitchFamily="34" charset="-122"/>
                <a:cs typeface="Raleway" pitchFamily="34" charset="-120"/>
              </a:rPr>
              <a:t>3</a:t>
            </a:r>
            <a:endParaRPr lang="en-US" sz="2064" dirty="0"/>
          </a:p>
        </p:txBody>
      </p:sp>
      <p:sp>
        <p:nvSpPr>
          <p:cNvPr id="20" name="Text 17"/>
          <p:cNvSpPr/>
          <p:nvPr/>
        </p:nvSpPr>
        <p:spPr>
          <a:xfrm>
            <a:off x="8120839" y="4697747"/>
            <a:ext cx="6003089" cy="355912"/>
          </a:xfrm>
          <a:prstGeom prst="rect">
            <a:avLst/>
          </a:prstGeom>
          <a:noFill/>
          <a:ln/>
        </p:spPr>
        <p:txBody>
          <a:bodyPr wrap="none" rtlCol="0" anchor="t"/>
          <a:lstStyle/>
          <a:p>
            <a:pPr marL="0" indent="0" algn="l">
              <a:lnSpc>
                <a:spcPts val="2150"/>
              </a:lnSpc>
              <a:buNone/>
            </a:pPr>
            <a:r>
              <a:rPr lang="en-US" sz="2800" dirty="0">
                <a:solidFill>
                  <a:srgbClr val="3C3939"/>
                </a:solidFill>
                <a:latin typeface="Arial Black" panose="020B0A04020102020204" pitchFamily="34" charset="0"/>
                <a:ea typeface="Raleway" pitchFamily="34" charset="-122"/>
                <a:cs typeface="Raleway" pitchFamily="34" charset="-120"/>
              </a:rPr>
              <a:t>Integration and Orchestration</a:t>
            </a:r>
          </a:p>
        </p:txBody>
      </p:sp>
      <p:sp>
        <p:nvSpPr>
          <p:cNvPr id="21" name="Text 18"/>
          <p:cNvSpPr/>
          <p:nvPr/>
        </p:nvSpPr>
        <p:spPr>
          <a:xfrm>
            <a:off x="8322510" y="5127873"/>
            <a:ext cx="5821904" cy="2434663"/>
          </a:xfrm>
          <a:prstGeom prst="rect">
            <a:avLst/>
          </a:prstGeom>
          <a:noFill/>
          <a:ln/>
        </p:spPr>
        <p:txBody>
          <a:bodyPr wrap="square" rtlCol="0" anchor="t"/>
          <a:lstStyle/>
          <a:p>
            <a:pPr marL="0" indent="0" algn="l">
              <a:lnSpc>
                <a:spcPts val="2202"/>
              </a:lnSpc>
              <a:buNone/>
            </a:pPr>
            <a:r>
              <a:rPr lang="en-US" sz="1900" dirty="0"/>
              <a:t>To facilitate </a:t>
            </a:r>
            <a:r>
              <a:rPr lang="en-US" sz="1900" b="1" dirty="0"/>
              <a:t>seamless interaction </a:t>
            </a:r>
            <a:r>
              <a:rPr lang="en-US" sz="1900" dirty="0"/>
              <a:t>among these services, a responsive reverse proxy server,  nginx, is implemented. </a:t>
            </a:r>
          </a:p>
          <a:p>
            <a:pPr marL="285750" indent="-285750" algn="l">
              <a:lnSpc>
                <a:spcPts val="2202"/>
              </a:lnSpc>
              <a:buFont typeface="Arial" panose="020B0604020202020204" pitchFamily="34" charset="0"/>
              <a:buChar char="•"/>
            </a:pPr>
            <a:r>
              <a:rPr lang="en-US" sz="1900" b="1" dirty="0"/>
              <a:t>Nginx</a:t>
            </a:r>
            <a:r>
              <a:rPr lang="en-US" sz="1900" dirty="0"/>
              <a:t> manages </a:t>
            </a:r>
            <a:r>
              <a:rPr lang="en-US" sz="1900" b="1" dirty="0"/>
              <a:t>flow of requests</a:t>
            </a:r>
            <a:r>
              <a:rPr lang="en-US" sz="1900" dirty="0"/>
              <a:t>, ensuring efficient communication between frontend and backend services.</a:t>
            </a:r>
          </a:p>
          <a:p>
            <a:pPr marL="285750" indent="-285750" algn="l">
              <a:lnSpc>
                <a:spcPts val="2202"/>
              </a:lnSpc>
              <a:buFont typeface="Arial" panose="020B0604020202020204" pitchFamily="34" charset="0"/>
              <a:buChar char="•"/>
            </a:pPr>
            <a:r>
              <a:rPr lang="en-US" sz="1900" dirty="0"/>
              <a:t>Integration of </a:t>
            </a:r>
            <a:r>
              <a:rPr lang="en-US" sz="1900" b="1" dirty="0"/>
              <a:t>Redis as a caching mechanism </a:t>
            </a:r>
            <a:r>
              <a:rPr lang="en-US" sz="1900" dirty="0"/>
              <a:t>further enhances system responsiveness, </a:t>
            </a:r>
            <a:r>
              <a:rPr lang="en-US" sz="1900" b="1" dirty="0"/>
              <a:t>reducing load on upstream servers</a:t>
            </a:r>
            <a:r>
              <a:rPr lang="en-US" sz="1900" dirty="0"/>
              <a:t> and improving overall efficiency.</a:t>
            </a:r>
          </a:p>
          <a:p>
            <a:pPr marL="285750" indent="-285750" algn="l">
              <a:lnSpc>
                <a:spcPts val="2202"/>
              </a:lnSpc>
              <a:buFont typeface="Arial" panose="020B0604020202020204" pitchFamily="34" charset="0"/>
              <a:buChar char="•"/>
            </a:pPr>
            <a:endParaRPr lang="en-US" sz="1900" dirty="0"/>
          </a:p>
        </p:txBody>
      </p:sp>
      <p:sp>
        <p:nvSpPr>
          <p:cNvPr id="22" name="TextBox 21">
            <a:extLst>
              <a:ext uri="{FF2B5EF4-FFF2-40B4-BE49-F238E27FC236}">
                <a16:creationId xmlns:a16="http://schemas.microsoft.com/office/drawing/2014/main" id="{39B47B61-8B2D-9B84-362A-D41897E31945}"/>
              </a:ext>
            </a:extLst>
          </p:cNvPr>
          <p:cNvSpPr txBox="1"/>
          <p:nvPr/>
        </p:nvSpPr>
        <p:spPr>
          <a:xfrm>
            <a:off x="720249" y="2213465"/>
            <a:ext cx="6060134" cy="5940088"/>
          </a:xfrm>
          <a:prstGeom prst="rect">
            <a:avLst/>
          </a:prstGeom>
          <a:noFill/>
        </p:spPr>
        <p:txBody>
          <a:bodyPr wrap="square" rtlCol="0">
            <a:spAutoFit/>
          </a:bodyPr>
          <a:lstStyle/>
          <a:p>
            <a:pPr marL="285750" indent="-285750">
              <a:buFont typeface="Arial" panose="020B0604020202020204" pitchFamily="34" charset="0"/>
              <a:buChar char="•"/>
            </a:pPr>
            <a:r>
              <a:rPr lang="en-IN" sz="1900" b="1" dirty="0"/>
              <a:t>Authentication Services:</a:t>
            </a:r>
            <a:r>
              <a:rPr lang="en-IN" sz="1900" dirty="0"/>
              <a:t> Encompasses activities such as </a:t>
            </a:r>
            <a:r>
              <a:rPr lang="en-IN" sz="1900" i="1" dirty="0"/>
              <a:t>registering police stations, email address verification</a:t>
            </a:r>
            <a:r>
              <a:rPr lang="en-IN" sz="1900" dirty="0"/>
              <a:t>.</a:t>
            </a:r>
          </a:p>
          <a:p>
            <a:pPr marL="742950" lvl="1" indent="-285750">
              <a:buFont typeface="Arial" panose="020B0604020202020204" pitchFamily="34" charset="0"/>
              <a:buChar char="•"/>
            </a:pPr>
            <a:r>
              <a:rPr lang="en-US" sz="1900" b="1" dirty="0"/>
              <a:t>OAuth2 flow securely authorizes </a:t>
            </a:r>
            <a:r>
              <a:rPr lang="en-US" sz="1900" dirty="0"/>
              <a:t>and </a:t>
            </a:r>
            <a:r>
              <a:rPr lang="en-US" sz="1900" b="1" dirty="0"/>
              <a:t>authenticates</a:t>
            </a:r>
            <a:r>
              <a:rPr lang="en-US" sz="1900" dirty="0"/>
              <a:t> police officers.</a:t>
            </a:r>
          </a:p>
          <a:p>
            <a:pPr marL="742950" lvl="1" indent="-285750">
              <a:buFont typeface="Arial" panose="020B0604020202020204" pitchFamily="34" charset="0"/>
              <a:buChar char="•"/>
            </a:pPr>
            <a:r>
              <a:rPr lang="en-US" sz="1900" b="1" dirty="0"/>
              <a:t>Data related to authentication </a:t>
            </a:r>
            <a:r>
              <a:rPr lang="en-US" sz="1900" dirty="0"/>
              <a:t>and authorization is stored in </a:t>
            </a:r>
            <a:r>
              <a:rPr lang="en-US" sz="1900" b="1" dirty="0"/>
              <a:t>PostgreSQL DB </a:t>
            </a:r>
            <a:r>
              <a:rPr lang="en-US" sz="1900" dirty="0"/>
              <a:t>and </a:t>
            </a:r>
            <a:r>
              <a:rPr lang="en-US" sz="1900" b="1" dirty="0"/>
              <a:t>Firebase</a:t>
            </a:r>
            <a:r>
              <a:rPr lang="en-US" sz="1900" dirty="0"/>
              <a:t>.</a:t>
            </a:r>
          </a:p>
          <a:p>
            <a:pPr marL="742950" lvl="1" indent="-285750">
              <a:buFont typeface="Arial" panose="020B0604020202020204" pitchFamily="34" charset="0"/>
              <a:buChar char="•"/>
            </a:pPr>
            <a:r>
              <a:rPr lang="en-US" sz="1900" b="1" dirty="0"/>
              <a:t>JSON Web Tokens (JWTs) </a:t>
            </a:r>
            <a:r>
              <a:rPr lang="en-US" sz="1900" dirty="0"/>
              <a:t>to establish and maintain authenticated sessions.</a:t>
            </a:r>
          </a:p>
          <a:p>
            <a:pPr marL="285750" indent="-285750">
              <a:buFont typeface="Arial" panose="020B0604020202020204" pitchFamily="34" charset="0"/>
              <a:buChar char="•"/>
            </a:pPr>
            <a:r>
              <a:rPr lang="en-IN" sz="1900" b="1" dirty="0"/>
              <a:t>Location service</a:t>
            </a:r>
            <a:r>
              <a:rPr lang="en-IN" sz="1900" dirty="0"/>
              <a:t>: </a:t>
            </a:r>
            <a:r>
              <a:rPr lang="en-US" sz="1900" dirty="0"/>
              <a:t>dedicated to the </a:t>
            </a:r>
            <a:r>
              <a:rPr lang="en-US" sz="1900" b="1" dirty="0"/>
              <a:t>management</a:t>
            </a:r>
            <a:r>
              <a:rPr lang="en-US" sz="1900" dirty="0"/>
              <a:t> and handling of </a:t>
            </a:r>
            <a:r>
              <a:rPr lang="en-US" sz="1900" b="1" dirty="0"/>
              <a:t>location related queries</a:t>
            </a:r>
            <a:r>
              <a:rPr lang="en-US" sz="1900" dirty="0"/>
              <a:t>.</a:t>
            </a:r>
            <a:endParaRPr lang="en-IN" sz="1900" dirty="0"/>
          </a:p>
          <a:p>
            <a:pPr marL="285750" indent="-285750">
              <a:buFont typeface="Arial" panose="020B0604020202020204" pitchFamily="34" charset="0"/>
              <a:buChar char="•"/>
            </a:pPr>
            <a:r>
              <a:rPr lang="en-IN" sz="1900" b="1" dirty="0"/>
              <a:t>Identification service: </a:t>
            </a:r>
            <a:r>
              <a:rPr lang="en-US" sz="1900" b="1" dirty="0"/>
              <a:t> </a:t>
            </a:r>
            <a:r>
              <a:rPr lang="en-US" sz="1900" dirty="0"/>
              <a:t>Leveraging the </a:t>
            </a:r>
            <a:r>
              <a:rPr lang="en-US" sz="1900" b="1" dirty="0"/>
              <a:t>Twitter Snowflake</a:t>
            </a:r>
            <a:r>
              <a:rPr lang="en-US" sz="1900" dirty="0"/>
              <a:t> algorithm with a </a:t>
            </a:r>
            <a:r>
              <a:rPr lang="en-US" sz="1900" b="1" dirty="0"/>
              <a:t>single cluster configuration</a:t>
            </a:r>
            <a:r>
              <a:rPr lang="en-US" sz="1900" dirty="0"/>
              <a:t>, this service ensures the efficient and reliable </a:t>
            </a:r>
            <a:r>
              <a:rPr lang="en-US" sz="1900" b="1" dirty="0"/>
              <a:t>creation of unique IDs</a:t>
            </a:r>
            <a:r>
              <a:rPr lang="en-US" sz="1900" dirty="0"/>
              <a:t>.</a:t>
            </a:r>
            <a:endParaRPr lang="en-IN" sz="1900" dirty="0"/>
          </a:p>
          <a:p>
            <a:pPr marL="285750" indent="-285750">
              <a:buFont typeface="Arial" panose="020B0604020202020204" pitchFamily="34" charset="0"/>
              <a:buChar char="•"/>
            </a:pPr>
            <a:r>
              <a:rPr lang="en-IN" sz="1900" b="1" dirty="0"/>
              <a:t>General Utility service</a:t>
            </a:r>
            <a:r>
              <a:rPr lang="en-IN" sz="1900" dirty="0"/>
              <a:t>: </a:t>
            </a:r>
            <a:r>
              <a:rPr lang="en-US" sz="1900" dirty="0"/>
              <a:t>offers a diverse range of functions crucial for the overall system functionality. </a:t>
            </a:r>
          </a:p>
          <a:p>
            <a:pPr marL="742950" lvl="1" indent="-285750">
              <a:buFont typeface="Arial" panose="020B0604020202020204" pitchFamily="34" charset="0"/>
              <a:buChar char="•"/>
            </a:pPr>
            <a:r>
              <a:rPr lang="en-US" sz="1900" b="1" dirty="0"/>
              <a:t>Web3 storage </a:t>
            </a:r>
            <a:r>
              <a:rPr lang="en-US" sz="1900" dirty="0"/>
              <a:t>used for efficient file uploads.</a:t>
            </a:r>
          </a:p>
          <a:p>
            <a:pPr marL="742950" lvl="1" indent="-285750">
              <a:buFont typeface="Arial" panose="020B0604020202020204" pitchFamily="34" charset="0"/>
              <a:buChar char="•"/>
            </a:pPr>
            <a:r>
              <a:rPr lang="en-US" sz="1900" b="1" dirty="0"/>
              <a:t>Subject Lists </a:t>
            </a:r>
            <a:r>
              <a:rPr lang="en-US" sz="1900" dirty="0"/>
              <a:t>used to provide access to a comprehensive list of subjects relevant to FIRs enhances the system’s overall utility.</a:t>
            </a:r>
          </a:p>
          <a:p>
            <a:pPr marL="742950" lvl="1" indent="-285750">
              <a:buFont typeface="Arial" panose="020B0604020202020204" pitchFamily="34" charset="0"/>
              <a:buChar char="•"/>
            </a:pPr>
            <a:endParaRPr lang="en-IN"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2F8A85F3-9FB5-69C1-E6FE-202D388765A3}"/>
              </a:ext>
            </a:extLst>
          </p:cNvPr>
          <p:cNvSpPr/>
          <p:nvPr/>
        </p:nvSpPr>
        <p:spPr>
          <a:xfrm>
            <a:off x="4776615" y="470696"/>
            <a:ext cx="5467270" cy="852166"/>
          </a:xfrm>
          <a:prstGeom prst="rect">
            <a:avLst/>
          </a:prstGeom>
          <a:noFill/>
          <a:ln/>
        </p:spPr>
        <p:txBody>
          <a:bodyPr wrap="square" rtlCol="0" anchor="t"/>
          <a:lstStyle/>
          <a:p>
            <a:pPr marL="0" indent="0">
              <a:lnSpc>
                <a:spcPts val="5305"/>
              </a:lnSpc>
              <a:buNone/>
            </a:pPr>
            <a:r>
              <a:rPr lang="en-US" sz="5400" b="1" dirty="0">
                <a:solidFill>
                  <a:srgbClr val="1B1B27"/>
                </a:solidFill>
                <a:ea typeface="Raleway" pitchFamily="34" charset="-122"/>
                <a:cs typeface="Raleway" pitchFamily="34" charset="-120"/>
              </a:rPr>
              <a:t>DATABASE DESIGN</a:t>
            </a:r>
            <a:endParaRPr lang="en-US" sz="5400" b="1" dirty="0"/>
          </a:p>
        </p:txBody>
      </p:sp>
      <p:sp>
        <p:nvSpPr>
          <p:cNvPr id="4" name="TextBox 3">
            <a:extLst>
              <a:ext uri="{FF2B5EF4-FFF2-40B4-BE49-F238E27FC236}">
                <a16:creationId xmlns:a16="http://schemas.microsoft.com/office/drawing/2014/main" id="{27129C7D-671F-5E81-44E1-48DEEEF2112C}"/>
              </a:ext>
            </a:extLst>
          </p:cNvPr>
          <p:cNvSpPr txBox="1"/>
          <p:nvPr/>
        </p:nvSpPr>
        <p:spPr>
          <a:xfrm>
            <a:off x="1423362" y="1377778"/>
            <a:ext cx="12677421" cy="1754326"/>
          </a:xfrm>
          <a:prstGeom prst="rect">
            <a:avLst/>
          </a:prstGeom>
          <a:noFill/>
        </p:spPr>
        <p:txBody>
          <a:bodyPr wrap="square">
            <a:spAutoFit/>
          </a:bodyPr>
          <a:lstStyle/>
          <a:p>
            <a:pPr marL="342900" indent="-342900">
              <a:buAutoNum type="arabicPeriod"/>
            </a:pPr>
            <a:r>
              <a:rPr lang="en-US" sz="2800" b="1" dirty="0"/>
              <a:t>Schemas</a:t>
            </a:r>
          </a:p>
          <a:p>
            <a:pPr marL="285750" indent="-285750">
              <a:buFont typeface="Arial" panose="020B0604020202020204" pitchFamily="34" charset="0"/>
              <a:buChar char="•"/>
            </a:pPr>
            <a:r>
              <a:rPr lang="en-US" sz="2000" dirty="0"/>
              <a:t>The</a:t>
            </a:r>
            <a:r>
              <a:rPr lang="en-US" sz="1600" dirty="0"/>
              <a:t> </a:t>
            </a:r>
            <a:r>
              <a:rPr lang="en-US" sz="1600" b="1" i="1" dirty="0" err="1">
                <a:latin typeface="Cascadia Code" panose="020B0609020000020004" pitchFamily="49" charset="0"/>
                <a:ea typeface="Cascadia Code" panose="020B0609020000020004" pitchFamily="49" charset="0"/>
                <a:cs typeface="Cascadia Code" panose="020B0609020000020004" pitchFamily="49" charset="0"/>
              </a:rPr>
              <a:t>fir_subjects</a:t>
            </a:r>
            <a:r>
              <a:rPr lang="en-US" sz="2000" dirty="0"/>
              <a:t> table stores the record of all the available topics under which the user is going to FIR. </a:t>
            </a:r>
          </a:p>
          <a:p>
            <a:pPr marL="285750" indent="-285750">
              <a:buFont typeface="Arial" panose="020B0604020202020204" pitchFamily="34" charset="0"/>
              <a:buChar char="•"/>
            </a:pPr>
            <a:r>
              <a:rPr lang="en-US" sz="2000" dirty="0"/>
              <a:t>The </a:t>
            </a:r>
            <a:r>
              <a:rPr lang="en-US" sz="1600" b="1" dirty="0">
                <a:latin typeface="Cascadia Code" panose="020B0609020000020004" pitchFamily="49" charset="0"/>
                <a:ea typeface="Cascadia Code" panose="020B0609020000020004" pitchFamily="49" charset="0"/>
                <a:cs typeface="Cascadia Code" panose="020B0609020000020004" pitchFamily="49" charset="0"/>
              </a:rPr>
              <a:t>states</a:t>
            </a:r>
            <a:r>
              <a:rPr lang="en-US" sz="2000" b="1" dirty="0"/>
              <a:t> </a:t>
            </a:r>
            <a:r>
              <a:rPr lang="en-US" sz="2000" dirty="0"/>
              <a:t>table contains the detail of the states such as its name, code and country. </a:t>
            </a:r>
          </a:p>
          <a:p>
            <a:pPr marL="285750" indent="-285750">
              <a:buFont typeface="Arial" panose="020B0604020202020204" pitchFamily="34" charset="0"/>
              <a:buChar char="•"/>
            </a:pPr>
            <a:r>
              <a:rPr lang="en-US" sz="2000" dirty="0"/>
              <a:t>The </a:t>
            </a:r>
            <a:r>
              <a:rPr lang="en-US" sz="1600" b="1" i="1" dirty="0">
                <a:latin typeface="Cascadia Code" panose="020B0609020000020004" pitchFamily="49" charset="0"/>
                <a:ea typeface="Cascadia Code" panose="020B0609020000020004" pitchFamily="49" charset="0"/>
                <a:cs typeface="Cascadia Code" panose="020B0609020000020004" pitchFamily="49" charset="0"/>
              </a:rPr>
              <a:t>districts</a:t>
            </a:r>
            <a:r>
              <a:rPr lang="en-US" sz="2000" b="1" i="1" dirty="0"/>
              <a:t> </a:t>
            </a:r>
            <a:r>
              <a:rPr lang="en-US" sz="2000" dirty="0"/>
              <a:t>table records the details of the district like the name, code of the states where it belongs.</a:t>
            </a:r>
          </a:p>
          <a:p>
            <a:pPr marL="285750" indent="-285750">
              <a:buFont typeface="Arial" panose="020B0604020202020204" pitchFamily="34" charset="0"/>
              <a:buChar char="•"/>
            </a:pPr>
            <a:r>
              <a:rPr lang="en-US" sz="2000" dirty="0"/>
              <a:t>The </a:t>
            </a:r>
            <a:r>
              <a:rPr lang="en-US" sz="1600" b="1" i="1" dirty="0" err="1">
                <a:latin typeface="Cascadia Code" panose="020B0609020000020004" pitchFamily="49" charset="0"/>
                <a:ea typeface="Cascadia Code" panose="020B0609020000020004" pitchFamily="49" charset="0"/>
                <a:cs typeface="Cascadia Code" panose="020B0609020000020004" pitchFamily="49" charset="0"/>
              </a:rPr>
              <a:t>police_stations</a:t>
            </a:r>
            <a:r>
              <a:rPr lang="en-US" sz="16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a:t>table keeps track of all the details of the police station.</a:t>
            </a:r>
            <a:endParaRPr lang="en-IN" sz="2000" dirty="0"/>
          </a:p>
        </p:txBody>
      </p:sp>
      <p:pic>
        <p:nvPicPr>
          <p:cNvPr id="6" name="Picture 5">
            <a:extLst>
              <a:ext uri="{FF2B5EF4-FFF2-40B4-BE49-F238E27FC236}">
                <a16:creationId xmlns:a16="http://schemas.microsoft.com/office/drawing/2014/main" id="{49C20CEB-0E88-711F-8ED7-5659AD06BCC6}"/>
              </a:ext>
            </a:extLst>
          </p:cNvPr>
          <p:cNvPicPr>
            <a:picLocks noChangeAspect="1"/>
          </p:cNvPicPr>
          <p:nvPr/>
        </p:nvPicPr>
        <p:blipFill>
          <a:blip r:embed="rId2"/>
          <a:stretch>
            <a:fillRect/>
          </a:stretch>
        </p:blipFill>
        <p:spPr>
          <a:xfrm>
            <a:off x="3017738" y="3181025"/>
            <a:ext cx="9404668" cy="4512208"/>
          </a:xfrm>
          <a:prstGeom prst="roundRect">
            <a:avLst>
              <a:gd name="adj" fmla="val 8594"/>
            </a:avLst>
          </a:prstGeom>
          <a:solidFill>
            <a:srgbClr val="FFFFFF">
              <a:shade val="85000"/>
            </a:srgbClr>
          </a:solidFill>
          <a:ln>
            <a:noFill/>
          </a:ln>
          <a:effectLst>
            <a:outerShdw blurRad="107950" dist="12700" dir="5400000" algn="ctr">
              <a:srgbClr val="000000"/>
            </a:outerShdw>
            <a:reflection blurRad="12700" stA="38000" endPos="28000" dist="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022608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6" name="Group 225">
            <a:extLst>
              <a:ext uri="{FF2B5EF4-FFF2-40B4-BE49-F238E27FC236}">
                <a16:creationId xmlns:a16="http://schemas.microsoft.com/office/drawing/2014/main" id="{E43A3CF9-3F7B-9A5F-9A1A-3DD5762747A4}"/>
              </a:ext>
            </a:extLst>
          </p:cNvPr>
          <p:cNvGrpSpPr/>
          <p:nvPr/>
        </p:nvGrpSpPr>
        <p:grpSpPr>
          <a:xfrm>
            <a:off x="717835" y="686960"/>
            <a:ext cx="13470303" cy="6836054"/>
            <a:chOff x="2090397" y="4041392"/>
            <a:chExt cx="20808702" cy="6993556"/>
          </a:xfrm>
        </p:grpSpPr>
        <p:sp>
          <p:nvSpPr>
            <p:cNvPr id="197" name="Line">
              <a:extLst>
                <a:ext uri="{FF2B5EF4-FFF2-40B4-BE49-F238E27FC236}">
                  <a16:creationId xmlns:a16="http://schemas.microsoft.com/office/drawing/2014/main" id="{3BDFA899-48E0-3956-FE0C-73DF6F4C994F}"/>
                </a:ext>
              </a:extLst>
            </p:cNvPr>
            <p:cNvSpPr/>
            <p:nvPr/>
          </p:nvSpPr>
          <p:spPr>
            <a:xfrm>
              <a:off x="9433709" y="5095558"/>
              <a:ext cx="2880776" cy="23957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101" y="0"/>
                  </a:lnTo>
                  <a:lnTo>
                    <a:pt x="21600" y="21600"/>
                  </a:lnTo>
                </a:path>
              </a:pathLst>
            </a:custGeom>
            <a:noFill/>
            <a:ln w="25400" cap="flat">
              <a:solidFill>
                <a:srgbClr val="D6D7D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198" name="Line">
              <a:extLst>
                <a:ext uri="{FF2B5EF4-FFF2-40B4-BE49-F238E27FC236}">
                  <a16:creationId xmlns:a16="http://schemas.microsoft.com/office/drawing/2014/main" id="{7E856A4D-436C-3FCF-FDD6-5CD8A5CDF028}"/>
                </a:ext>
              </a:extLst>
            </p:cNvPr>
            <p:cNvSpPr/>
            <p:nvPr/>
          </p:nvSpPr>
          <p:spPr>
            <a:xfrm>
              <a:off x="12313523" y="7474139"/>
              <a:ext cx="2966349" cy="24784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134" y="21600"/>
                  </a:lnTo>
                  <a:lnTo>
                    <a:pt x="0" y="0"/>
                  </a:lnTo>
                </a:path>
              </a:pathLst>
            </a:custGeom>
            <a:noFill/>
            <a:ln w="25400" cap="flat">
              <a:solidFill>
                <a:srgbClr val="D6D7D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199" name="Line">
              <a:extLst>
                <a:ext uri="{FF2B5EF4-FFF2-40B4-BE49-F238E27FC236}">
                  <a16:creationId xmlns:a16="http://schemas.microsoft.com/office/drawing/2014/main" id="{CD9E16F0-7220-C1F3-5633-6CDBA9F3A084}"/>
                </a:ext>
              </a:extLst>
            </p:cNvPr>
            <p:cNvSpPr/>
            <p:nvPr/>
          </p:nvSpPr>
          <p:spPr>
            <a:xfrm>
              <a:off x="12310993" y="5090349"/>
              <a:ext cx="2966349" cy="24784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134" y="0"/>
                  </a:lnTo>
                  <a:lnTo>
                    <a:pt x="0" y="21600"/>
                  </a:lnTo>
                </a:path>
              </a:pathLst>
            </a:custGeom>
            <a:noFill/>
            <a:ln w="25400" cap="flat">
              <a:solidFill>
                <a:srgbClr val="D6D7D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200" name="Line">
              <a:extLst>
                <a:ext uri="{FF2B5EF4-FFF2-40B4-BE49-F238E27FC236}">
                  <a16:creationId xmlns:a16="http://schemas.microsoft.com/office/drawing/2014/main" id="{6A761AD5-154A-0483-A133-B8988C26E4DE}"/>
                </a:ext>
              </a:extLst>
            </p:cNvPr>
            <p:cNvSpPr/>
            <p:nvPr/>
          </p:nvSpPr>
          <p:spPr>
            <a:xfrm>
              <a:off x="9414432" y="7553578"/>
              <a:ext cx="2880776" cy="23957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101" y="21600"/>
                  </a:lnTo>
                  <a:lnTo>
                    <a:pt x="21600" y="0"/>
                  </a:lnTo>
                </a:path>
              </a:pathLst>
            </a:custGeom>
            <a:noFill/>
            <a:ln w="25400" cap="flat">
              <a:solidFill>
                <a:srgbClr val="D6D7D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201" name="Line">
              <a:extLst>
                <a:ext uri="{FF2B5EF4-FFF2-40B4-BE49-F238E27FC236}">
                  <a16:creationId xmlns:a16="http://schemas.microsoft.com/office/drawing/2014/main" id="{F5CECF0C-2C7D-2BBE-B7C0-73FCB0D34D14}"/>
                </a:ext>
              </a:extLst>
            </p:cNvPr>
            <p:cNvSpPr/>
            <p:nvPr/>
          </p:nvSpPr>
          <p:spPr>
            <a:xfrm flipV="1">
              <a:off x="8506558" y="7505219"/>
              <a:ext cx="7671615" cy="1"/>
            </a:xfrm>
            <a:prstGeom prst="line">
              <a:avLst/>
            </a:prstGeom>
            <a:noFill/>
            <a:ln w="25400" cap="flat">
              <a:solidFill>
                <a:srgbClr val="D6D7D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202" name="Shape">
              <a:extLst>
                <a:ext uri="{FF2B5EF4-FFF2-40B4-BE49-F238E27FC236}">
                  <a16:creationId xmlns:a16="http://schemas.microsoft.com/office/drawing/2014/main" id="{12EB41BD-BA5A-2B85-B7A5-6EFAA44B8455}"/>
                </a:ext>
              </a:extLst>
            </p:cNvPr>
            <p:cNvSpPr/>
            <p:nvPr/>
          </p:nvSpPr>
          <p:spPr>
            <a:xfrm rot="5400000">
              <a:off x="4746401" y="1433046"/>
              <a:ext cx="2087614" cy="7304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rgbClr val="127CB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dirty="0"/>
            </a:p>
          </p:txBody>
        </p:sp>
        <p:grpSp>
          <p:nvGrpSpPr>
            <p:cNvPr id="203" name="Group">
              <a:extLst>
                <a:ext uri="{FF2B5EF4-FFF2-40B4-BE49-F238E27FC236}">
                  <a16:creationId xmlns:a16="http://schemas.microsoft.com/office/drawing/2014/main" id="{37197D6F-448C-8EAE-3164-D4CFA07F31B2}"/>
                </a:ext>
              </a:extLst>
            </p:cNvPr>
            <p:cNvGrpSpPr/>
            <p:nvPr/>
          </p:nvGrpSpPr>
          <p:grpSpPr>
            <a:xfrm>
              <a:off x="2954828" y="4431278"/>
              <a:ext cx="5997219" cy="1278077"/>
              <a:chOff x="-1036705" y="192914"/>
              <a:chExt cx="5997212" cy="1278069"/>
            </a:xfrm>
          </p:grpSpPr>
          <p:sp>
            <p:nvSpPr>
              <p:cNvPr id="224" name="Process A">
                <a:extLst>
                  <a:ext uri="{FF2B5EF4-FFF2-40B4-BE49-F238E27FC236}">
                    <a16:creationId xmlns:a16="http://schemas.microsoft.com/office/drawing/2014/main" id="{F298FFF3-AE25-28A0-E38E-7A3BDB1E9E5F}"/>
                  </a:ext>
                </a:extLst>
              </p:cNvPr>
              <p:cNvSpPr/>
              <p:nvPr/>
            </p:nvSpPr>
            <p:spPr>
              <a:xfrm>
                <a:off x="-964434" y="192914"/>
                <a:ext cx="5924941" cy="34635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b="1" i="1" dirty="0">
                    <a:solidFill>
                      <a:schemeClr val="bg1"/>
                    </a:solidFill>
                  </a:rPr>
                  <a:t>Enhanced Transparency and Security</a:t>
                </a:r>
                <a:endParaRPr lang="en-US" b="1" i="1">
                  <a:solidFill>
                    <a:schemeClr val="bg1"/>
                  </a:solidFill>
                </a:endParaRPr>
              </a:p>
            </p:txBody>
          </p:sp>
          <p:sp>
            <p:nvSpPr>
              <p:cNvPr id="225" name="Lorem Ipsum is simply dummy text of the printing and typesett industry. Lorem Ipsum has been the industry's standard dummy">
                <a:extLst>
                  <a:ext uri="{FF2B5EF4-FFF2-40B4-BE49-F238E27FC236}">
                    <a16:creationId xmlns:a16="http://schemas.microsoft.com/office/drawing/2014/main" id="{67DB6C0B-F5ED-DA63-CF30-2B1119C8873C}"/>
                  </a:ext>
                </a:extLst>
              </p:cNvPr>
              <p:cNvSpPr/>
              <p:nvPr/>
            </p:nvSpPr>
            <p:spPr>
              <a:xfrm>
                <a:off x="-1036705" y="652332"/>
                <a:ext cx="5891847" cy="8186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dirty="0">
                    <a:solidFill>
                      <a:schemeClr val="bg1"/>
                    </a:solidFill>
                  </a:rPr>
                  <a:t>Blockchain technology ensures immutable records, fostering trust in the system’s integrity</a:t>
                </a:r>
              </a:p>
            </p:txBody>
          </p:sp>
        </p:grpSp>
        <p:sp>
          <p:nvSpPr>
            <p:cNvPr id="204" name="Shape">
              <a:extLst>
                <a:ext uri="{FF2B5EF4-FFF2-40B4-BE49-F238E27FC236}">
                  <a16:creationId xmlns:a16="http://schemas.microsoft.com/office/drawing/2014/main" id="{B8D7F67A-BA82-5191-9936-7736609ABAE3}"/>
                </a:ext>
              </a:extLst>
            </p:cNvPr>
            <p:cNvSpPr/>
            <p:nvPr/>
          </p:nvSpPr>
          <p:spPr>
            <a:xfrm rot="5400000">
              <a:off x="4630399" y="6270635"/>
              <a:ext cx="2224311" cy="73043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rgbClr val="F57F3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grpSp>
          <p:nvGrpSpPr>
            <p:cNvPr id="205" name="Group">
              <a:extLst>
                <a:ext uri="{FF2B5EF4-FFF2-40B4-BE49-F238E27FC236}">
                  <a16:creationId xmlns:a16="http://schemas.microsoft.com/office/drawing/2014/main" id="{4B44C8C1-7A7B-BA9C-B47C-0F9936D13EC7}"/>
                </a:ext>
              </a:extLst>
            </p:cNvPr>
            <p:cNvGrpSpPr/>
            <p:nvPr/>
          </p:nvGrpSpPr>
          <p:grpSpPr>
            <a:xfrm>
              <a:off x="3384954" y="8914963"/>
              <a:ext cx="4671280" cy="1478048"/>
              <a:chOff x="282420" y="2250434"/>
              <a:chExt cx="4671276" cy="1478041"/>
            </a:xfrm>
          </p:grpSpPr>
          <p:sp>
            <p:nvSpPr>
              <p:cNvPr id="222" name="Process B">
                <a:extLst>
                  <a:ext uri="{FF2B5EF4-FFF2-40B4-BE49-F238E27FC236}">
                    <a16:creationId xmlns:a16="http://schemas.microsoft.com/office/drawing/2014/main" id="{E4B68F78-52E6-F9CA-BA33-21948ADA9748}"/>
                  </a:ext>
                </a:extLst>
              </p:cNvPr>
              <p:cNvSpPr/>
              <p:nvPr/>
            </p:nvSpPr>
            <p:spPr>
              <a:xfrm>
                <a:off x="396429" y="2250434"/>
                <a:ext cx="4301198" cy="62973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b="1" i="1" dirty="0">
                    <a:solidFill>
                      <a:schemeClr val="bg1"/>
                    </a:solidFill>
                  </a:rPr>
                  <a:t>Potential Impact on Public Safety</a:t>
                </a:r>
                <a:endParaRPr lang="en-US" b="1" i="1" dirty="0">
                  <a:solidFill>
                    <a:schemeClr val="bg1"/>
                  </a:solidFill>
                </a:endParaRPr>
              </a:p>
            </p:txBody>
          </p:sp>
          <p:sp>
            <p:nvSpPr>
              <p:cNvPr id="223" name="Lorem Ipsum is simply dummy text of the printing and typesett industry. Lorem Ipsum has been the industry's standard dummy">
                <a:extLst>
                  <a:ext uri="{FF2B5EF4-FFF2-40B4-BE49-F238E27FC236}">
                    <a16:creationId xmlns:a16="http://schemas.microsoft.com/office/drawing/2014/main" id="{5148A9B0-B2AA-E2FD-B9C3-0DAAA63F03F5}"/>
                  </a:ext>
                </a:extLst>
              </p:cNvPr>
              <p:cNvSpPr/>
              <p:nvPr/>
            </p:nvSpPr>
            <p:spPr>
              <a:xfrm>
                <a:off x="282420" y="2957053"/>
                <a:ext cx="4671276" cy="77142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sz="1500" dirty="0">
                    <a:solidFill>
                      <a:schemeClr val="bg1"/>
                    </a:solidFill>
                  </a:rPr>
                  <a:t>While further evaluation is needed, the system shows promise in</a:t>
                </a:r>
                <a:endParaRPr lang="en-US" dirty="0">
                  <a:solidFill>
                    <a:schemeClr val="bg1"/>
                  </a:solidFill>
                </a:endParaRPr>
              </a:p>
              <a:p>
                <a:r>
                  <a:rPr lang="en-US" sz="1500" dirty="0">
                    <a:solidFill>
                      <a:schemeClr val="bg1"/>
                    </a:solidFill>
                  </a:rPr>
                  <a:t> enhancing public safety and trust.</a:t>
                </a:r>
                <a:endParaRPr lang="en-US" dirty="0">
                  <a:solidFill>
                    <a:schemeClr val="bg1"/>
                  </a:solidFill>
                </a:endParaRPr>
              </a:p>
            </p:txBody>
          </p:sp>
        </p:grpSp>
        <p:sp>
          <p:nvSpPr>
            <p:cNvPr id="206" name="Shape">
              <a:extLst>
                <a:ext uri="{FF2B5EF4-FFF2-40B4-BE49-F238E27FC236}">
                  <a16:creationId xmlns:a16="http://schemas.microsoft.com/office/drawing/2014/main" id="{7104A03E-40C0-4A3B-0DCB-694071709947}"/>
                </a:ext>
              </a:extLst>
            </p:cNvPr>
            <p:cNvSpPr/>
            <p:nvPr/>
          </p:nvSpPr>
          <p:spPr>
            <a:xfrm rot="5400000">
              <a:off x="4765797" y="3829828"/>
              <a:ext cx="2042213" cy="73043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chemeClr val="bg1">
                <a:lumMod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grpSp>
          <p:nvGrpSpPr>
            <p:cNvPr id="207" name="Group">
              <a:extLst>
                <a:ext uri="{FF2B5EF4-FFF2-40B4-BE49-F238E27FC236}">
                  <a16:creationId xmlns:a16="http://schemas.microsoft.com/office/drawing/2014/main" id="{0A9FFA21-3FA2-3F23-E2C6-F03D1423C5DC}"/>
                </a:ext>
              </a:extLst>
            </p:cNvPr>
            <p:cNvGrpSpPr/>
            <p:nvPr/>
          </p:nvGrpSpPr>
          <p:grpSpPr>
            <a:xfrm>
              <a:off x="3074254" y="6514025"/>
              <a:ext cx="5645420" cy="1560774"/>
              <a:chOff x="-917278" y="-2576636"/>
              <a:chExt cx="5645414" cy="1560766"/>
            </a:xfrm>
          </p:grpSpPr>
          <p:sp>
            <p:nvSpPr>
              <p:cNvPr id="220" name="Process C">
                <a:extLst>
                  <a:ext uri="{FF2B5EF4-FFF2-40B4-BE49-F238E27FC236}">
                    <a16:creationId xmlns:a16="http://schemas.microsoft.com/office/drawing/2014/main" id="{9774D45C-B73E-FC43-EDDA-4616A8A51641}"/>
                  </a:ext>
                </a:extLst>
              </p:cNvPr>
              <p:cNvSpPr/>
              <p:nvPr/>
            </p:nvSpPr>
            <p:spPr>
              <a:xfrm>
                <a:off x="-917278" y="-2576636"/>
                <a:ext cx="5059166" cy="62973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b="1" i="1" dirty="0">
                    <a:solidFill>
                      <a:schemeClr val="bg1"/>
                    </a:solidFill>
                  </a:rPr>
                  <a:t>Strengthened Collaboration and Adaptability</a:t>
                </a:r>
                <a:endParaRPr lang="en-US" b="1" i="1" dirty="0">
                  <a:solidFill>
                    <a:schemeClr val="bg1"/>
                  </a:solidFill>
                </a:endParaRPr>
              </a:p>
            </p:txBody>
          </p:sp>
          <p:sp>
            <p:nvSpPr>
              <p:cNvPr id="221" name="Lorem Ipsum is simply dummy text of the printing and typesett industry. Lorem Ipsum has been the industry's standard dummy">
                <a:extLst>
                  <a:ext uri="{FF2B5EF4-FFF2-40B4-BE49-F238E27FC236}">
                    <a16:creationId xmlns:a16="http://schemas.microsoft.com/office/drawing/2014/main" id="{41AA3075-E1B2-E899-A060-B4F56C68BBF1}"/>
                  </a:ext>
                </a:extLst>
              </p:cNvPr>
              <p:cNvSpPr/>
              <p:nvPr/>
            </p:nvSpPr>
            <p:spPr>
              <a:xfrm>
                <a:off x="-794822" y="-1787293"/>
                <a:ext cx="5522958" cy="77142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sz="1500" dirty="0">
                    <a:solidFill>
                      <a:schemeClr val="bg1"/>
                    </a:solidFill>
                  </a:rPr>
                  <a:t>Agile  methodologies  enabled  continuous  collaboration,  resulting  in  a  system closely aligned with user needs. </a:t>
                </a:r>
                <a:endParaRPr lang="en-US" dirty="0"/>
              </a:p>
            </p:txBody>
          </p:sp>
        </p:grpSp>
        <p:sp>
          <p:nvSpPr>
            <p:cNvPr id="208" name="Shape">
              <a:extLst>
                <a:ext uri="{FF2B5EF4-FFF2-40B4-BE49-F238E27FC236}">
                  <a16:creationId xmlns:a16="http://schemas.microsoft.com/office/drawing/2014/main" id="{ADE9284E-0003-7E12-FE50-8990A70F8449}"/>
                </a:ext>
              </a:extLst>
            </p:cNvPr>
            <p:cNvSpPr/>
            <p:nvPr/>
          </p:nvSpPr>
          <p:spPr>
            <a:xfrm rot="16200000">
              <a:off x="17854786" y="1433043"/>
              <a:ext cx="2087615" cy="7304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rgbClr val="127CBE"/>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209" name="Process A">
              <a:extLst>
                <a:ext uri="{FF2B5EF4-FFF2-40B4-BE49-F238E27FC236}">
                  <a16:creationId xmlns:a16="http://schemas.microsoft.com/office/drawing/2014/main" id="{6DEB2960-F3D9-1BA9-447F-56F757A808BC}"/>
                </a:ext>
              </a:extLst>
            </p:cNvPr>
            <p:cNvSpPr/>
            <p:nvPr/>
          </p:nvSpPr>
          <p:spPr>
            <a:xfrm>
              <a:off x="16090215" y="4427597"/>
              <a:ext cx="6144483" cy="346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b="1" i="1" dirty="0">
                  <a:solidFill>
                    <a:schemeClr val="bg1"/>
                  </a:solidFill>
                </a:rPr>
                <a:t>Improved Efficiency and Accessibility</a:t>
              </a:r>
              <a:endParaRPr lang="en-US" b="1" i="1">
                <a:solidFill>
                  <a:schemeClr val="bg1"/>
                </a:solidFill>
              </a:endParaRPr>
            </a:p>
          </p:txBody>
        </p:sp>
        <p:sp>
          <p:nvSpPr>
            <p:cNvPr id="210" name="Lorem Ipsum is simply dummy text of the printing and typesett industry. Lorem Ipsum has been the industry's standard dummy">
              <a:extLst>
                <a:ext uri="{FF2B5EF4-FFF2-40B4-BE49-F238E27FC236}">
                  <a16:creationId xmlns:a16="http://schemas.microsoft.com/office/drawing/2014/main" id="{71599A83-75D1-F017-D133-5C67F947A31D}"/>
                </a:ext>
              </a:extLst>
            </p:cNvPr>
            <p:cNvSpPr/>
            <p:nvPr/>
          </p:nvSpPr>
          <p:spPr>
            <a:xfrm>
              <a:off x="16262491" y="4867796"/>
              <a:ext cx="5529678" cy="77142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sz="1500" dirty="0">
                  <a:solidFill>
                    <a:schemeClr val="bg1"/>
                  </a:solidFill>
                </a:rPr>
                <a:t>Citizens can easily report incidents and </a:t>
              </a:r>
              <a:endParaRPr lang="en-US" dirty="0">
                <a:solidFill>
                  <a:schemeClr val="bg1"/>
                </a:solidFill>
              </a:endParaRPr>
            </a:p>
            <a:p>
              <a:r>
                <a:rPr lang="en-US" sz="1500" dirty="0">
                  <a:solidFill>
                    <a:schemeClr val="bg1"/>
                  </a:solidFill>
                </a:rPr>
                <a:t>track grievances online, reducing physical visits and streamlining processes.</a:t>
              </a:r>
              <a:endParaRPr lang="en-US">
                <a:solidFill>
                  <a:schemeClr val="bg1"/>
                </a:solidFill>
              </a:endParaRPr>
            </a:p>
          </p:txBody>
        </p:sp>
        <p:sp>
          <p:nvSpPr>
            <p:cNvPr id="211" name="Shape">
              <a:extLst>
                <a:ext uri="{FF2B5EF4-FFF2-40B4-BE49-F238E27FC236}">
                  <a16:creationId xmlns:a16="http://schemas.microsoft.com/office/drawing/2014/main" id="{186829DE-4B42-AF0A-06AE-56A7D954ACE4}"/>
                </a:ext>
              </a:extLst>
            </p:cNvPr>
            <p:cNvSpPr/>
            <p:nvPr/>
          </p:nvSpPr>
          <p:spPr>
            <a:xfrm rot="16200000">
              <a:off x="17931591" y="3906798"/>
              <a:ext cx="2087615" cy="73043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chemeClr val="bg1">
                <a:lumMod val="50000"/>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212" name="Process B">
              <a:extLst>
                <a:ext uri="{FF2B5EF4-FFF2-40B4-BE49-F238E27FC236}">
                  <a16:creationId xmlns:a16="http://schemas.microsoft.com/office/drawing/2014/main" id="{F32ECC9A-8654-4361-B7D2-C28F8922E303}"/>
                </a:ext>
              </a:extLst>
            </p:cNvPr>
            <p:cNvSpPr/>
            <p:nvPr/>
          </p:nvSpPr>
          <p:spPr>
            <a:xfrm>
              <a:off x="17191172" y="6664520"/>
              <a:ext cx="4674350" cy="35760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b="1" i="1" dirty="0">
                  <a:solidFill>
                    <a:schemeClr val="bg1"/>
                  </a:solidFill>
                </a:rPr>
                <a:t>Positive User Feedback</a:t>
              </a:r>
              <a:endParaRPr lang="en-US" b="1" i="1" dirty="0">
                <a:solidFill>
                  <a:schemeClr val="bg1"/>
                </a:solidFill>
              </a:endParaRPr>
            </a:p>
          </p:txBody>
        </p:sp>
        <p:sp>
          <p:nvSpPr>
            <p:cNvPr id="213" name="Lorem Ipsum is simply dummy text of the printing and typesett industry. Lorem Ipsum has been the industry's standard dummy">
              <a:extLst>
                <a:ext uri="{FF2B5EF4-FFF2-40B4-BE49-F238E27FC236}">
                  <a16:creationId xmlns:a16="http://schemas.microsoft.com/office/drawing/2014/main" id="{A04A6742-BC37-6453-B2FA-228B3390FDEC}"/>
                </a:ext>
              </a:extLst>
            </p:cNvPr>
            <p:cNvSpPr/>
            <p:nvPr/>
          </p:nvSpPr>
          <p:spPr>
            <a:xfrm>
              <a:off x="16220947" y="7176743"/>
              <a:ext cx="6025808" cy="77142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sz="1500" dirty="0">
                  <a:solidFill>
                    <a:schemeClr val="bg1"/>
                  </a:solidFill>
                </a:rPr>
                <a:t>Initial responses highlight the system’s user ­friendly interfaces and effectiveness in grievance management.</a:t>
              </a:r>
              <a:endParaRPr lang="en-US" dirty="0">
                <a:solidFill>
                  <a:schemeClr val="bg1"/>
                </a:solidFill>
              </a:endParaRPr>
            </a:p>
          </p:txBody>
        </p:sp>
        <p:sp>
          <p:nvSpPr>
            <p:cNvPr id="214" name="Shape">
              <a:extLst>
                <a:ext uri="{FF2B5EF4-FFF2-40B4-BE49-F238E27FC236}">
                  <a16:creationId xmlns:a16="http://schemas.microsoft.com/office/drawing/2014/main" id="{4F7B29A3-FDA3-C968-4F9A-744E12DC0B9B}"/>
                </a:ext>
              </a:extLst>
            </p:cNvPr>
            <p:cNvSpPr/>
            <p:nvPr/>
          </p:nvSpPr>
          <p:spPr>
            <a:xfrm rot="16200000">
              <a:off x="18067364" y="6184166"/>
              <a:ext cx="2087615" cy="75758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rgbClr val="F57F3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215" name="Process C">
              <a:extLst>
                <a:ext uri="{FF2B5EF4-FFF2-40B4-BE49-F238E27FC236}">
                  <a16:creationId xmlns:a16="http://schemas.microsoft.com/office/drawing/2014/main" id="{65D65ED1-1ACE-80D3-35F2-71AD8D671ECD}"/>
                </a:ext>
              </a:extLst>
            </p:cNvPr>
            <p:cNvSpPr/>
            <p:nvPr/>
          </p:nvSpPr>
          <p:spPr>
            <a:xfrm>
              <a:off x="17837393" y="9032948"/>
              <a:ext cx="2654913" cy="346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b="1" i="1" dirty="0">
                  <a:solidFill>
                    <a:schemeClr val="bg1"/>
                  </a:solidFill>
                </a:rPr>
                <a:t>Cost Efficiency</a:t>
              </a:r>
              <a:endParaRPr lang="en-US" b="1" i="1" dirty="0">
                <a:solidFill>
                  <a:schemeClr val="bg1"/>
                </a:solidFill>
              </a:endParaRPr>
            </a:p>
          </p:txBody>
        </p:sp>
        <p:sp>
          <p:nvSpPr>
            <p:cNvPr id="216" name="Lorem Ipsum is simply dummy text of the printing and typesett industry. Lorem Ipsum has been the industry's standard dummy">
              <a:extLst>
                <a:ext uri="{FF2B5EF4-FFF2-40B4-BE49-F238E27FC236}">
                  <a16:creationId xmlns:a16="http://schemas.microsoft.com/office/drawing/2014/main" id="{384FDA73-3C17-725E-143A-D61B1FB5FCD9}"/>
                </a:ext>
              </a:extLst>
            </p:cNvPr>
            <p:cNvSpPr/>
            <p:nvPr/>
          </p:nvSpPr>
          <p:spPr>
            <a:xfrm>
              <a:off x="16220947" y="9602900"/>
              <a:ext cx="6060030" cy="77142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sz="1500" dirty="0">
                  <a:solidFill>
                    <a:schemeClr val="bg1"/>
                  </a:solidFill>
                </a:rPr>
                <a:t>The system has saved costs by cutting </a:t>
              </a:r>
              <a:endParaRPr lang="en-US" dirty="0">
                <a:solidFill>
                  <a:schemeClr val="bg1"/>
                </a:solidFill>
              </a:endParaRPr>
            </a:p>
            <a:p>
              <a:r>
                <a:rPr lang="en-US" sz="1500" dirty="0">
                  <a:solidFill>
                    <a:schemeClr val="bg1"/>
                  </a:solidFill>
                </a:rPr>
                <a:t>paperwork and optimizing  resource use, ensuring taxpayer funds are used effectively.</a:t>
              </a:r>
              <a:endParaRPr lang="en-US">
                <a:solidFill>
                  <a:schemeClr val="bg1"/>
                </a:solidFill>
              </a:endParaRPr>
            </a:p>
          </p:txBody>
        </p:sp>
        <p:sp>
          <p:nvSpPr>
            <p:cNvPr id="217" name="Circle">
              <a:extLst>
                <a:ext uri="{FF2B5EF4-FFF2-40B4-BE49-F238E27FC236}">
                  <a16:creationId xmlns:a16="http://schemas.microsoft.com/office/drawing/2014/main" id="{138AABAB-5207-630F-38D9-D4DCADD15874}"/>
                </a:ext>
              </a:extLst>
            </p:cNvPr>
            <p:cNvSpPr/>
            <p:nvPr/>
          </p:nvSpPr>
          <p:spPr>
            <a:xfrm>
              <a:off x="10536021" y="5712288"/>
              <a:ext cx="3585086" cy="3585087"/>
            </a:xfrm>
            <a:prstGeom prst="ellipse">
              <a:avLst/>
            </a:prstGeom>
            <a:solidFill>
              <a:srgbClr val="F4F4F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218" name="Tree…">
              <a:extLst>
                <a:ext uri="{FF2B5EF4-FFF2-40B4-BE49-F238E27FC236}">
                  <a16:creationId xmlns:a16="http://schemas.microsoft.com/office/drawing/2014/main" id="{6AF9167E-D267-3088-86C5-80E70C80615F}"/>
                </a:ext>
              </a:extLst>
            </p:cNvPr>
            <p:cNvSpPr txBox="1"/>
            <p:nvPr/>
          </p:nvSpPr>
          <p:spPr>
            <a:xfrm>
              <a:off x="11200572" y="7253668"/>
              <a:ext cx="2633692" cy="5201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0480" tIns="30480" rIns="30480" bIns="30480" numCol="1" anchor="t">
              <a:spAutoFit/>
            </a:bodyPr>
            <a:lstStyle/>
            <a:p>
              <a:pPr>
                <a:defRPr sz="3500" b="0">
                  <a:solidFill>
                    <a:srgbClr val="2D3640"/>
                  </a:solidFill>
                  <a:latin typeface="Barlow Bold"/>
                  <a:ea typeface="Barlow Bold"/>
                  <a:cs typeface="Barlow Bold"/>
                  <a:sym typeface="Barlow Bold"/>
                </a:defRPr>
              </a:pPr>
              <a:r>
                <a:rPr lang="en-IN" sz="2800" dirty="0">
                  <a:latin typeface="Arial Black"/>
                </a:rPr>
                <a:t>Result</a:t>
              </a:r>
              <a:endParaRPr lang="en-IN" sz="2800" dirty="0">
                <a:latin typeface="Arial Black" panose="020B0A04020102020204" pitchFamily="34" charset="0"/>
              </a:endParaRPr>
            </a:p>
          </p:txBody>
        </p:sp>
        <p:sp>
          <p:nvSpPr>
            <p:cNvPr id="219" name="Circle">
              <a:extLst>
                <a:ext uri="{FF2B5EF4-FFF2-40B4-BE49-F238E27FC236}">
                  <a16:creationId xmlns:a16="http://schemas.microsoft.com/office/drawing/2014/main" id="{24F571C5-3493-0B2C-B6BF-270943E7C9A1}"/>
                </a:ext>
              </a:extLst>
            </p:cNvPr>
            <p:cNvSpPr/>
            <p:nvPr/>
          </p:nvSpPr>
          <p:spPr>
            <a:xfrm>
              <a:off x="9788410" y="4971203"/>
              <a:ext cx="5080308" cy="5080309"/>
            </a:xfrm>
            <a:prstGeom prst="ellipse">
              <a:avLst/>
            </a:prstGeom>
            <a:noFill/>
            <a:ln w="25400" cap="flat">
              <a:solidFill>
                <a:srgbClr val="D6D7DA"/>
              </a:solidFill>
              <a:custDash>
                <a:ds d="200000" sp="200000"/>
              </a:custDash>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grpSp>
    </p:spTree>
    <p:extLst>
      <p:ext uri="{BB962C8B-B14F-4D97-AF65-F5344CB8AC3E}">
        <p14:creationId xmlns:p14="http://schemas.microsoft.com/office/powerpoint/2010/main" val="26745664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79008" y="2397003"/>
            <a:ext cx="1536192" cy="15394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3" name="Rectangle 2"/>
          <p:cNvSpPr/>
          <p:nvPr/>
        </p:nvSpPr>
        <p:spPr>
          <a:xfrm>
            <a:off x="7315200" y="2397003"/>
            <a:ext cx="1536192" cy="15394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 name="Rectangle 3"/>
          <p:cNvSpPr/>
          <p:nvPr/>
        </p:nvSpPr>
        <p:spPr>
          <a:xfrm>
            <a:off x="5779008" y="3936470"/>
            <a:ext cx="1536192" cy="15394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 name="Rectangle 4"/>
          <p:cNvSpPr/>
          <p:nvPr/>
        </p:nvSpPr>
        <p:spPr>
          <a:xfrm>
            <a:off x="7315200" y="3936470"/>
            <a:ext cx="1536192" cy="15394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6" name="Pentagon 5"/>
          <p:cNvSpPr/>
          <p:nvPr/>
        </p:nvSpPr>
        <p:spPr>
          <a:xfrm rot="16200000">
            <a:off x="5531711" y="613513"/>
            <a:ext cx="2030786" cy="1536192"/>
          </a:xfrm>
          <a:prstGeom prst="homePlate">
            <a:avLst>
              <a:gd name="adj" fmla="val 3614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7" name="Pentagon 6"/>
          <p:cNvSpPr/>
          <p:nvPr/>
        </p:nvSpPr>
        <p:spPr>
          <a:xfrm>
            <a:off x="8851392" y="2398639"/>
            <a:ext cx="2030786" cy="1536192"/>
          </a:xfrm>
          <a:prstGeom prst="homePlate">
            <a:avLst>
              <a:gd name="adj" fmla="val 3614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8" name="Pentagon 7"/>
          <p:cNvSpPr/>
          <p:nvPr/>
        </p:nvSpPr>
        <p:spPr>
          <a:xfrm rot="5400000">
            <a:off x="7067903" y="5721595"/>
            <a:ext cx="2030786" cy="1536192"/>
          </a:xfrm>
          <a:prstGeom prst="homePlate">
            <a:avLst>
              <a:gd name="adj" fmla="val 36141"/>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9" name="Pentagon 8"/>
          <p:cNvSpPr/>
          <p:nvPr/>
        </p:nvSpPr>
        <p:spPr>
          <a:xfrm rot="10800000">
            <a:off x="3748222" y="3938106"/>
            <a:ext cx="2030786" cy="1536192"/>
          </a:xfrm>
          <a:prstGeom prst="homePlate">
            <a:avLst>
              <a:gd name="adj" fmla="val 361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a:off x="7315201" y="5475936"/>
            <a:ext cx="1536192" cy="257124"/>
          </a:xfrm>
          <a:prstGeom prst="rect">
            <a:avLst/>
          </a:prstGeom>
        </p:spPr>
      </p:pic>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rot="5400000">
            <a:off x="4882351" y="4574365"/>
            <a:ext cx="1536192" cy="257124"/>
          </a:xfrm>
          <a:prstGeom prst="rect">
            <a:avLst/>
          </a:prstGeom>
        </p:spPr>
      </p:pic>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rot="16200000">
            <a:off x="8211857" y="3036536"/>
            <a:ext cx="1536192" cy="257124"/>
          </a:xfrm>
          <a:prstGeom prst="rect">
            <a:avLst/>
          </a:prstGeom>
        </p:spPr>
      </p:pic>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flipH="1" flipV="1">
            <a:off x="5779007" y="2138242"/>
            <a:ext cx="1536192" cy="257124"/>
          </a:xfrm>
          <a:prstGeom prst="rect">
            <a:avLst/>
          </a:prstGeom>
        </p:spPr>
      </p:pic>
      <p:sp>
        <p:nvSpPr>
          <p:cNvPr id="15" name="TextBox 14"/>
          <p:cNvSpPr txBox="1"/>
          <p:nvPr/>
        </p:nvSpPr>
        <p:spPr>
          <a:xfrm>
            <a:off x="5779006" y="967498"/>
            <a:ext cx="1536193" cy="1200329"/>
          </a:xfrm>
          <a:prstGeom prst="rect">
            <a:avLst/>
          </a:prstGeom>
          <a:noFill/>
        </p:spPr>
        <p:txBody>
          <a:bodyPr wrap="square" rtlCol="0">
            <a:spAutoFit/>
          </a:bodyPr>
          <a:lstStyle/>
          <a:p>
            <a:pPr algn="ctr"/>
            <a:r>
              <a:rPr lang="en-US" sz="7200" b="1" dirty="0">
                <a:solidFill>
                  <a:schemeClr val="bg1"/>
                </a:solidFill>
                <a:latin typeface="Arial" panose="020B0604020202020204" pitchFamily="34" charset="0"/>
                <a:cs typeface="Arial" panose="020B0604020202020204" pitchFamily="34" charset="0"/>
              </a:rPr>
              <a:t>01</a:t>
            </a:r>
          </a:p>
        </p:txBody>
      </p:sp>
      <p:sp>
        <p:nvSpPr>
          <p:cNvPr id="16" name="TextBox 15"/>
          <p:cNvSpPr txBox="1"/>
          <p:nvPr/>
        </p:nvSpPr>
        <p:spPr>
          <a:xfrm>
            <a:off x="8979954" y="2555699"/>
            <a:ext cx="1536193" cy="1200329"/>
          </a:xfrm>
          <a:prstGeom prst="rect">
            <a:avLst/>
          </a:prstGeom>
          <a:noFill/>
        </p:spPr>
        <p:txBody>
          <a:bodyPr wrap="square" rtlCol="0">
            <a:spAutoFit/>
          </a:bodyPr>
          <a:lstStyle/>
          <a:p>
            <a:pPr algn="ctr"/>
            <a:r>
              <a:rPr lang="en-US" sz="7200" b="1" dirty="0">
                <a:solidFill>
                  <a:schemeClr val="bg1"/>
                </a:solidFill>
                <a:latin typeface="Arial" panose="020B0604020202020204" pitchFamily="34" charset="0"/>
                <a:cs typeface="Arial" panose="020B0604020202020204" pitchFamily="34" charset="0"/>
              </a:rPr>
              <a:t>02</a:t>
            </a:r>
          </a:p>
        </p:txBody>
      </p:sp>
      <p:sp>
        <p:nvSpPr>
          <p:cNvPr id="17" name="TextBox 16"/>
          <p:cNvSpPr txBox="1"/>
          <p:nvPr/>
        </p:nvSpPr>
        <p:spPr>
          <a:xfrm>
            <a:off x="7315200" y="5729624"/>
            <a:ext cx="1536193" cy="1200329"/>
          </a:xfrm>
          <a:prstGeom prst="rect">
            <a:avLst/>
          </a:prstGeom>
          <a:noFill/>
        </p:spPr>
        <p:txBody>
          <a:bodyPr wrap="square" rtlCol="0">
            <a:spAutoFit/>
          </a:bodyPr>
          <a:lstStyle/>
          <a:p>
            <a:pPr algn="ctr"/>
            <a:r>
              <a:rPr lang="en-US" sz="7200" b="1" dirty="0">
                <a:solidFill>
                  <a:schemeClr val="bg1"/>
                </a:solidFill>
                <a:latin typeface="Arial" panose="020B0604020202020204" pitchFamily="34" charset="0"/>
                <a:cs typeface="Arial" panose="020B0604020202020204" pitchFamily="34" charset="0"/>
              </a:rPr>
              <a:t>03</a:t>
            </a:r>
          </a:p>
        </p:txBody>
      </p:sp>
      <p:sp>
        <p:nvSpPr>
          <p:cNvPr id="18" name="TextBox 17"/>
          <p:cNvSpPr txBox="1"/>
          <p:nvPr/>
        </p:nvSpPr>
        <p:spPr>
          <a:xfrm>
            <a:off x="4124080" y="4093529"/>
            <a:ext cx="1536193" cy="1200329"/>
          </a:xfrm>
          <a:prstGeom prst="rect">
            <a:avLst/>
          </a:prstGeom>
          <a:noFill/>
        </p:spPr>
        <p:txBody>
          <a:bodyPr wrap="square" rtlCol="0">
            <a:spAutoFit/>
          </a:bodyPr>
          <a:lstStyle/>
          <a:p>
            <a:pPr algn="ctr"/>
            <a:r>
              <a:rPr lang="en-US" sz="7200" b="1" dirty="0">
                <a:solidFill>
                  <a:schemeClr val="bg1"/>
                </a:solidFill>
                <a:latin typeface="Arial" panose="020B0604020202020204" pitchFamily="34" charset="0"/>
                <a:cs typeface="Arial" panose="020B0604020202020204" pitchFamily="34" charset="0"/>
              </a:rPr>
              <a:t>04</a:t>
            </a:r>
          </a:p>
        </p:txBody>
      </p:sp>
      <p:sp>
        <p:nvSpPr>
          <p:cNvPr id="19" name="Rectangle 18"/>
          <p:cNvSpPr/>
          <p:nvPr/>
        </p:nvSpPr>
        <p:spPr>
          <a:xfrm>
            <a:off x="7445193" y="1106867"/>
            <a:ext cx="4332715" cy="114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cs typeface="Arial" panose="020B0604020202020204" pitchFamily="34" charset="0"/>
              </a:rPr>
              <a:t>Enhanced Mobile Accessibility with various screen sizes and devices.</a:t>
            </a:r>
          </a:p>
        </p:txBody>
      </p:sp>
      <p:sp>
        <p:nvSpPr>
          <p:cNvPr id="20" name="Rectangle 19"/>
          <p:cNvSpPr/>
          <p:nvPr/>
        </p:nvSpPr>
        <p:spPr>
          <a:xfrm>
            <a:off x="8996986" y="4249002"/>
            <a:ext cx="4332715" cy="114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cs typeface="Arial" panose="020B0604020202020204" pitchFamily="34" charset="0"/>
              </a:rPr>
              <a:t>User Education and Onboarding provide for both citizens and police officers.</a:t>
            </a:r>
          </a:p>
        </p:txBody>
      </p:sp>
      <p:sp>
        <p:nvSpPr>
          <p:cNvPr id="21" name="Rectangle 20"/>
          <p:cNvSpPr/>
          <p:nvPr/>
        </p:nvSpPr>
        <p:spPr>
          <a:xfrm>
            <a:off x="2884153" y="5506348"/>
            <a:ext cx="4332715" cy="114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cs typeface="Arial" panose="020B0604020202020204" pitchFamily="34" charset="0"/>
              </a:rPr>
              <a:t>User Feedback Mechanism with Multilanguage Support.</a:t>
            </a:r>
          </a:p>
        </p:txBody>
      </p:sp>
      <p:sp>
        <p:nvSpPr>
          <p:cNvPr id="22" name="Rectangle 21"/>
          <p:cNvSpPr/>
          <p:nvPr/>
        </p:nvSpPr>
        <p:spPr>
          <a:xfrm>
            <a:off x="1303735" y="2481625"/>
            <a:ext cx="4332715" cy="11431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400" dirty="0">
                <a:solidFill>
                  <a:schemeClr val="tx1"/>
                </a:solidFill>
                <a:cs typeface="Arial" panose="020B0604020202020204" pitchFamily="34" charset="0"/>
              </a:rPr>
              <a:t>Incorporate AI and Machine Learning.</a:t>
            </a:r>
          </a:p>
        </p:txBody>
      </p:sp>
      <p:sp>
        <p:nvSpPr>
          <p:cNvPr id="27" name="Freeform 6"/>
          <p:cNvSpPr>
            <a:spLocks noEditPoints="1"/>
          </p:cNvSpPr>
          <p:nvPr/>
        </p:nvSpPr>
        <p:spPr bwMode="auto">
          <a:xfrm>
            <a:off x="6159858" y="4293771"/>
            <a:ext cx="802006" cy="824864"/>
          </a:xfrm>
          <a:custGeom>
            <a:avLst/>
            <a:gdLst>
              <a:gd name="T0" fmla="*/ 1078 w 3366"/>
              <a:gd name="T1" fmla="*/ 2244 h 3464"/>
              <a:gd name="T2" fmla="*/ 1804 w 3366"/>
              <a:gd name="T3" fmla="*/ 2131 h 3464"/>
              <a:gd name="T4" fmla="*/ 1741 w 3366"/>
              <a:gd name="T5" fmla="*/ 452 h 3464"/>
              <a:gd name="T6" fmla="*/ 1878 w 3366"/>
              <a:gd name="T7" fmla="*/ 927 h 3464"/>
              <a:gd name="T8" fmla="*/ 1741 w 3366"/>
              <a:gd name="T9" fmla="*/ 452 h 3464"/>
              <a:gd name="T10" fmla="*/ 281 w 3366"/>
              <a:gd name="T11" fmla="*/ 3183 h 3464"/>
              <a:gd name="T12" fmla="*/ 2387 w 3366"/>
              <a:gd name="T13" fmla="*/ 1716 h 3464"/>
              <a:gd name="T14" fmla="*/ 2088 w 3366"/>
              <a:gd name="T15" fmla="*/ 2021 h 3464"/>
              <a:gd name="T16" fmla="*/ 1886 w 3366"/>
              <a:gd name="T17" fmla="*/ 2215 h 3464"/>
              <a:gd name="T18" fmla="*/ 2088 w 3366"/>
              <a:gd name="T19" fmla="*/ 2463 h 3464"/>
              <a:gd name="T20" fmla="*/ 580 w 3366"/>
              <a:gd name="T21" fmla="*/ 2604 h 3464"/>
              <a:gd name="T22" fmla="*/ 870 w 3366"/>
              <a:gd name="T23" fmla="*/ 2463 h 3464"/>
              <a:gd name="T24" fmla="*/ 580 w 3366"/>
              <a:gd name="T25" fmla="*/ 2021 h 3464"/>
              <a:gd name="T26" fmla="*/ 1110 w 3366"/>
              <a:gd name="T27" fmla="*/ 1880 h 3464"/>
              <a:gd name="T28" fmla="*/ 1366 w 3366"/>
              <a:gd name="T29" fmla="*/ 1438 h 3464"/>
              <a:gd name="T30" fmla="*/ 580 w 3366"/>
              <a:gd name="T31" fmla="*/ 1296 h 3464"/>
              <a:gd name="T32" fmla="*/ 1666 w 3366"/>
              <a:gd name="T33" fmla="*/ 1138 h 3464"/>
              <a:gd name="T34" fmla="*/ 1532 w 3366"/>
              <a:gd name="T35" fmla="*/ 281 h 3464"/>
              <a:gd name="T36" fmla="*/ 0 w 3366"/>
              <a:gd name="T37" fmla="*/ 0 h 3464"/>
              <a:gd name="T38" fmla="*/ 2241 w 3366"/>
              <a:gd name="T39" fmla="*/ 565 h 3464"/>
              <a:gd name="T40" fmla="*/ 2661 w 3366"/>
              <a:gd name="T41" fmla="*/ 150 h 3464"/>
              <a:gd name="T42" fmla="*/ 2712 w 3366"/>
              <a:gd name="T43" fmla="*/ 117 h 3464"/>
              <a:gd name="T44" fmla="*/ 2765 w 3366"/>
              <a:gd name="T45" fmla="*/ 97 h 3464"/>
              <a:gd name="T46" fmla="*/ 2816 w 3366"/>
              <a:gd name="T47" fmla="*/ 90 h 3464"/>
              <a:gd name="T48" fmla="*/ 2863 w 3366"/>
              <a:gd name="T49" fmla="*/ 100 h 3464"/>
              <a:gd name="T50" fmla="*/ 2900 w 3366"/>
              <a:gd name="T51" fmla="*/ 125 h 3464"/>
              <a:gd name="T52" fmla="*/ 3347 w 3366"/>
              <a:gd name="T53" fmla="*/ 578 h 3464"/>
              <a:gd name="T54" fmla="*/ 3364 w 3366"/>
              <a:gd name="T55" fmla="*/ 626 h 3464"/>
              <a:gd name="T56" fmla="*/ 3363 w 3366"/>
              <a:gd name="T57" fmla="*/ 680 h 3464"/>
              <a:gd name="T58" fmla="*/ 3344 w 3366"/>
              <a:gd name="T59" fmla="*/ 739 h 3464"/>
              <a:gd name="T60" fmla="*/ 3310 w 3366"/>
              <a:gd name="T61" fmla="*/ 796 h 3464"/>
              <a:gd name="T62" fmla="*/ 2668 w 3366"/>
              <a:gd name="T63" fmla="*/ 1437 h 3464"/>
              <a:gd name="T64" fmla="*/ 0 w 3366"/>
              <a:gd name="T65" fmla="*/ 3464 h 3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6" h="3464">
                <a:moveTo>
                  <a:pt x="1323" y="1647"/>
                </a:moveTo>
                <a:lnTo>
                  <a:pt x="1078" y="2244"/>
                </a:lnTo>
                <a:lnTo>
                  <a:pt x="1207" y="2372"/>
                </a:lnTo>
                <a:lnTo>
                  <a:pt x="1804" y="2131"/>
                </a:lnTo>
                <a:lnTo>
                  <a:pt x="1323" y="1647"/>
                </a:lnTo>
                <a:close/>
                <a:moveTo>
                  <a:pt x="1741" y="452"/>
                </a:moveTo>
                <a:lnTo>
                  <a:pt x="1741" y="927"/>
                </a:lnTo>
                <a:lnTo>
                  <a:pt x="1878" y="927"/>
                </a:lnTo>
                <a:lnTo>
                  <a:pt x="2041" y="763"/>
                </a:lnTo>
                <a:lnTo>
                  <a:pt x="1741" y="452"/>
                </a:lnTo>
                <a:close/>
                <a:moveTo>
                  <a:pt x="281" y="281"/>
                </a:moveTo>
                <a:lnTo>
                  <a:pt x="281" y="3183"/>
                </a:lnTo>
                <a:lnTo>
                  <a:pt x="2387" y="3183"/>
                </a:lnTo>
                <a:lnTo>
                  <a:pt x="2387" y="1716"/>
                </a:lnTo>
                <a:lnTo>
                  <a:pt x="2088" y="2014"/>
                </a:lnTo>
                <a:lnTo>
                  <a:pt x="2088" y="2021"/>
                </a:lnTo>
                <a:lnTo>
                  <a:pt x="2082" y="2021"/>
                </a:lnTo>
                <a:lnTo>
                  <a:pt x="1886" y="2215"/>
                </a:lnTo>
                <a:lnTo>
                  <a:pt x="1275" y="2463"/>
                </a:lnTo>
                <a:lnTo>
                  <a:pt x="2088" y="2463"/>
                </a:lnTo>
                <a:lnTo>
                  <a:pt x="2088" y="2604"/>
                </a:lnTo>
                <a:lnTo>
                  <a:pt x="580" y="2604"/>
                </a:lnTo>
                <a:lnTo>
                  <a:pt x="580" y="2463"/>
                </a:lnTo>
                <a:lnTo>
                  <a:pt x="870" y="2463"/>
                </a:lnTo>
                <a:lnTo>
                  <a:pt x="1052" y="2021"/>
                </a:lnTo>
                <a:lnTo>
                  <a:pt x="580" y="2021"/>
                </a:lnTo>
                <a:lnTo>
                  <a:pt x="580" y="1880"/>
                </a:lnTo>
                <a:lnTo>
                  <a:pt x="1110" y="1880"/>
                </a:lnTo>
                <a:lnTo>
                  <a:pt x="1238" y="1564"/>
                </a:lnTo>
                <a:lnTo>
                  <a:pt x="1366" y="1438"/>
                </a:lnTo>
                <a:lnTo>
                  <a:pt x="580" y="1438"/>
                </a:lnTo>
                <a:lnTo>
                  <a:pt x="580" y="1296"/>
                </a:lnTo>
                <a:lnTo>
                  <a:pt x="1506" y="1296"/>
                </a:lnTo>
                <a:lnTo>
                  <a:pt x="1666" y="1138"/>
                </a:lnTo>
                <a:lnTo>
                  <a:pt x="1532" y="1138"/>
                </a:lnTo>
                <a:lnTo>
                  <a:pt x="1532" y="281"/>
                </a:lnTo>
                <a:lnTo>
                  <a:pt x="281" y="281"/>
                </a:lnTo>
                <a:close/>
                <a:moveTo>
                  <a:pt x="0" y="0"/>
                </a:moveTo>
                <a:lnTo>
                  <a:pt x="1696" y="0"/>
                </a:lnTo>
                <a:lnTo>
                  <a:pt x="2241" y="565"/>
                </a:lnTo>
                <a:lnTo>
                  <a:pt x="2637" y="171"/>
                </a:lnTo>
                <a:lnTo>
                  <a:pt x="2661" y="150"/>
                </a:lnTo>
                <a:lnTo>
                  <a:pt x="2686" y="131"/>
                </a:lnTo>
                <a:lnTo>
                  <a:pt x="2712" y="117"/>
                </a:lnTo>
                <a:lnTo>
                  <a:pt x="2739" y="104"/>
                </a:lnTo>
                <a:lnTo>
                  <a:pt x="2765" y="97"/>
                </a:lnTo>
                <a:lnTo>
                  <a:pt x="2791" y="91"/>
                </a:lnTo>
                <a:lnTo>
                  <a:pt x="2816" y="90"/>
                </a:lnTo>
                <a:lnTo>
                  <a:pt x="2840" y="93"/>
                </a:lnTo>
                <a:lnTo>
                  <a:pt x="2863" y="100"/>
                </a:lnTo>
                <a:lnTo>
                  <a:pt x="2882" y="110"/>
                </a:lnTo>
                <a:lnTo>
                  <a:pt x="2900" y="125"/>
                </a:lnTo>
                <a:lnTo>
                  <a:pt x="3332" y="558"/>
                </a:lnTo>
                <a:lnTo>
                  <a:pt x="3347" y="578"/>
                </a:lnTo>
                <a:lnTo>
                  <a:pt x="3358" y="600"/>
                </a:lnTo>
                <a:lnTo>
                  <a:pt x="3364" y="626"/>
                </a:lnTo>
                <a:lnTo>
                  <a:pt x="3366" y="652"/>
                </a:lnTo>
                <a:lnTo>
                  <a:pt x="3363" y="680"/>
                </a:lnTo>
                <a:lnTo>
                  <a:pt x="3356" y="710"/>
                </a:lnTo>
                <a:lnTo>
                  <a:pt x="3344" y="739"/>
                </a:lnTo>
                <a:lnTo>
                  <a:pt x="3329" y="767"/>
                </a:lnTo>
                <a:lnTo>
                  <a:pt x="3310" y="796"/>
                </a:lnTo>
                <a:lnTo>
                  <a:pt x="3286" y="822"/>
                </a:lnTo>
                <a:lnTo>
                  <a:pt x="2668" y="1437"/>
                </a:lnTo>
                <a:lnTo>
                  <a:pt x="2668" y="3464"/>
                </a:lnTo>
                <a:lnTo>
                  <a:pt x="0" y="3464"/>
                </a:lnTo>
                <a:lnTo>
                  <a:pt x="0" y="0"/>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32" name="Freeform 11"/>
          <p:cNvSpPr>
            <a:spLocks noEditPoints="1"/>
          </p:cNvSpPr>
          <p:nvPr/>
        </p:nvSpPr>
        <p:spPr bwMode="auto">
          <a:xfrm>
            <a:off x="6157001" y="2863153"/>
            <a:ext cx="807720" cy="603886"/>
          </a:xfrm>
          <a:custGeom>
            <a:avLst/>
            <a:gdLst>
              <a:gd name="T0" fmla="*/ 2212 w 3390"/>
              <a:gd name="T1" fmla="*/ 1401 h 2540"/>
              <a:gd name="T2" fmla="*/ 2082 w 3390"/>
              <a:gd name="T3" fmla="*/ 1890 h 2540"/>
              <a:gd name="T4" fmla="*/ 2394 w 3390"/>
              <a:gd name="T5" fmla="*/ 2275 h 2540"/>
              <a:gd name="T6" fmla="*/ 2900 w 3390"/>
              <a:gd name="T7" fmla="*/ 2249 h 2540"/>
              <a:gd name="T8" fmla="*/ 3170 w 3390"/>
              <a:gd name="T9" fmla="*/ 1832 h 2540"/>
              <a:gd name="T10" fmla="*/ 2991 w 3390"/>
              <a:gd name="T11" fmla="*/ 1361 h 2540"/>
              <a:gd name="T12" fmla="*/ 707 w 3390"/>
              <a:gd name="T13" fmla="*/ 1223 h 2540"/>
              <a:gd name="T14" fmla="*/ 290 w 3390"/>
              <a:gd name="T15" fmla="*/ 1493 h 2540"/>
              <a:gd name="T16" fmla="*/ 264 w 3390"/>
              <a:gd name="T17" fmla="*/ 1999 h 2540"/>
              <a:gd name="T18" fmla="*/ 649 w 3390"/>
              <a:gd name="T19" fmla="*/ 2312 h 2540"/>
              <a:gd name="T20" fmla="*/ 1137 w 3390"/>
              <a:gd name="T21" fmla="*/ 2182 h 2540"/>
              <a:gd name="T22" fmla="*/ 1316 w 3390"/>
              <a:gd name="T23" fmla="*/ 1712 h 2540"/>
              <a:gd name="T24" fmla="*/ 1046 w 3390"/>
              <a:gd name="T25" fmla="*/ 1295 h 2540"/>
              <a:gd name="T26" fmla="*/ 1556 w 3390"/>
              <a:gd name="T27" fmla="*/ 896 h 2540"/>
              <a:gd name="T28" fmla="*/ 1337 w 3390"/>
              <a:gd name="T29" fmla="*/ 1029 h 2540"/>
              <a:gd name="T30" fmla="*/ 1556 w 3390"/>
              <a:gd name="T31" fmla="*/ 1160 h 2540"/>
              <a:gd name="T32" fmla="*/ 1947 w 3390"/>
              <a:gd name="T33" fmla="*/ 1130 h 2540"/>
              <a:gd name="T34" fmla="*/ 2024 w 3390"/>
              <a:gd name="T35" fmla="*/ 973 h 2540"/>
              <a:gd name="T36" fmla="*/ 1695 w 3390"/>
              <a:gd name="T37" fmla="*/ 886 h 2540"/>
              <a:gd name="T38" fmla="*/ 1950 w 3390"/>
              <a:gd name="T39" fmla="*/ 406 h 2540"/>
              <a:gd name="T40" fmla="*/ 2007 w 3390"/>
              <a:gd name="T41" fmla="*/ 460 h 2540"/>
              <a:gd name="T42" fmla="*/ 2283 w 3390"/>
              <a:gd name="T43" fmla="*/ 342 h 2540"/>
              <a:gd name="T44" fmla="*/ 2422 w 3390"/>
              <a:gd name="T45" fmla="*/ 372 h 2540"/>
              <a:gd name="T46" fmla="*/ 2439 w 3390"/>
              <a:gd name="T47" fmla="*/ 294 h 2540"/>
              <a:gd name="T48" fmla="*/ 2260 w 3390"/>
              <a:gd name="T49" fmla="*/ 260 h 2540"/>
              <a:gd name="T50" fmla="*/ 954 w 3390"/>
              <a:gd name="T51" fmla="*/ 292 h 2540"/>
              <a:gd name="T52" fmla="*/ 955 w 3390"/>
              <a:gd name="T53" fmla="*/ 371 h 2540"/>
              <a:gd name="T54" fmla="*/ 1078 w 3390"/>
              <a:gd name="T55" fmla="*/ 346 h 2540"/>
              <a:gd name="T56" fmla="*/ 1326 w 3390"/>
              <a:gd name="T57" fmla="*/ 400 h 2540"/>
              <a:gd name="T58" fmla="*/ 1445 w 3390"/>
              <a:gd name="T59" fmla="*/ 441 h 2540"/>
              <a:gd name="T60" fmla="*/ 1225 w 3390"/>
              <a:gd name="T61" fmla="*/ 268 h 2540"/>
              <a:gd name="T62" fmla="*/ 1449 w 3390"/>
              <a:gd name="T63" fmla="*/ 92 h 2540"/>
              <a:gd name="T64" fmla="*/ 1505 w 3390"/>
              <a:gd name="T65" fmla="*/ 324 h 2540"/>
              <a:gd name="T66" fmla="*/ 1529 w 3390"/>
              <a:gd name="T67" fmla="*/ 705 h 2540"/>
              <a:gd name="T68" fmla="*/ 1626 w 3390"/>
              <a:gd name="T69" fmla="*/ 626 h 2540"/>
              <a:gd name="T70" fmla="*/ 1745 w 3390"/>
              <a:gd name="T71" fmla="*/ 610 h 2540"/>
              <a:gd name="T72" fmla="*/ 1828 w 3390"/>
              <a:gd name="T73" fmla="*/ 699 h 2540"/>
              <a:gd name="T74" fmla="*/ 1879 w 3390"/>
              <a:gd name="T75" fmla="*/ 406 h 2540"/>
              <a:gd name="T76" fmla="*/ 1904 w 3390"/>
              <a:gd name="T77" fmla="*/ 153 h 2540"/>
              <a:gd name="T78" fmla="*/ 2166 w 3390"/>
              <a:gd name="T79" fmla="*/ 1 h 2540"/>
              <a:gd name="T80" fmla="*/ 2396 w 3390"/>
              <a:gd name="T81" fmla="*/ 155 h 2540"/>
              <a:gd name="T82" fmla="*/ 2582 w 3390"/>
              <a:gd name="T83" fmla="*/ 410 h 2540"/>
              <a:gd name="T84" fmla="*/ 2844 w 3390"/>
              <a:gd name="T85" fmla="*/ 783 h 2540"/>
              <a:gd name="T86" fmla="*/ 3126 w 3390"/>
              <a:gd name="T87" fmla="*/ 1187 h 2540"/>
              <a:gd name="T88" fmla="*/ 3292 w 3390"/>
              <a:gd name="T89" fmla="*/ 1426 h 2540"/>
              <a:gd name="T90" fmla="*/ 3390 w 3390"/>
              <a:gd name="T91" fmla="*/ 1772 h 2540"/>
              <a:gd name="T92" fmla="*/ 3166 w 3390"/>
              <a:gd name="T93" fmla="*/ 2314 h 2540"/>
              <a:gd name="T94" fmla="*/ 2624 w 3390"/>
              <a:gd name="T95" fmla="*/ 2540 h 2540"/>
              <a:gd name="T96" fmla="*/ 2082 w 3390"/>
              <a:gd name="T97" fmla="*/ 2314 h 2540"/>
              <a:gd name="T98" fmla="*/ 1859 w 3390"/>
              <a:gd name="T99" fmla="*/ 1772 h 2540"/>
              <a:gd name="T100" fmla="*/ 1805 w 3390"/>
              <a:gd name="T101" fmla="*/ 1469 h 2540"/>
              <a:gd name="T102" fmla="*/ 1547 w 3390"/>
              <a:gd name="T103" fmla="*/ 1507 h 2540"/>
              <a:gd name="T104" fmla="*/ 1468 w 3390"/>
              <a:gd name="T105" fmla="*/ 2101 h 2540"/>
              <a:gd name="T106" fmla="*/ 1039 w 3390"/>
              <a:gd name="T107" fmla="*/ 2491 h 2540"/>
              <a:gd name="T108" fmla="*/ 442 w 3390"/>
              <a:gd name="T109" fmla="*/ 2466 h 2540"/>
              <a:gd name="T110" fmla="*/ 48 w 3390"/>
              <a:gd name="T111" fmla="*/ 2039 h 2540"/>
              <a:gd name="T112" fmla="*/ 34 w 3390"/>
              <a:gd name="T113" fmla="*/ 1579 h 2540"/>
              <a:gd name="T114" fmla="*/ 170 w 3390"/>
              <a:gd name="T115" fmla="*/ 1318 h 2540"/>
              <a:gd name="T116" fmla="*/ 413 w 3390"/>
              <a:gd name="T117" fmla="*/ 972 h 2540"/>
              <a:gd name="T118" fmla="*/ 703 w 3390"/>
              <a:gd name="T119" fmla="*/ 558 h 2540"/>
              <a:gd name="T120" fmla="*/ 888 w 3390"/>
              <a:gd name="T121" fmla="*/ 294 h 2540"/>
              <a:gd name="T122" fmla="*/ 1124 w 3390"/>
              <a:gd name="T123" fmla="*/ 34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90" h="2540">
                <a:moveTo>
                  <a:pt x="2622" y="1219"/>
                </a:moveTo>
                <a:lnTo>
                  <a:pt x="2561" y="1223"/>
                </a:lnTo>
                <a:lnTo>
                  <a:pt x="2503" y="1232"/>
                </a:lnTo>
                <a:lnTo>
                  <a:pt x="2447" y="1248"/>
                </a:lnTo>
                <a:lnTo>
                  <a:pt x="2394" y="1269"/>
                </a:lnTo>
                <a:lnTo>
                  <a:pt x="2343" y="1295"/>
                </a:lnTo>
                <a:lnTo>
                  <a:pt x="2296" y="1326"/>
                </a:lnTo>
                <a:lnTo>
                  <a:pt x="2252" y="1361"/>
                </a:lnTo>
                <a:lnTo>
                  <a:pt x="2212" y="1401"/>
                </a:lnTo>
                <a:lnTo>
                  <a:pt x="2176" y="1446"/>
                </a:lnTo>
                <a:lnTo>
                  <a:pt x="2144" y="1493"/>
                </a:lnTo>
                <a:lnTo>
                  <a:pt x="2118" y="1544"/>
                </a:lnTo>
                <a:lnTo>
                  <a:pt x="2097" y="1597"/>
                </a:lnTo>
                <a:lnTo>
                  <a:pt x="2082" y="1653"/>
                </a:lnTo>
                <a:lnTo>
                  <a:pt x="2073" y="1712"/>
                </a:lnTo>
                <a:lnTo>
                  <a:pt x="2070" y="1772"/>
                </a:lnTo>
                <a:lnTo>
                  <a:pt x="2073" y="1832"/>
                </a:lnTo>
                <a:lnTo>
                  <a:pt x="2082" y="1890"/>
                </a:lnTo>
                <a:lnTo>
                  <a:pt x="2097" y="1947"/>
                </a:lnTo>
                <a:lnTo>
                  <a:pt x="2118" y="1999"/>
                </a:lnTo>
                <a:lnTo>
                  <a:pt x="2144" y="2051"/>
                </a:lnTo>
                <a:lnTo>
                  <a:pt x="2176" y="2098"/>
                </a:lnTo>
                <a:lnTo>
                  <a:pt x="2212" y="2142"/>
                </a:lnTo>
                <a:lnTo>
                  <a:pt x="2252" y="2182"/>
                </a:lnTo>
                <a:lnTo>
                  <a:pt x="2296" y="2218"/>
                </a:lnTo>
                <a:lnTo>
                  <a:pt x="2343" y="2249"/>
                </a:lnTo>
                <a:lnTo>
                  <a:pt x="2394" y="2275"/>
                </a:lnTo>
                <a:lnTo>
                  <a:pt x="2447" y="2296"/>
                </a:lnTo>
                <a:lnTo>
                  <a:pt x="2503" y="2312"/>
                </a:lnTo>
                <a:lnTo>
                  <a:pt x="2561" y="2322"/>
                </a:lnTo>
                <a:lnTo>
                  <a:pt x="2622" y="2325"/>
                </a:lnTo>
                <a:lnTo>
                  <a:pt x="2682" y="2322"/>
                </a:lnTo>
                <a:lnTo>
                  <a:pt x="2740" y="2312"/>
                </a:lnTo>
                <a:lnTo>
                  <a:pt x="2795" y="2296"/>
                </a:lnTo>
                <a:lnTo>
                  <a:pt x="2849" y="2275"/>
                </a:lnTo>
                <a:lnTo>
                  <a:pt x="2900" y="2249"/>
                </a:lnTo>
                <a:lnTo>
                  <a:pt x="2947" y="2218"/>
                </a:lnTo>
                <a:lnTo>
                  <a:pt x="2991" y="2182"/>
                </a:lnTo>
                <a:lnTo>
                  <a:pt x="3031" y="2142"/>
                </a:lnTo>
                <a:lnTo>
                  <a:pt x="3067" y="2098"/>
                </a:lnTo>
                <a:lnTo>
                  <a:pt x="3098" y="2051"/>
                </a:lnTo>
                <a:lnTo>
                  <a:pt x="3125" y="1999"/>
                </a:lnTo>
                <a:lnTo>
                  <a:pt x="3146" y="1947"/>
                </a:lnTo>
                <a:lnTo>
                  <a:pt x="3161" y="1890"/>
                </a:lnTo>
                <a:lnTo>
                  <a:pt x="3170" y="1832"/>
                </a:lnTo>
                <a:lnTo>
                  <a:pt x="3173" y="1772"/>
                </a:lnTo>
                <a:lnTo>
                  <a:pt x="3170" y="1712"/>
                </a:lnTo>
                <a:lnTo>
                  <a:pt x="3161" y="1653"/>
                </a:lnTo>
                <a:lnTo>
                  <a:pt x="3146" y="1597"/>
                </a:lnTo>
                <a:lnTo>
                  <a:pt x="3125" y="1544"/>
                </a:lnTo>
                <a:lnTo>
                  <a:pt x="3098" y="1493"/>
                </a:lnTo>
                <a:lnTo>
                  <a:pt x="3067" y="1446"/>
                </a:lnTo>
                <a:lnTo>
                  <a:pt x="3031" y="1401"/>
                </a:lnTo>
                <a:lnTo>
                  <a:pt x="2991" y="1361"/>
                </a:lnTo>
                <a:lnTo>
                  <a:pt x="2947" y="1326"/>
                </a:lnTo>
                <a:lnTo>
                  <a:pt x="2900" y="1295"/>
                </a:lnTo>
                <a:lnTo>
                  <a:pt x="2849" y="1269"/>
                </a:lnTo>
                <a:lnTo>
                  <a:pt x="2795" y="1248"/>
                </a:lnTo>
                <a:lnTo>
                  <a:pt x="2740" y="1232"/>
                </a:lnTo>
                <a:lnTo>
                  <a:pt x="2682" y="1223"/>
                </a:lnTo>
                <a:lnTo>
                  <a:pt x="2622" y="1219"/>
                </a:lnTo>
                <a:close/>
                <a:moveTo>
                  <a:pt x="767" y="1219"/>
                </a:moveTo>
                <a:lnTo>
                  <a:pt x="707" y="1223"/>
                </a:lnTo>
                <a:lnTo>
                  <a:pt x="649" y="1232"/>
                </a:lnTo>
                <a:lnTo>
                  <a:pt x="593" y="1248"/>
                </a:lnTo>
                <a:lnTo>
                  <a:pt x="540" y="1269"/>
                </a:lnTo>
                <a:lnTo>
                  <a:pt x="489" y="1295"/>
                </a:lnTo>
                <a:lnTo>
                  <a:pt x="441" y="1326"/>
                </a:lnTo>
                <a:lnTo>
                  <a:pt x="398" y="1361"/>
                </a:lnTo>
                <a:lnTo>
                  <a:pt x="358" y="1401"/>
                </a:lnTo>
                <a:lnTo>
                  <a:pt x="322" y="1446"/>
                </a:lnTo>
                <a:lnTo>
                  <a:pt x="290" y="1493"/>
                </a:lnTo>
                <a:lnTo>
                  <a:pt x="264" y="1544"/>
                </a:lnTo>
                <a:lnTo>
                  <a:pt x="243" y="1597"/>
                </a:lnTo>
                <a:lnTo>
                  <a:pt x="228" y="1653"/>
                </a:lnTo>
                <a:lnTo>
                  <a:pt x="219" y="1712"/>
                </a:lnTo>
                <a:lnTo>
                  <a:pt x="216" y="1772"/>
                </a:lnTo>
                <a:lnTo>
                  <a:pt x="219" y="1832"/>
                </a:lnTo>
                <a:lnTo>
                  <a:pt x="228" y="1890"/>
                </a:lnTo>
                <a:lnTo>
                  <a:pt x="243" y="1947"/>
                </a:lnTo>
                <a:lnTo>
                  <a:pt x="264" y="1999"/>
                </a:lnTo>
                <a:lnTo>
                  <a:pt x="290" y="2051"/>
                </a:lnTo>
                <a:lnTo>
                  <a:pt x="322" y="2098"/>
                </a:lnTo>
                <a:lnTo>
                  <a:pt x="358" y="2142"/>
                </a:lnTo>
                <a:lnTo>
                  <a:pt x="398" y="2182"/>
                </a:lnTo>
                <a:lnTo>
                  <a:pt x="441" y="2218"/>
                </a:lnTo>
                <a:lnTo>
                  <a:pt x="489" y="2249"/>
                </a:lnTo>
                <a:lnTo>
                  <a:pt x="540" y="2275"/>
                </a:lnTo>
                <a:lnTo>
                  <a:pt x="593" y="2296"/>
                </a:lnTo>
                <a:lnTo>
                  <a:pt x="649" y="2312"/>
                </a:lnTo>
                <a:lnTo>
                  <a:pt x="707" y="2322"/>
                </a:lnTo>
                <a:lnTo>
                  <a:pt x="767" y="2325"/>
                </a:lnTo>
                <a:lnTo>
                  <a:pt x="828" y="2322"/>
                </a:lnTo>
                <a:lnTo>
                  <a:pt x="886" y="2312"/>
                </a:lnTo>
                <a:lnTo>
                  <a:pt x="942" y="2296"/>
                </a:lnTo>
                <a:lnTo>
                  <a:pt x="995" y="2275"/>
                </a:lnTo>
                <a:lnTo>
                  <a:pt x="1046" y="2249"/>
                </a:lnTo>
                <a:lnTo>
                  <a:pt x="1093" y="2218"/>
                </a:lnTo>
                <a:lnTo>
                  <a:pt x="1137" y="2182"/>
                </a:lnTo>
                <a:lnTo>
                  <a:pt x="1177" y="2142"/>
                </a:lnTo>
                <a:lnTo>
                  <a:pt x="1213" y="2098"/>
                </a:lnTo>
                <a:lnTo>
                  <a:pt x="1245" y="2051"/>
                </a:lnTo>
                <a:lnTo>
                  <a:pt x="1271" y="1999"/>
                </a:lnTo>
                <a:lnTo>
                  <a:pt x="1292" y="1947"/>
                </a:lnTo>
                <a:lnTo>
                  <a:pt x="1307" y="1890"/>
                </a:lnTo>
                <a:lnTo>
                  <a:pt x="1316" y="1832"/>
                </a:lnTo>
                <a:lnTo>
                  <a:pt x="1319" y="1772"/>
                </a:lnTo>
                <a:lnTo>
                  <a:pt x="1316" y="1712"/>
                </a:lnTo>
                <a:lnTo>
                  <a:pt x="1307" y="1653"/>
                </a:lnTo>
                <a:lnTo>
                  <a:pt x="1292" y="1597"/>
                </a:lnTo>
                <a:lnTo>
                  <a:pt x="1271" y="1544"/>
                </a:lnTo>
                <a:lnTo>
                  <a:pt x="1245" y="1493"/>
                </a:lnTo>
                <a:lnTo>
                  <a:pt x="1213" y="1446"/>
                </a:lnTo>
                <a:lnTo>
                  <a:pt x="1177" y="1401"/>
                </a:lnTo>
                <a:lnTo>
                  <a:pt x="1137" y="1361"/>
                </a:lnTo>
                <a:lnTo>
                  <a:pt x="1093" y="1326"/>
                </a:lnTo>
                <a:lnTo>
                  <a:pt x="1046" y="1295"/>
                </a:lnTo>
                <a:lnTo>
                  <a:pt x="995" y="1269"/>
                </a:lnTo>
                <a:lnTo>
                  <a:pt x="942" y="1248"/>
                </a:lnTo>
                <a:lnTo>
                  <a:pt x="886" y="1232"/>
                </a:lnTo>
                <a:lnTo>
                  <a:pt x="828" y="1223"/>
                </a:lnTo>
                <a:lnTo>
                  <a:pt x="767" y="1219"/>
                </a:lnTo>
                <a:close/>
                <a:moveTo>
                  <a:pt x="1695" y="886"/>
                </a:moveTo>
                <a:lnTo>
                  <a:pt x="1647" y="887"/>
                </a:lnTo>
                <a:lnTo>
                  <a:pt x="1599" y="891"/>
                </a:lnTo>
                <a:lnTo>
                  <a:pt x="1556" y="896"/>
                </a:lnTo>
                <a:lnTo>
                  <a:pt x="1514" y="905"/>
                </a:lnTo>
                <a:lnTo>
                  <a:pt x="1476" y="915"/>
                </a:lnTo>
                <a:lnTo>
                  <a:pt x="1442" y="927"/>
                </a:lnTo>
                <a:lnTo>
                  <a:pt x="1412" y="941"/>
                </a:lnTo>
                <a:lnTo>
                  <a:pt x="1387" y="956"/>
                </a:lnTo>
                <a:lnTo>
                  <a:pt x="1366" y="973"/>
                </a:lnTo>
                <a:lnTo>
                  <a:pt x="1350" y="991"/>
                </a:lnTo>
                <a:lnTo>
                  <a:pt x="1340" y="1009"/>
                </a:lnTo>
                <a:lnTo>
                  <a:pt x="1337" y="1029"/>
                </a:lnTo>
                <a:lnTo>
                  <a:pt x="1340" y="1048"/>
                </a:lnTo>
                <a:lnTo>
                  <a:pt x="1350" y="1067"/>
                </a:lnTo>
                <a:lnTo>
                  <a:pt x="1366" y="1085"/>
                </a:lnTo>
                <a:lnTo>
                  <a:pt x="1387" y="1100"/>
                </a:lnTo>
                <a:lnTo>
                  <a:pt x="1412" y="1116"/>
                </a:lnTo>
                <a:lnTo>
                  <a:pt x="1442" y="1130"/>
                </a:lnTo>
                <a:lnTo>
                  <a:pt x="1476" y="1143"/>
                </a:lnTo>
                <a:lnTo>
                  <a:pt x="1514" y="1152"/>
                </a:lnTo>
                <a:lnTo>
                  <a:pt x="1556" y="1160"/>
                </a:lnTo>
                <a:lnTo>
                  <a:pt x="1599" y="1167"/>
                </a:lnTo>
                <a:lnTo>
                  <a:pt x="1647" y="1171"/>
                </a:lnTo>
                <a:lnTo>
                  <a:pt x="1695" y="1172"/>
                </a:lnTo>
                <a:lnTo>
                  <a:pt x="1743" y="1171"/>
                </a:lnTo>
                <a:lnTo>
                  <a:pt x="1790" y="1167"/>
                </a:lnTo>
                <a:lnTo>
                  <a:pt x="1834" y="1160"/>
                </a:lnTo>
                <a:lnTo>
                  <a:pt x="1875" y="1152"/>
                </a:lnTo>
                <a:lnTo>
                  <a:pt x="1913" y="1143"/>
                </a:lnTo>
                <a:lnTo>
                  <a:pt x="1947" y="1130"/>
                </a:lnTo>
                <a:lnTo>
                  <a:pt x="1978" y="1116"/>
                </a:lnTo>
                <a:lnTo>
                  <a:pt x="2003" y="1100"/>
                </a:lnTo>
                <a:lnTo>
                  <a:pt x="2024" y="1085"/>
                </a:lnTo>
                <a:lnTo>
                  <a:pt x="2039" y="1067"/>
                </a:lnTo>
                <a:lnTo>
                  <a:pt x="2048" y="1048"/>
                </a:lnTo>
                <a:lnTo>
                  <a:pt x="2052" y="1029"/>
                </a:lnTo>
                <a:lnTo>
                  <a:pt x="2048" y="1009"/>
                </a:lnTo>
                <a:lnTo>
                  <a:pt x="2039" y="991"/>
                </a:lnTo>
                <a:lnTo>
                  <a:pt x="2024" y="973"/>
                </a:lnTo>
                <a:lnTo>
                  <a:pt x="2003" y="956"/>
                </a:lnTo>
                <a:lnTo>
                  <a:pt x="1978" y="941"/>
                </a:lnTo>
                <a:lnTo>
                  <a:pt x="1947" y="927"/>
                </a:lnTo>
                <a:lnTo>
                  <a:pt x="1913" y="915"/>
                </a:lnTo>
                <a:lnTo>
                  <a:pt x="1875" y="905"/>
                </a:lnTo>
                <a:lnTo>
                  <a:pt x="1834" y="896"/>
                </a:lnTo>
                <a:lnTo>
                  <a:pt x="1790" y="891"/>
                </a:lnTo>
                <a:lnTo>
                  <a:pt x="1743" y="887"/>
                </a:lnTo>
                <a:lnTo>
                  <a:pt x="1695" y="886"/>
                </a:lnTo>
                <a:close/>
                <a:moveTo>
                  <a:pt x="2260" y="260"/>
                </a:moveTo>
                <a:lnTo>
                  <a:pt x="2211" y="261"/>
                </a:lnTo>
                <a:lnTo>
                  <a:pt x="2164" y="268"/>
                </a:lnTo>
                <a:lnTo>
                  <a:pt x="2121" y="278"/>
                </a:lnTo>
                <a:lnTo>
                  <a:pt x="2080" y="294"/>
                </a:lnTo>
                <a:lnTo>
                  <a:pt x="2043" y="315"/>
                </a:lnTo>
                <a:lnTo>
                  <a:pt x="2008" y="340"/>
                </a:lnTo>
                <a:lnTo>
                  <a:pt x="1977" y="371"/>
                </a:lnTo>
                <a:lnTo>
                  <a:pt x="1950" y="406"/>
                </a:lnTo>
                <a:lnTo>
                  <a:pt x="1944" y="417"/>
                </a:lnTo>
                <a:lnTo>
                  <a:pt x="1943" y="429"/>
                </a:lnTo>
                <a:lnTo>
                  <a:pt x="1945" y="441"/>
                </a:lnTo>
                <a:lnTo>
                  <a:pt x="1951" y="452"/>
                </a:lnTo>
                <a:lnTo>
                  <a:pt x="1960" y="461"/>
                </a:lnTo>
                <a:lnTo>
                  <a:pt x="1972" y="467"/>
                </a:lnTo>
                <a:lnTo>
                  <a:pt x="1983" y="469"/>
                </a:lnTo>
                <a:lnTo>
                  <a:pt x="1996" y="467"/>
                </a:lnTo>
                <a:lnTo>
                  <a:pt x="2007" y="460"/>
                </a:lnTo>
                <a:lnTo>
                  <a:pt x="2016" y="451"/>
                </a:lnTo>
                <a:lnTo>
                  <a:pt x="2040" y="421"/>
                </a:lnTo>
                <a:lnTo>
                  <a:pt x="2068" y="396"/>
                </a:lnTo>
                <a:lnTo>
                  <a:pt x="2099" y="375"/>
                </a:lnTo>
                <a:lnTo>
                  <a:pt x="2134" y="359"/>
                </a:lnTo>
                <a:lnTo>
                  <a:pt x="2172" y="349"/>
                </a:lnTo>
                <a:lnTo>
                  <a:pt x="2212" y="342"/>
                </a:lnTo>
                <a:lnTo>
                  <a:pt x="2256" y="340"/>
                </a:lnTo>
                <a:lnTo>
                  <a:pt x="2283" y="342"/>
                </a:lnTo>
                <a:lnTo>
                  <a:pt x="2308" y="344"/>
                </a:lnTo>
                <a:lnTo>
                  <a:pt x="2333" y="349"/>
                </a:lnTo>
                <a:lnTo>
                  <a:pt x="2354" y="353"/>
                </a:lnTo>
                <a:lnTo>
                  <a:pt x="2371" y="357"/>
                </a:lnTo>
                <a:lnTo>
                  <a:pt x="2387" y="361"/>
                </a:lnTo>
                <a:lnTo>
                  <a:pt x="2399" y="366"/>
                </a:lnTo>
                <a:lnTo>
                  <a:pt x="2406" y="368"/>
                </a:lnTo>
                <a:lnTo>
                  <a:pt x="2409" y="369"/>
                </a:lnTo>
                <a:lnTo>
                  <a:pt x="2422" y="372"/>
                </a:lnTo>
                <a:lnTo>
                  <a:pt x="2435" y="371"/>
                </a:lnTo>
                <a:lnTo>
                  <a:pt x="2446" y="366"/>
                </a:lnTo>
                <a:lnTo>
                  <a:pt x="2455" y="357"/>
                </a:lnTo>
                <a:lnTo>
                  <a:pt x="2462" y="346"/>
                </a:lnTo>
                <a:lnTo>
                  <a:pt x="2464" y="333"/>
                </a:lnTo>
                <a:lnTo>
                  <a:pt x="2463" y="321"/>
                </a:lnTo>
                <a:lnTo>
                  <a:pt x="2458" y="310"/>
                </a:lnTo>
                <a:lnTo>
                  <a:pt x="2450" y="300"/>
                </a:lnTo>
                <a:lnTo>
                  <a:pt x="2439" y="294"/>
                </a:lnTo>
                <a:lnTo>
                  <a:pt x="2435" y="292"/>
                </a:lnTo>
                <a:lnTo>
                  <a:pt x="2426" y="289"/>
                </a:lnTo>
                <a:lnTo>
                  <a:pt x="2413" y="284"/>
                </a:lnTo>
                <a:lnTo>
                  <a:pt x="2395" y="280"/>
                </a:lnTo>
                <a:lnTo>
                  <a:pt x="2374" y="275"/>
                </a:lnTo>
                <a:lnTo>
                  <a:pt x="2349" y="270"/>
                </a:lnTo>
                <a:lnTo>
                  <a:pt x="2322" y="266"/>
                </a:lnTo>
                <a:lnTo>
                  <a:pt x="2292" y="261"/>
                </a:lnTo>
                <a:lnTo>
                  <a:pt x="2260" y="260"/>
                </a:lnTo>
                <a:close/>
                <a:moveTo>
                  <a:pt x="1130" y="260"/>
                </a:moveTo>
                <a:lnTo>
                  <a:pt x="1097" y="261"/>
                </a:lnTo>
                <a:lnTo>
                  <a:pt x="1068" y="266"/>
                </a:lnTo>
                <a:lnTo>
                  <a:pt x="1041" y="270"/>
                </a:lnTo>
                <a:lnTo>
                  <a:pt x="1015" y="275"/>
                </a:lnTo>
                <a:lnTo>
                  <a:pt x="994" y="280"/>
                </a:lnTo>
                <a:lnTo>
                  <a:pt x="976" y="284"/>
                </a:lnTo>
                <a:lnTo>
                  <a:pt x="964" y="289"/>
                </a:lnTo>
                <a:lnTo>
                  <a:pt x="954" y="292"/>
                </a:lnTo>
                <a:lnTo>
                  <a:pt x="951" y="294"/>
                </a:lnTo>
                <a:lnTo>
                  <a:pt x="940" y="300"/>
                </a:lnTo>
                <a:lnTo>
                  <a:pt x="931" y="310"/>
                </a:lnTo>
                <a:lnTo>
                  <a:pt x="927" y="321"/>
                </a:lnTo>
                <a:lnTo>
                  <a:pt x="925" y="333"/>
                </a:lnTo>
                <a:lnTo>
                  <a:pt x="928" y="346"/>
                </a:lnTo>
                <a:lnTo>
                  <a:pt x="934" y="357"/>
                </a:lnTo>
                <a:lnTo>
                  <a:pt x="944" y="366"/>
                </a:lnTo>
                <a:lnTo>
                  <a:pt x="955" y="371"/>
                </a:lnTo>
                <a:lnTo>
                  <a:pt x="968" y="372"/>
                </a:lnTo>
                <a:lnTo>
                  <a:pt x="981" y="369"/>
                </a:lnTo>
                <a:lnTo>
                  <a:pt x="983" y="368"/>
                </a:lnTo>
                <a:lnTo>
                  <a:pt x="990" y="366"/>
                </a:lnTo>
                <a:lnTo>
                  <a:pt x="1002" y="362"/>
                </a:lnTo>
                <a:lnTo>
                  <a:pt x="1016" y="358"/>
                </a:lnTo>
                <a:lnTo>
                  <a:pt x="1034" y="353"/>
                </a:lnTo>
                <a:lnTo>
                  <a:pt x="1055" y="349"/>
                </a:lnTo>
                <a:lnTo>
                  <a:pt x="1078" y="346"/>
                </a:lnTo>
                <a:lnTo>
                  <a:pt x="1103" y="342"/>
                </a:lnTo>
                <a:lnTo>
                  <a:pt x="1130" y="341"/>
                </a:lnTo>
                <a:lnTo>
                  <a:pt x="1157" y="341"/>
                </a:lnTo>
                <a:lnTo>
                  <a:pt x="1186" y="343"/>
                </a:lnTo>
                <a:lnTo>
                  <a:pt x="1215" y="348"/>
                </a:lnTo>
                <a:lnTo>
                  <a:pt x="1244" y="356"/>
                </a:lnTo>
                <a:lnTo>
                  <a:pt x="1272" y="367"/>
                </a:lnTo>
                <a:lnTo>
                  <a:pt x="1300" y="381"/>
                </a:lnTo>
                <a:lnTo>
                  <a:pt x="1326" y="400"/>
                </a:lnTo>
                <a:lnTo>
                  <a:pt x="1351" y="423"/>
                </a:lnTo>
                <a:lnTo>
                  <a:pt x="1373" y="451"/>
                </a:lnTo>
                <a:lnTo>
                  <a:pt x="1382" y="460"/>
                </a:lnTo>
                <a:lnTo>
                  <a:pt x="1394" y="467"/>
                </a:lnTo>
                <a:lnTo>
                  <a:pt x="1407" y="469"/>
                </a:lnTo>
                <a:lnTo>
                  <a:pt x="1418" y="467"/>
                </a:lnTo>
                <a:lnTo>
                  <a:pt x="1430" y="461"/>
                </a:lnTo>
                <a:lnTo>
                  <a:pt x="1439" y="452"/>
                </a:lnTo>
                <a:lnTo>
                  <a:pt x="1445" y="441"/>
                </a:lnTo>
                <a:lnTo>
                  <a:pt x="1447" y="429"/>
                </a:lnTo>
                <a:lnTo>
                  <a:pt x="1446" y="416"/>
                </a:lnTo>
                <a:lnTo>
                  <a:pt x="1439" y="404"/>
                </a:lnTo>
                <a:lnTo>
                  <a:pt x="1412" y="370"/>
                </a:lnTo>
                <a:lnTo>
                  <a:pt x="1381" y="340"/>
                </a:lnTo>
                <a:lnTo>
                  <a:pt x="1347" y="315"/>
                </a:lnTo>
                <a:lnTo>
                  <a:pt x="1309" y="294"/>
                </a:lnTo>
                <a:lnTo>
                  <a:pt x="1269" y="278"/>
                </a:lnTo>
                <a:lnTo>
                  <a:pt x="1225" y="268"/>
                </a:lnTo>
                <a:lnTo>
                  <a:pt x="1178" y="261"/>
                </a:lnTo>
                <a:lnTo>
                  <a:pt x="1130" y="260"/>
                </a:lnTo>
                <a:close/>
                <a:moveTo>
                  <a:pt x="1249" y="0"/>
                </a:moveTo>
                <a:lnTo>
                  <a:pt x="1288" y="3"/>
                </a:lnTo>
                <a:lnTo>
                  <a:pt x="1326" y="12"/>
                </a:lnTo>
                <a:lnTo>
                  <a:pt x="1361" y="25"/>
                </a:lnTo>
                <a:lnTo>
                  <a:pt x="1394" y="44"/>
                </a:lnTo>
                <a:lnTo>
                  <a:pt x="1424" y="67"/>
                </a:lnTo>
                <a:lnTo>
                  <a:pt x="1449" y="92"/>
                </a:lnTo>
                <a:lnTo>
                  <a:pt x="1470" y="121"/>
                </a:lnTo>
                <a:lnTo>
                  <a:pt x="1485" y="153"/>
                </a:lnTo>
                <a:lnTo>
                  <a:pt x="1494" y="186"/>
                </a:lnTo>
                <a:lnTo>
                  <a:pt x="1495" y="194"/>
                </a:lnTo>
                <a:lnTo>
                  <a:pt x="1496" y="209"/>
                </a:lnTo>
                <a:lnTo>
                  <a:pt x="1498" y="230"/>
                </a:lnTo>
                <a:lnTo>
                  <a:pt x="1500" y="257"/>
                </a:lnTo>
                <a:lnTo>
                  <a:pt x="1502" y="289"/>
                </a:lnTo>
                <a:lnTo>
                  <a:pt x="1505" y="324"/>
                </a:lnTo>
                <a:lnTo>
                  <a:pt x="1508" y="364"/>
                </a:lnTo>
                <a:lnTo>
                  <a:pt x="1511" y="406"/>
                </a:lnTo>
                <a:lnTo>
                  <a:pt x="1513" y="450"/>
                </a:lnTo>
                <a:lnTo>
                  <a:pt x="1516" y="494"/>
                </a:lnTo>
                <a:lnTo>
                  <a:pt x="1519" y="539"/>
                </a:lnTo>
                <a:lnTo>
                  <a:pt x="1521" y="583"/>
                </a:lnTo>
                <a:lnTo>
                  <a:pt x="1525" y="626"/>
                </a:lnTo>
                <a:lnTo>
                  <a:pt x="1527" y="667"/>
                </a:lnTo>
                <a:lnTo>
                  <a:pt x="1529" y="705"/>
                </a:lnTo>
                <a:lnTo>
                  <a:pt x="1547" y="703"/>
                </a:lnTo>
                <a:lnTo>
                  <a:pt x="1561" y="699"/>
                </a:lnTo>
                <a:lnTo>
                  <a:pt x="1573" y="693"/>
                </a:lnTo>
                <a:lnTo>
                  <a:pt x="1582" y="685"/>
                </a:lnTo>
                <a:lnTo>
                  <a:pt x="1591" y="675"/>
                </a:lnTo>
                <a:lnTo>
                  <a:pt x="1599" y="665"/>
                </a:lnTo>
                <a:lnTo>
                  <a:pt x="1607" y="652"/>
                </a:lnTo>
                <a:lnTo>
                  <a:pt x="1615" y="639"/>
                </a:lnTo>
                <a:lnTo>
                  <a:pt x="1626" y="626"/>
                </a:lnTo>
                <a:lnTo>
                  <a:pt x="1638" y="613"/>
                </a:lnTo>
                <a:lnTo>
                  <a:pt x="1643" y="610"/>
                </a:lnTo>
                <a:lnTo>
                  <a:pt x="1654" y="609"/>
                </a:lnTo>
                <a:lnTo>
                  <a:pt x="1669" y="607"/>
                </a:lnTo>
                <a:lnTo>
                  <a:pt x="1685" y="607"/>
                </a:lnTo>
                <a:lnTo>
                  <a:pt x="1703" y="607"/>
                </a:lnTo>
                <a:lnTo>
                  <a:pt x="1720" y="607"/>
                </a:lnTo>
                <a:lnTo>
                  <a:pt x="1735" y="609"/>
                </a:lnTo>
                <a:lnTo>
                  <a:pt x="1745" y="610"/>
                </a:lnTo>
                <a:lnTo>
                  <a:pt x="1752" y="613"/>
                </a:lnTo>
                <a:lnTo>
                  <a:pt x="1764" y="626"/>
                </a:lnTo>
                <a:lnTo>
                  <a:pt x="1774" y="639"/>
                </a:lnTo>
                <a:lnTo>
                  <a:pt x="1782" y="652"/>
                </a:lnTo>
                <a:lnTo>
                  <a:pt x="1791" y="665"/>
                </a:lnTo>
                <a:lnTo>
                  <a:pt x="1798" y="675"/>
                </a:lnTo>
                <a:lnTo>
                  <a:pt x="1806" y="685"/>
                </a:lnTo>
                <a:lnTo>
                  <a:pt x="1816" y="693"/>
                </a:lnTo>
                <a:lnTo>
                  <a:pt x="1828" y="699"/>
                </a:lnTo>
                <a:lnTo>
                  <a:pt x="1842" y="703"/>
                </a:lnTo>
                <a:lnTo>
                  <a:pt x="1860" y="705"/>
                </a:lnTo>
                <a:lnTo>
                  <a:pt x="1862" y="667"/>
                </a:lnTo>
                <a:lnTo>
                  <a:pt x="1865" y="626"/>
                </a:lnTo>
                <a:lnTo>
                  <a:pt x="1868" y="583"/>
                </a:lnTo>
                <a:lnTo>
                  <a:pt x="1871" y="539"/>
                </a:lnTo>
                <a:lnTo>
                  <a:pt x="1873" y="494"/>
                </a:lnTo>
                <a:lnTo>
                  <a:pt x="1876" y="450"/>
                </a:lnTo>
                <a:lnTo>
                  <a:pt x="1879" y="406"/>
                </a:lnTo>
                <a:lnTo>
                  <a:pt x="1881" y="364"/>
                </a:lnTo>
                <a:lnTo>
                  <a:pt x="1884" y="324"/>
                </a:lnTo>
                <a:lnTo>
                  <a:pt x="1886" y="289"/>
                </a:lnTo>
                <a:lnTo>
                  <a:pt x="1889" y="257"/>
                </a:lnTo>
                <a:lnTo>
                  <a:pt x="1891" y="230"/>
                </a:lnTo>
                <a:lnTo>
                  <a:pt x="1893" y="209"/>
                </a:lnTo>
                <a:lnTo>
                  <a:pt x="1894" y="194"/>
                </a:lnTo>
                <a:lnTo>
                  <a:pt x="1895" y="186"/>
                </a:lnTo>
                <a:lnTo>
                  <a:pt x="1904" y="153"/>
                </a:lnTo>
                <a:lnTo>
                  <a:pt x="1920" y="121"/>
                </a:lnTo>
                <a:lnTo>
                  <a:pt x="1940" y="92"/>
                </a:lnTo>
                <a:lnTo>
                  <a:pt x="1965" y="67"/>
                </a:lnTo>
                <a:lnTo>
                  <a:pt x="1995" y="44"/>
                </a:lnTo>
                <a:lnTo>
                  <a:pt x="2028" y="25"/>
                </a:lnTo>
                <a:lnTo>
                  <a:pt x="2063" y="12"/>
                </a:lnTo>
                <a:lnTo>
                  <a:pt x="2101" y="3"/>
                </a:lnTo>
                <a:lnTo>
                  <a:pt x="2140" y="0"/>
                </a:lnTo>
                <a:lnTo>
                  <a:pt x="2166" y="1"/>
                </a:lnTo>
                <a:lnTo>
                  <a:pt x="2192" y="5"/>
                </a:lnTo>
                <a:lnTo>
                  <a:pt x="2217" y="12"/>
                </a:lnTo>
                <a:lnTo>
                  <a:pt x="2241" y="21"/>
                </a:lnTo>
                <a:lnTo>
                  <a:pt x="2265" y="34"/>
                </a:lnTo>
                <a:lnTo>
                  <a:pt x="2289" y="50"/>
                </a:lnTo>
                <a:lnTo>
                  <a:pt x="2315" y="70"/>
                </a:lnTo>
                <a:lnTo>
                  <a:pt x="2340" y="94"/>
                </a:lnTo>
                <a:lnTo>
                  <a:pt x="2367" y="122"/>
                </a:lnTo>
                <a:lnTo>
                  <a:pt x="2396" y="155"/>
                </a:lnTo>
                <a:lnTo>
                  <a:pt x="2426" y="193"/>
                </a:lnTo>
                <a:lnTo>
                  <a:pt x="2458" y="235"/>
                </a:lnTo>
                <a:lnTo>
                  <a:pt x="2494" y="283"/>
                </a:lnTo>
                <a:lnTo>
                  <a:pt x="2501" y="294"/>
                </a:lnTo>
                <a:lnTo>
                  <a:pt x="2511" y="310"/>
                </a:lnTo>
                <a:lnTo>
                  <a:pt x="2525" y="329"/>
                </a:lnTo>
                <a:lnTo>
                  <a:pt x="2542" y="352"/>
                </a:lnTo>
                <a:lnTo>
                  <a:pt x="2561" y="379"/>
                </a:lnTo>
                <a:lnTo>
                  <a:pt x="2582" y="410"/>
                </a:lnTo>
                <a:lnTo>
                  <a:pt x="2605" y="442"/>
                </a:lnTo>
                <a:lnTo>
                  <a:pt x="2631" y="479"/>
                </a:lnTo>
                <a:lnTo>
                  <a:pt x="2658" y="517"/>
                </a:lnTo>
                <a:lnTo>
                  <a:pt x="2686" y="558"/>
                </a:lnTo>
                <a:lnTo>
                  <a:pt x="2717" y="600"/>
                </a:lnTo>
                <a:lnTo>
                  <a:pt x="2747" y="645"/>
                </a:lnTo>
                <a:lnTo>
                  <a:pt x="2779" y="690"/>
                </a:lnTo>
                <a:lnTo>
                  <a:pt x="2811" y="736"/>
                </a:lnTo>
                <a:lnTo>
                  <a:pt x="2844" y="783"/>
                </a:lnTo>
                <a:lnTo>
                  <a:pt x="2878" y="831"/>
                </a:lnTo>
                <a:lnTo>
                  <a:pt x="2910" y="878"/>
                </a:lnTo>
                <a:lnTo>
                  <a:pt x="2944" y="925"/>
                </a:lnTo>
                <a:lnTo>
                  <a:pt x="2976" y="972"/>
                </a:lnTo>
                <a:lnTo>
                  <a:pt x="3008" y="1017"/>
                </a:lnTo>
                <a:lnTo>
                  <a:pt x="3040" y="1062"/>
                </a:lnTo>
                <a:lnTo>
                  <a:pt x="3070" y="1106"/>
                </a:lnTo>
                <a:lnTo>
                  <a:pt x="3098" y="1147"/>
                </a:lnTo>
                <a:lnTo>
                  <a:pt x="3126" y="1187"/>
                </a:lnTo>
                <a:lnTo>
                  <a:pt x="3152" y="1224"/>
                </a:lnTo>
                <a:lnTo>
                  <a:pt x="3176" y="1258"/>
                </a:lnTo>
                <a:lnTo>
                  <a:pt x="3198" y="1290"/>
                </a:lnTo>
                <a:lnTo>
                  <a:pt x="3218" y="1318"/>
                </a:lnTo>
                <a:lnTo>
                  <a:pt x="3236" y="1344"/>
                </a:lnTo>
                <a:lnTo>
                  <a:pt x="3251" y="1366"/>
                </a:lnTo>
                <a:lnTo>
                  <a:pt x="3264" y="1383"/>
                </a:lnTo>
                <a:lnTo>
                  <a:pt x="3272" y="1395"/>
                </a:lnTo>
                <a:lnTo>
                  <a:pt x="3292" y="1426"/>
                </a:lnTo>
                <a:lnTo>
                  <a:pt x="3310" y="1460"/>
                </a:lnTo>
                <a:lnTo>
                  <a:pt x="3327" y="1498"/>
                </a:lnTo>
                <a:lnTo>
                  <a:pt x="3343" y="1538"/>
                </a:lnTo>
                <a:lnTo>
                  <a:pt x="3356" y="1579"/>
                </a:lnTo>
                <a:lnTo>
                  <a:pt x="3368" y="1622"/>
                </a:lnTo>
                <a:lnTo>
                  <a:pt x="3377" y="1663"/>
                </a:lnTo>
                <a:lnTo>
                  <a:pt x="3385" y="1702"/>
                </a:lnTo>
                <a:lnTo>
                  <a:pt x="3389" y="1738"/>
                </a:lnTo>
                <a:lnTo>
                  <a:pt x="3390" y="1772"/>
                </a:lnTo>
                <a:lnTo>
                  <a:pt x="3387" y="1842"/>
                </a:lnTo>
                <a:lnTo>
                  <a:pt x="3378" y="1910"/>
                </a:lnTo>
                <a:lnTo>
                  <a:pt x="3363" y="1976"/>
                </a:lnTo>
                <a:lnTo>
                  <a:pt x="3343" y="2039"/>
                </a:lnTo>
                <a:lnTo>
                  <a:pt x="3316" y="2101"/>
                </a:lnTo>
                <a:lnTo>
                  <a:pt x="3286" y="2160"/>
                </a:lnTo>
                <a:lnTo>
                  <a:pt x="3250" y="2214"/>
                </a:lnTo>
                <a:lnTo>
                  <a:pt x="3210" y="2267"/>
                </a:lnTo>
                <a:lnTo>
                  <a:pt x="3166" y="2314"/>
                </a:lnTo>
                <a:lnTo>
                  <a:pt x="3117" y="2358"/>
                </a:lnTo>
                <a:lnTo>
                  <a:pt x="3066" y="2398"/>
                </a:lnTo>
                <a:lnTo>
                  <a:pt x="3011" y="2434"/>
                </a:lnTo>
                <a:lnTo>
                  <a:pt x="2952" y="2466"/>
                </a:lnTo>
                <a:lnTo>
                  <a:pt x="2891" y="2491"/>
                </a:lnTo>
                <a:lnTo>
                  <a:pt x="2827" y="2512"/>
                </a:lnTo>
                <a:lnTo>
                  <a:pt x="2762" y="2527"/>
                </a:lnTo>
                <a:lnTo>
                  <a:pt x="2693" y="2536"/>
                </a:lnTo>
                <a:lnTo>
                  <a:pt x="2624" y="2540"/>
                </a:lnTo>
                <a:lnTo>
                  <a:pt x="2553" y="2536"/>
                </a:lnTo>
                <a:lnTo>
                  <a:pt x="2486" y="2527"/>
                </a:lnTo>
                <a:lnTo>
                  <a:pt x="2420" y="2512"/>
                </a:lnTo>
                <a:lnTo>
                  <a:pt x="2357" y="2491"/>
                </a:lnTo>
                <a:lnTo>
                  <a:pt x="2296" y="2466"/>
                </a:lnTo>
                <a:lnTo>
                  <a:pt x="2237" y="2434"/>
                </a:lnTo>
                <a:lnTo>
                  <a:pt x="2182" y="2398"/>
                </a:lnTo>
                <a:lnTo>
                  <a:pt x="2131" y="2358"/>
                </a:lnTo>
                <a:lnTo>
                  <a:pt x="2082" y="2314"/>
                </a:lnTo>
                <a:lnTo>
                  <a:pt x="2038" y="2267"/>
                </a:lnTo>
                <a:lnTo>
                  <a:pt x="1998" y="2214"/>
                </a:lnTo>
                <a:lnTo>
                  <a:pt x="1963" y="2160"/>
                </a:lnTo>
                <a:lnTo>
                  <a:pt x="1933" y="2101"/>
                </a:lnTo>
                <a:lnTo>
                  <a:pt x="1906" y="2039"/>
                </a:lnTo>
                <a:lnTo>
                  <a:pt x="1886" y="1976"/>
                </a:lnTo>
                <a:lnTo>
                  <a:pt x="1871" y="1910"/>
                </a:lnTo>
                <a:lnTo>
                  <a:pt x="1862" y="1842"/>
                </a:lnTo>
                <a:lnTo>
                  <a:pt x="1859" y="1772"/>
                </a:lnTo>
                <a:lnTo>
                  <a:pt x="1859" y="1578"/>
                </a:lnTo>
                <a:lnTo>
                  <a:pt x="1858" y="1557"/>
                </a:lnTo>
                <a:lnTo>
                  <a:pt x="1857" y="1538"/>
                </a:lnTo>
                <a:lnTo>
                  <a:pt x="1855" y="1522"/>
                </a:lnTo>
                <a:lnTo>
                  <a:pt x="1850" y="1507"/>
                </a:lnTo>
                <a:lnTo>
                  <a:pt x="1843" y="1494"/>
                </a:lnTo>
                <a:lnTo>
                  <a:pt x="1834" y="1484"/>
                </a:lnTo>
                <a:lnTo>
                  <a:pt x="1821" y="1475"/>
                </a:lnTo>
                <a:lnTo>
                  <a:pt x="1805" y="1469"/>
                </a:lnTo>
                <a:lnTo>
                  <a:pt x="1787" y="1466"/>
                </a:lnTo>
                <a:lnTo>
                  <a:pt x="1762" y="1465"/>
                </a:lnTo>
                <a:lnTo>
                  <a:pt x="1627" y="1465"/>
                </a:lnTo>
                <a:lnTo>
                  <a:pt x="1603" y="1466"/>
                </a:lnTo>
                <a:lnTo>
                  <a:pt x="1584" y="1469"/>
                </a:lnTo>
                <a:lnTo>
                  <a:pt x="1570" y="1475"/>
                </a:lnTo>
                <a:lnTo>
                  <a:pt x="1559" y="1484"/>
                </a:lnTo>
                <a:lnTo>
                  <a:pt x="1552" y="1494"/>
                </a:lnTo>
                <a:lnTo>
                  <a:pt x="1547" y="1507"/>
                </a:lnTo>
                <a:lnTo>
                  <a:pt x="1545" y="1522"/>
                </a:lnTo>
                <a:lnTo>
                  <a:pt x="1543" y="1538"/>
                </a:lnTo>
                <a:lnTo>
                  <a:pt x="1542" y="1557"/>
                </a:lnTo>
                <a:lnTo>
                  <a:pt x="1542" y="1772"/>
                </a:lnTo>
                <a:lnTo>
                  <a:pt x="1539" y="1842"/>
                </a:lnTo>
                <a:lnTo>
                  <a:pt x="1530" y="1910"/>
                </a:lnTo>
                <a:lnTo>
                  <a:pt x="1515" y="1976"/>
                </a:lnTo>
                <a:lnTo>
                  <a:pt x="1494" y="2039"/>
                </a:lnTo>
                <a:lnTo>
                  <a:pt x="1468" y="2101"/>
                </a:lnTo>
                <a:lnTo>
                  <a:pt x="1437" y="2160"/>
                </a:lnTo>
                <a:lnTo>
                  <a:pt x="1401" y="2214"/>
                </a:lnTo>
                <a:lnTo>
                  <a:pt x="1360" y="2267"/>
                </a:lnTo>
                <a:lnTo>
                  <a:pt x="1316" y="2314"/>
                </a:lnTo>
                <a:lnTo>
                  <a:pt x="1268" y="2358"/>
                </a:lnTo>
                <a:lnTo>
                  <a:pt x="1215" y="2398"/>
                </a:lnTo>
                <a:lnTo>
                  <a:pt x="1159" y="2434"/>
                </a:lnTo>
                <a:lnTo>
                  <a:pt x="1102" y="2466"/>
                </a:lnTo>
                <a:lnTo>
                  <a:pt x="1039" y="2491"/>
                </a:lnTo>
                <a:lnTo>
                  <a:pt x="976" y="2512"/>
                </a:lnTo>
                <a:lnTo>
                  <a:pt x="910" y="2527"/>
                </a:lnTo>
                <a:lnTo>
                  <a:pt x="842" y="2536"/>
                </a:lnTo>
                <a:lnTo>
                  <a:pt x="772" y="2540"/>
                </a:lnTo>
                <a:lnTo>
                  <a:pt x="702" y="2536"/>
                </a:lnTo>
                <a:lnTo>
                  <a:pt x="633" y="2527"/>
                </a:lnTo>
                <a:lnTo>
                  <a:pt x="568" y="2512"/>
                </a:lnTo>
                <a:lnTo>
                  <a:pt x="504" y="2491"/>
                </a:lnTo>
                <a:lnTo>
                  <a:pt x="442" y="2466"/>
                </a:lnTo>
                <a:lnTo>
                  <a:pt x="383" y="2434"/>
                </a:lnTo>
                <a:lnTo>
                  <a:pt x="328" y="2398"/>
                </a:lnTo>
                <a:lnTo>
                  <a:pt x="276" y="2358"/>
                </a:lnTo>
                <a:lnTo>
                  <a:pt x="227" y="2314"/>
                </a:lnTo>
                <a:lnTo>
                  <a:pt x="182" y="2267"/>
                </a:lnTo>
                <a:lnTo>
                  <a:pt x="142" y="2214"/>
                </a:lnTo>
                <a:lnTo>
                  <a:pt x="106" y="2160"/>
                </a:lnTo>
                <a:lnTo>
                  <a:pt x="75" y="2101"/>
                </a:lnTo>
                <a:lnTo>
                  <a:pt x="48" y="2039"/>
                </a:lnTo>
                <a:lnTo>
                  <a:pt x="27" y="1976"/>
                </a:lnTo>
                <a:lnTo>
                  <a:pt x="13" y="1910"/>
                </a:lnTo>
                <a:lnTo>
                  <a:pt x="3" y="1842"/>
                </a:lnTo>
                <a:lnTo>
                  <a:pt x="0" y="1772"/>
                </a:lnTo>
                <a:lnTo>
                  <a:pt x="1" y="1738"/>
                </a:lnTo>
                <a:lnTo>
                  <a:pt x="6" y="1702"/>
                </a:lnTo>
                <a:lnTo>
                  <a:pt x="13" y="1663"/>
                </a:lnTo>
                <a:lnTo>
                  <a:pt x="22" y="1622"/>
                </a:lnTo>
                <a:lnTo>
                  <a:pt x="34" y="1579"/>
                </a:lnTo>
                <a:lnTo>
                  <a:pt x="47" y="1538"/>
                </a:lnTo>
                <a:lnTo>
                  <a:pt x="62" y="1498"/>
                </a:lnTo>
                <a:lnTo>
                  <a:pt x="79" y="1460"/>
                </a:lnTo>
                <a:lnTo>
                  <a:pt x="98" y="1426"/>
                </a:lnTo>
                <a:lnTo>
                  <a:pt x="117" y="1395"/>
                </a:lnTo>
                <a:lnTo>
                  <a:pt x="126" y="1383"/>
                </a:lnTo>
                <a:lnTo>
                  <a:pt x="138" y="1366"/>
                </a:lnTo>
                <a:lnTo>
                  <a:pt x="153" y="1344"/>
                </a:lnTo>
                <a:lnTo>
                  <a:pt x="170" y="1318"/>
                </a:lnTo>
                <a:lnTo>
                  <a:pt x="190" y="1290"/>
                </a:lnTo>
                <a:lnTo>
                  <a:pt x="213" y="1258"/>
                </a:lnTo>
                <a:lnTo>
                  <a:pt x="237" y="1224"/>
                </a:lnTo>
                <a:lnTo>
                  <a:pt x="263" y="1187"/>
                </a:lnTo>
                <a:lnTo>
                  <a:pt x="290" y="1147"/>
                </a:lnTo>
                <a:lnTo>
                  <a:pt x="320" y="1106"/>
                </a:lnTo>
                <a:lnTo>
                  <a:pt x="350" y="1062"/>
                </a:lnTo>
                <a:lnTo>
                  <a:pt x="381" y="1017"/>
                </a:lnTo>
                <a:lnTo>
                  <a:pt x="413" y="972"/>
                </a:lnTo>
                <a:lnTo>
                  <a:pt x="446" y="925"/>
                </a:lnTo>
                <a:lnTo>
                  <a:pt x="479" y="878"/>
                </a:lnTo>
                <a:lnTo>
                  <a:pt x="512" y="831"/>
                </a:lnTo>
                <a:lnTo>
                  <a:pt x="545" y="783"/>
                </a:lnTo>
                <a:lnTo>
                  <a:pt x="578" y="736"/>
                </a:lnTo>
                <a:lnTo>
                  <a:pt x="610" y="690"/>
                </a:lnTo>
                <a:lnTo>
                  <a:pt x="642" y="645"/>
                </a:lnTo>
                <a:lnTo>
                  <a:pt x="673" y="600"/>
                </a:lnTo>
                <a:lnTo>
                  <a:pt x="703" y="558"/>
                </a:lnTo>
                <a:lnTo>
                  <a:pt x="731" y="517"/>
                </a:lnTo>
                <a:lnTo>
                  <a:pt x="759" y="479"/>
                </a:lnTo>
                <a:lnTo>
                  <a:pt x="784" y="442"/>
                </a:lnTo>
                <a:lnTo>
                  <a:pt x="807" y="410"/>
                </a:lnTo>
                <a:lnTo>
                  <a:pt x="828" y="379"/>
                </a:lnTo>
                <a:lnTo>
                  <a:pt x="847" y="352"/>
                </a:lnTo>
                <a:lnTo>
                  <a:pt x="864" y="329"/>
                </a:lnTo>
                <a:lnTo>
                  <a:pt x="877" y="310"/>
                </a:lnTo>
                <a:lnTo>
                  <a:pt x="888" y="294"/>
                </a:lnTo>
                <a:lnTo>
                  <a:pt x="895" y="283"/>
                </a:lnTo>
                <a:lnTo>
                  <a:pt x="931" y="235"/>
                </a:lnTo>
                <a:lnTo>
                  <a:pt x="963" y="193"/>
                </a:lnTo>
                <a:lnTo>
                  <a:pt x="993" y="155"/>
                </a:lnTo>
                <a:lnTo>
                  <a:pt x="1022" y="122"/>
                </a:lnTo>
                <a:lnTo>
                  <a:pt x="1049" y="94"/>
                </a:lnTo>
                <a:lnTo>
                  <a:pt x="1075" y="70"/>
                </a:lnTo>
                <a:lnTo>
                  <a:pt x="1099" y="50"/>
                </a:lnTo>
                <a:lnTo>
                  <a:pt x="1124" y="34"/>
                </a:lnTo>
                <a:lnTo>
                  <a:pt x="1148" y="21"/>
                </a:lnTo>
                <a:lnTo>
                  <a:pt x="1172" y="12"/>
                </a:lnTo>
                <a:lnTo>
                  <a:pt x="1197" y="5"/>
                </a:lnTo>
                <a:lnTo>
                  <a:pt x="1223" y="1"/>
                </a:lnTo>
                <a:lnTo>
                  <a:pt x="1249" y="0"/>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grpSp>
        <p:nvGrpSpPr>
          <p:cNvPr id="34" name="Group 14"/>
          <p:cNvGrpSpPr>
            <a:grpSpLocks noChangeAspect="1"/>
          </p:cNvGrpSpPr>
          <p:nvPr/>
        </p:nvGrpSpPr>
        <p:grpSpPr bwMode="auto">
          <a:xfrm>
            <a:off x="7614448" y="2743040"/>
            <a:ext cx="856085" cy="831360"/>
            <a:chOff x="638" y="291"/>
            <a:chExt cx="554" cy="538"/>
          </a:xfrm>
          <a:solidFill>
            <a:schemeClr val="bg1"/>
          </a:solidFill>
        </p:grpSpPr>
        <p:sp>
          <p:nvSpPr>
            <p:cNvPr id="37" name="Freeform 16"/>
            <p:cNvSpPr>
              <a:spLocks/>
            </p:cNvSpPr>
            <p:nvPr/>
          </p:nvSpPr>
          <p:spPr bwMode="auto">
            <a:xfrm>
              <a:off x="1120" y="444"/>
              <a:ext cx="57" cy="62"/>
            </a:xfrm>
            <a:custGeom>
              <a:avLst/>
              <a:gdLst>
                <a:gd name="T0" fmla="*/ 0 w 341"/>
                <a:gd name="T1" fmla="*/ 0 h 371"/>
                <a:gd name="T2" fmla="*/ 171 w 341"/>
                <a:gd name="T3" fmla="*/ 0 h 371"/>
                <a:gd name="T4" fmla="*/ 201 w 341"/>
                <a:gd name="T5" fmla="*/ 3 h 371"/>
                <a:gd name="T6" fmla="*/ 230 w 341"/>
                <a:gd name="T7" fmla="*/ 11 h 371"/>
                <a:gd name="T8" fmla="*/ 257 w 341"/>
                <a:gd name="T9" fmla="*/ 24 h 371"/>
                <a:gd name="T10" fmla="*/ 280 w 341"/>
                <a:gd name="T11" fmla="*/ 40 h 371"/>
                <a:gd name="T12" fmla="*/ 301 w 341"/>
                <a:gd name="T13" fmla="*/ 61 h 371"/>
                <a:gd name="T14" fmla="*/ 317 w 341"/>
                <a:gd name="T15" fmla="*/ 86 h 371"/>
                <a:gd name="T16" fmla="*/ 330 w 341"/>
                <a:gd name="T17" fmla="*/ 111 h 371"/>
                <a:gd name="T18" fmla="*/ 338 w 341"/>
                <a:gd name="T19" fmla="*/ 141 h 371"/>
                <a:gd name="T20" fmla="*/ 341 w 341"/>
                <a:gd name="T21" fmla="*/ 171 h 371"/>
                <a:gd name="T22" fmla="*/ 341 w 341"/>
                <a:gd name="T23" fmla="*/ 200 h 371"/>
                <a:gd name="T24" fmla="*/ 338 w 341"/>
                <a:gd name="T25" fmla="*/ 231 h 371"/>
                <a:gd name="T26" fmla="*/ 330 w 341"/>
                <a:gd name="T27" fmla="*/ 260 h 371"/>
                <a:gd name="T28" fmla="*/ 317 w 341"/>
                <a:gd name="T29" fmla="*/ 287 h 371"/>
                <a:gd name="T30" fmla="*/ 301 w 341"/>
                <a:gd name="T31" fmla="*/ 311 h 371"/>
                <a:gd name="T32" fmla="*/ 280 w 341"/>
                <a:gd name="T33" fmla="*/ 331 h 371"/>
                <a:gd name="T34" fmla="*/ 257 w 341"/>
                <a:gd name="T35" fmla="*/ 349 h 371"/>
                <a:gd name="T36" fmla="*/ 230 w 341"/>
                <a:gd name="T37" fmla="*/ 361 h 371"/>
                <a:gd name="T38" fmla="*/ 201 w 341"/>
                <a:gd name="T39" fmla="*/ 369 h 371"/>
                <a:gd name="T40" fmla="*/ 171 w 341"/>
                <a:gd name="T41" fmla="*/ 371 h 371"/>
                <a:gd name="T42" fmla="*/ 0 w 341"/>
                <a:gd name="T43" fmla="*/ 371 h 371"/>
                <a:gd name="T44" fmla="*/ 0 w 341"/>
                <a:gd name="T4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1" h="371">
                  <a:moveTo>
                    <a:pt x="0" y="0"/>
                  </a:moveTo>
                  <a:lnTo>
                    <a:pt x="171" y="0"/>
                  </a:lnTo>
                  <a:lnTo>
                    <a:pt x="201" y="3"/>
                  </a:lnTo>
                  <a:lnTo>
                    <a:pt x="230" y="11"/>
                  </a:lnTo>
                  <a:lnTo>
                    <a:pt x="257" y="24"/>
                  </a:lnTo>
                  <a:lnTo>
                    <a:pt x="280" y="40"/>
                  </a:lnTo>
                  <a:lnTo>
                    <a:pt x="301" y="61"/>
                  </a:lnTo>
                  <a:lnTo>
                    <a:pt x="317" y="86"/>
                  </a:lnTo>
                  <a:lnTo>
                    <a:pt x="330" y="111"/>
                  </a:lnTo>
                  <a:lnTo>
                    <a:pt x="338" y="141"/>
                  </a:lnTo>
                  <a:lnTo>
                    <a:pt x="341" y="171"/>
                  </a:lnTo>
                  <a:lnTo>
                    <a:pt x="341" y="200"/>
                  </a:lnTo>
                  <a:lnTo>
                    <a:pt x="338" y="231"/>
                  </a:lnTo>
                  <a:lnTo>
                    <a:pt x="330" y="260"/>
                  </a:lnTo>
                  <a:lnTo>
                    <a:pt x="317" y="287"/>
                  </a:lnTo>
                  <a:lnTo>
                    <a:pt x="301" y="311"/>
                  </a:lnTo>
                  <a:lnTo>
                    <a:pt x="280" y="331"/>
                  </a:lnTo>
                  <a:lnTo>
                    <a:pt x="257" y="349"/>
                  </a:lnTo>
                  <a:lnTo>
                    <a:pt x="230" y="361"/>
                  </a:lnTo>
                  <a:lnTo>
                    <a:pt x="201" y="369"/>
                  </a:lnTo>
                  <a:lnTo>
                    <a:pt x="171" y="371"/>
                  </a:lnTo>
                  <a:lnTo>
                    <a:pt x="0" y="371"/>
                  </a:ln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38" name="Freeform 17"/>
            <p:cNvSpPr>
              <a:spLocks/>
            </p:cNvSpPr>
            <p:nvPr/>
          </p:nvSpPr>
          <p:spPr bwMode="auto">
            <a:xfrm>
              <a:off x="1120" y="517"/>
              <a:ext cx="57" cy="62"/>
            </a:xfrm>
            <a:custGeom>
              <a:avLst/>
              <a:gdLst>
                <a:gd name="T0" fmla="*/ 0 w 341"/>
                <a:gd name="T1" fmla="*/ 0 h 372"/>
                <a:gd name="T2" fmla="*/ 171 w 341"/>
                <a:gd name="T3" fmla="*/ 0 h 372"/>
                <a:gd name="T4" fmla="*/ 201 w 341"/>
                <a:gd name="T5" fmla="*/ 4 h 372"/>
                <a:gd name="T6" fmla="*/ 230 w 341"/>
                <a:gd name="T7" fmla="*/ 11 h 372"/>
                <a:gd name="T8" fmla="*/ 257 w 341"/>
                <a:gd name="T9" fmla="*/ 24 h 372"/>
                <a:gd name="T10" fmla="*/ 280 w 341"/>
                <a:gd name="T11" fmla="*/ 41 h 372"/>
                <a:gd name="T12" fmla="*/ 301 w 341"/>
                <a:gd name="T13" fmla="*/ 61 h 372"/>
                <a:gd name="T14" fmla="*/ 317 w 341"/>
                <a:gd name="T15" fmla="*/ 85 h 372"/>
                <a:gd name="T16" fmla="*/ 330 w 341"/>
                <a:gd name="T17" fmla="*/ 112 h 372"/>
                <a:gd name="T18" fmla="*/ 338 w 341"/>
                <a:gd name="T19" fmla="*/ 141 h 372"/>
                <a:gd name="T20" fmla="*/ 341 w 341"/>
                <a:gd name="T21" fmla="*/ 172 h 372"/>
                <a:gd name="T22" fmla="*/ 341 w 341"/>
                <a:gd name="T23" fmla="*/ 201 h 372"/>
                <a:gd name="T24" fmla="*/ 338 w 341"/>
                <a:gd name="T25" fmla="*/ 231 h 372"/>
                <a:gd name="T26" fmla="*/ 330 w 341"/>
                <a:gd name="T27" fmla="*/ 260 h 372"/>
                <a:gd name="T28" fmla="*/ 317 w 341"/>
                <a:gd name="T29" fmla="*/ 287 h 372"/>
                <a:gd name="T30" fmla="*/ 301 w 341"/>
                <a:gd name="T31" fmla="*/ 311 h 372"/>
                <a:gd name="T32" fmla="*/ 280 w 341"/>
                <a:gd name="T33" fmla="*/ 332 h 372"/>
                <a:gd name="T34" fmla="*/ 257 w 341"/>
                <a:gd name="T35" fmla="*/ 349 h 372"/>
                <a:gd name="T36" fmla="*/ 230 w 341"/>
                <a:gd name="T37" fmla="*/ 361 h 372"/>
                <a:gd name="T38" fmla="*/ 201 w 341"/>
                <a:gd name="T39" fmla="*/ 370 h 372"/>
                <a:gd name="T40" fmla="*/ 171 w 341"/>
                <a:gd name="T41" fmla="*/ 372 h 372"/>
                <a:gd name="T42" fmla="*/ 0 w 341"/>
                <a:gd name="T43" fmla="*/ 372 h 372"/>
                <a:gd name="T44" fmla="*/ 0 w 341"/>
                <a:gd name="T4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1" h="372">
                  <a:moveTo>
                    <a:pt x="0" y="0"/>
                  </a:moveTo>
                  <a:lnTo>
                    <a:pt x="171" y="0"/>
                  </a:lnTo>
                  <a:lnTo>
                    <a:pt x="201" y="4"/>
                  </a:lnTo>
                  <a:lnTo>
                    <a:pt x="230" y="11"/>
                  </a:lnTo>
                  <a:lnTo>
                    <a:pt x="257" y="24"/>
                  </a:lnTo>
                  <a:lnTo>
                    <a:pt x="280" y="41"/>
                  </a:lnTo>
                  <a:lnTo>
                    <a:pt x="301" y="61"/>
                  </a:lnTo>
                  <a:lnTo>
                    <a:pt x="317" y="85"/>
                  </a:lnTo>
                  <a:lnTo>
                    <a:pt x="330" y="112"/>
                  </a:lnTo>
                  <a:lnTo>
                    <a:pt x="338" y="141"/>
                  </a:lnTo>
                  <a:lnTo>
                    <a:pt x="341" y="172"/>
                  </a:lnTo>
                  <a:lnTo>
                    <a:pt x="341" y="201"/>
                  </a:lnTo>
                  <a:lnTo>
                    <a:pt x="338" y="231"/>
                  </a:lnTo>
                  <a:lnTo>
                    <a:pt x="330" y="260"/>
                  </a:lnTo>
                  <a:lnTo>
                    <a:pt x="317" y="287"/>
                  </a:lnTo>
                  <a:lnTo>
                    <a:pt x="301" y="311"/>
                  </a:lnTo>
                  <a:lnTo>
                    <a:pt x="280" y="332"/>
                  </a:lnTo>
                  <a:lnTo>
                    <a:pt x="257" y="349"/>
                  </a:lnTo>
                  <a:lnTo>
                    <a:pt x="230" y="361"/>
                  </a:lnTo>
                  <a:lnTo>
                    <a:pt x="201" y="370"/>
                  </a:lnTo>
                  <a:lnTo>
                    <a:pt x="171" y="372"/>
                  </a:lnTo>
                  <a:lnTo>
                    <a:pt x="0" y="372"/>
                  </a:ln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39" name="Freeform 18"/>
            <p:cNvSpPr>
              <a:spLocks/>
            </p:cNvSpPr>
            <p:nvPr/>
          </p:nvSpPr>
          <p:spPr bwMode="auto">
            <a:xfrm>
              <a:off x="1120" y="590"/>
              <a:ext cx="57" cy="62"/>
            </a:xfrm>
            <a:custGeom>
              <a:avLst/>
              <a:gdLst>
                <a:gd name="T0" fmla="*/ 0 w 341"/>
                <a:gd name="T1" fmla="*/ 0 h 371"/>
                <a:gd name="T2" fmla="*/ 171 w 341"/>
                <a:gd name="T3" fmla="*/ 0 h 371"/>
                <a:gd name="T4" fmla="*/ 201 w 341"/>
                <a:gd name="T5" fmla="*/ 3 h 371"/>
                <a:gd name="T6" fmla="*/ 230 w 341"/>
                <a:gd name="T7" fmla="*/ 10 h 371"/>
                <a:gd name="T8" fmla="*/ 257 w 341"/>
                <a:gd name="T9" fmla="*/ 24 h 371"/>
                <a:gd name="T10" fmla="*/ 280 w 341"/>
                <a:gd name="T11" fmla="*/ 40 h 371"/>
                <a:gd name="T12" fmla="*/ 301 w 341"/>
                <a:gd name="T13" fmla="*/ 61 h 371"/>
                <a:gd name="T14" fmla="*/ 317 w 341"/>
                <a:gd name="T15" fmla="*/ 84 h 371"/>
                <a:gd name="T16" fmla="*/ 330 w 341"/>
                <a:gd name="T17" fmla="*/ 111 h 371"/>
                <a:gd name="T18" fmla="*/ 338 w 341"/>
                <a:gd name="T19" fmla="*/ 140 h 371"/>
                <a:gd name="T20" fmla="*/ 341 w 341"/>
                <a:gd name="T21" fmla="*/ 171 h 371"/>
                <a:gd name="T22" fmla="*/ 341 w 341"/>
                <a:gd name="T23" fmla="*/ 200 h 371"/>
                <a:gd name="T24" fmla="*/ 338 w 341"/>
                <a:gd name="T25" fmla="*/ 231 h 371"/>
                <a:gd name="T26" fmla="*/ 330 w 341"/>
                <a:gd name="T27" fmla="*/ 260 h 371"/>
                <a:gd name="T28" fmla="*/ 317 w 341"/>
                <a:gd name="T29" fmla="*/ 287 h 371"/>
                <a:gd name="T30" fmla="*/ 301 w 341"/>
                <a:gd name="T31" fmla="*/ 310 h 371"/>
                <a:gd name="T32" fmla="*/ 280 w 341"/>
                <a:gd name="T33" fmla="*/ 331 h 371"/>
                <a:gd name="T34" fmla="*/ 257 w 341"/>
                <a:gd name="T35" fmla="*/ 348 h 371"/>
                <a:gd name="T36" fmla="*/ 230 w 341"/>
                <a:gd name="T37" fmla="*/ 361 h 371"/>
                <a:gd name="T38" fmla="*/ 201 w 341"/>
                <a:gd name="T39" fmla="*/ 369 h 371"/>
                <a:gd name="T40" fmla="*/ 171 w 341"/>
                <a:gd name="T41" fmla="*/ 371 h 371"/>
                <a:gd name="T42" fmla="*/ 0 w 341"/>
                <a:gd name="T43" fmla="*/ 371 h 371"/>
                <a:gd name="T44" fmla="*/ 0 w 341"/>
                <a:gd name="T45"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1" h="371">
                  <a:moveTo>
                    <a:pt x="0" y="0"/>
                  </a:moveTo>
                  <a:lnTo>
                    <a:pt x="171" y="0"/>
                  </a:lnTo>
                  <a:lnTo>
                    <a:pt x="201" y="3"/>
                  </a:lnTo>
                  <a:lnTo>
                    <a:pt x="230" y="10"/>
                  </a:lnTo>
                  <a:lnTo>
                    <a:pt x="257" y="24"/>
                  </a:lnTo>
                  <a:lnTo>
                    <a:pt x="280" y="40"/>
                  </a:lnTo>
                  <a:lnTo>
                    <a:pt x="301" y="61"/>
                  </a:lnTo>
                  <a:lnTo>
                    <a:pt x="317" y="84"/>
                  </a:lnTo>
                  <a:lnTo>
                    <a:pt x="330" y="111"/>
                  </a:lnTo>
                  <a:lnTo>
                    <a:pt x="338" y="140"/>
                  </a:lnTo>
                  <a:lnTo>
                    <a:pt x="341" y="171"/>
                  </a:lnTo>
                  <a:lnTo>
                    <a:pt x="341" y="200"/>
                  </a:lnTo>
                  <a:lnTo>
                    <a:pt x="338" y="231"/>
                  </a:lnTo>
                  <a:lnTo>
                    <a:pt x="330" y="260"/>
                  </a:lnTo>
                  <a:lnTo>
                    <a:pt x="317" y="287"/>
                  </a:lnTo>
                  <a:lnTo>
                    <a:pt x="301" y="310"/>
                  </a:lnTo>
                  <a:lnTo>
                    <a:pt x="280" y="331"/>
                  </a:lnTo>
                  <a:lnTo>
                    <a:pt x="257" y="348"/>
                  </a:lnTo>
                  <a:lnTo>
                    <a:pt x="230" y="361"/>
                  </a:lnTo>
                  <a:lnTo>
                    <a:pt x="201" y="369"/>
                  </a:lnTo>
                  <a:lnTo>
                    <a:pt x="171" y="371"/>
                  </a:lnTo>
                  <a:lnTo>
                    <a:pt x="0" y="371"/>
                  </a:ln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40" name="Freeform 19"/>
            <p:cNvSpPr>
              <a:spLocks/>
            </p:cNvSpPr>
            <p:nvPr/>
          </p:nvSpPr>
          <p:spPr bwMode="auto">
            <a:xfrm>
              <a:off x="1120" y="339"/>
              <a:ext cx="72" cy="72"/>
            </a:xfrm>
            <a:custGeom>
              <a:avLst/>
              <a:gdLst>
                <a:gd name="T0" fmla="*/ 317 w 430"/>
                <a:gd name="T1" fmla="*/ 0 h 433"/>
                <a:gd name="T2" fmla="*/ 341 w 430"/>
                <a:gd name="T3" fmla="*/ 3 h 433"/>
                <a:gd name="T4" fmla="*/ 362 w 430"/>
                <a:gd name="T5" fmla="*/ 10 h 433"/>
                <a:gd name="T6" fmla="*/ 382 w 430"/>
                <a:gd name="T7" fmla="*/ 22 h 433"/>
                <a:gd name="T8" fmla="*/ 398 w 430"/>
                <a:gd name="T9" fmla="*/ 37 h 433"/>
                <a:gd name="T10" fmla="*/ 411 w 430"/>
                <a:gd name="T11" fmla="*/ 56 h 433"/>
                <a:gd name="T12" fmla="*/ 421 w 430"/>
                <a:gd name="T13" fmla="*/ 77 h 433"/>
                <a:gd name="T14" fmla="*/ 427 w 430"/>
                <a:gd name="T15" fmla="*/ 102 h 433"/>
                <a:gd name="T16" fmla="*/ 430 w 430"/>
                <a:gd name="T17" fmla="*/ 129 h 433"/>
                <a:gd name="T18" fmla="*/ 430 w 430"/>
                <a:gd name="T19" fmla="*/ 153 h 433"/>
                <a:gd name="T20" fmla="*/ 426 w 430"/>
                <a:gd name="T21" fmla="*/ 189 h 433"/>
                <a:gd name="T22" fmla="*/ 416 w 430"/>
                <a:gd name="T23" fmla="*/ 225 h 433"/>
                <a:gd name="T24" fmla="*/ 402 w 430"/>
                <a:gd name="T25" fmla="*/ 259 h 433"/>
                <a:gd name="T26" fmla="*/ 383 w 430"/>
                <a:gd name="T27" fmla="*/ 291 h 433"/>
                <a:gd name="T28" fmla="*/ 358 w 430"/>
                <a:gd name="T29" fmla="*/ 321 h 433"/>
                <a:gd name="T30" fmla="*/ 331 w 430"/>
                <a:gd name="T31" fmla="*/ 345 h 433"/>
                <a:gd name="T32" fmla="*/ 301 w 430"/>
                <a:gd name="T33" fmla="*/ 366 h 433"/>
                <a:gd name="T34" fmla="*/ 269 w 430"/>
                <a:gd name="T35" fmla="*/ 382 h 433"/>
                <a:gd name="T36" fmla="*/ 0 w 430"/>
                <a:gd name="T37" fmla="*/ 433 h 433"/>
                <a:gd name="T38" fmla="*/ 0 w 430"/>
                <a:gd name="T39" fmla="*/ 37 h 433"/>
                <a:gd name="T40" fmla="*/ 266 w 430"/>
                <a:gd name="T41" fmla="*/ 6 h 433"/>
                <a:gd name="T42" fmla="*/ 293 w 430"/>
                <a:gd name="T43" fmla="*/ 1 h 433"/>
                <a:gd name="T44" fmla="*/ 317 w 430"/>
                <a:gd name="T45"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0" h="433">
                  <a:moveTo>
                    <a:pt x="317" y="0"/>
                  </a:moveTo>
                  <a:lnTo>
                    <a:pt x="341" y="3"/>
                  </a:lnTo>
                  <a:lnTo>
                    <a:pt x="362" y="10"/>
                  </a:lnTo>
                  <a:lnTo>
                    <a:pt x="382" y="22"/>
                  </a:lnTo>
                  <a:lnTo>
                    <a:pt x="398" y="37"/>
                  </a:lnTo>
                  <a:lnTo>
                    <a:pt x="411" y="56"/>
                  </a:lnTo>
                  <a:lnTo>
                    <a:pt x="421" y="77"/>
                  </a:lnTo>
                  <a:lnTo>
                    <a:pt x="427" y="102"/>
                  </a:lnTo>
                  <a:lnTo>
                    <a:pt x="430" y="129"/>
                  </a:lnTo>
                  <a:lnTo>
                    <a:pt x="430" y="153"/>
                  </a:lnTo>
                  <a:lnTo>
                    <a:pt x="426" y="189"/>
                  </a:lnTo>
                  <a:lnTo>
                    <a:pt x="416" y="225"/>
                  </a:lnTo>
                  <a:lnTo>
                    <a:pt x="402" y="259"/>
                  </a:lnTo>
                  <a:lnTo>
                    <a:pt x="383" y="291"/>
                  </a:lnTo>
                  <a:lnTo>
                    <a:pt x="358" y="321"/>
                  </a:lnTo>
                  <a:lnTo>
                    <a:pt x="331" y="345"/>
                  </a:lnTo>
                  <a:lnTo>
                    <a:pt x="301" y="366"/>
                  </a:lnTo>
                  <a:lnTo>
                    <a:pt x="269" y="382"/>
                  </a:lnTo>
                  <a:lnTo>
                    <a:pt x="0" y="433"/>
                  </a:lnTo>
                  <a:lnTo>
                    <a:pt x="0" y="37"/>
                  </a:lnTo>
                  <a:lnTo>
                    <a:pt x="266" y="6"/>
                  </a:lnTo>
                  <a:lnTo>
                    <a:pt x="293" y="1"/>
                  </a:lnTo>
                  <a:lnTo>
                    <a:pt x="31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41" name="Freeform 20"/>
            <p:cNvSpPr>
              <a:spLocks/>
            </p:cNvSpPr>
            <p:nvPr/>
          </p:nvSpPr>
          <p:spPr bwMode="auto">
            <a:xfrm>
              <a:off x="865" y="291"/>
              <a:ext cx="245" cy="420"/>
            </a:xfrm>
            <a:custGeom>
              <a:avLst/>
              <a:gdLst>
                <a:gd name="T0" fmla="*/ 1304 w 1472"/>
                <a:gd name="T1" fmla="*/ 0 h 2521"/>
                <a:gd name="T2" fmla="*/ 1363 w 1472"/>
                <a:gd name="T3" fmla="*/ 12 h 2521"/>
                <a:gd name="T4" fmla="*/ 1412 w 1472"/>
                <a:gd name="T5" fmla="*/ 40 h 2521"/>
                <a:gd name="T6" fmla="*/ 1449 w 1472"/>
                <a:gd name="T7" fmla="*/ 85 h 2521"/>
                <a:gd name="T8" fmla="*/ 1469 w 1472"/>
                <a:gd name="T9" fmla="*/ 140 h 2521"/>
                <a:gd name="T10" fmla="*/ 1472 w 1472"/>
                <a:gd name="T11" fmla="*/ 2351 h 2521"/>
                <a:gd name="T12" fmla="*/ 1461 w 1472"/>
                <a:gd name="T13" fmla="*/ 2411 h 2521"/>
                <a:gd name="T14" fmla="*/ 1432 w 1472"/>
                <a:gd name="T15" fmla="*/ 2461 h 2521"/>
                <a:gd name="T16" fmla="*/ 1388 w 1472"/>
                <a:gd name="T17" fmla="*/ 2498 h 2521"/>
                <a:gd name="T18" fmla="*/ 1334 w 1472"/>
                <a:gd name="T19" fmla="*/ 2519 h 2521"/>
                <a:gd name="T20" fmla="*/ 947 w 1472"/>
                <a:gd name="T21" fmla="*/ 2521 h 2521"/>
                <a:gd name="T22" fmla="*/ 955 w 1472"/>
                <a:gd name="T23" fmla="*/ 2488 h 2521"/>
                <a:gd name="T24" fmla="*/ 961 w 1472"/>
                <a:gd name="T25" fmla="*/ 2467 h 2521"/>
                <a:gd name="T26" fmla="*/ 977 w 1472"/>
                <a:gd name="T27" fmla="*/ 2383 h 2521"/>
                <a:gd name="T28" fmla="*/ 823 w 1472"/>
                <a:gd name="T29" fmla="*/ 2367 h 2521"/>
                <a:gd name="T30" fmla="*/ 838 w 1472"/>
                <a:gd name="T31" fmla="*/ 2330 h 2521"/>
                <a:gd name="T32" fmla="*/ 837 w 1472"/>
                <a:gd name="T33" fmla="*/ 2286 h 2521"/>
                <a:gd name="T34" fmla="*/ 816 w 1472"/>
                <a:gd name="T35" fmla="*/ 2244 h 2521"/>
                <a:gd name="T36" fmla="*/ 780 w 1472"/>
                <a:gd name="T37" fmla="*/ 2215 h 2521"/>
                <a:gd name="T38" fmla="*/ 733 w 1472"/>
                <a:gd name="T39" fmla="*/ 2203 h 2521"/>
                <a:gd name="T40" fmla="*/ 686 w 1472"/>
                <a:gd name="T41" fmla="*/ 2215 h 2521"/>
                <a:gd name="T42" fmla="*/ 650 w 1472"/>
                <a:gd name="T43" fmla="*/ 2244 h 2521"/>
                <a:gd name="T44" fmla="*/ 630 w 1472"/>
                <a:gd name="T45" fmla="*/ 2286 h 2521"/>
                <a:gd name="T46" fmla="*/ 629 w 1472"/>
                <a:gd name="T47" fmla="*/ 2330 h 2521"/>
                <a:gd name="T48" fmla="*/ 643 w 1472"/>
                <a:gd name="T49" fmla="*/ 2367 h 2521"/>
                <a:gd name="T50" fmla="*/ 360 w 1472"/>
                <a:gd name="T51" fmla="*/ 2383 h 2521"/>
                <a:gd name="T52" fmla="*/ 363 w 1472"/>
                <a:gd name="T53" fmla="*/ 2374 h 2521"/>
                <a:gd name="T54" fmla="*/ 369 w 1472"/>
                <a:gd name="T55" fmla="*/ 2356 h 2521"/>
                <a:gd name="T56" fmla="*/ 372 w 1472"/>
                <a:gd name="T57" fmla="*/ 2054 h 2521"/>
                <a:gd name="T58" fmla="*/ 1212 w 1472"/>
                <a:gd name="T59" fmla="*/ 2051 h 2521"/>
                <a:gd name="T60" fmla="*/ 1236 w 1472"/>
                <a:gd name="T61" fmla="*/ 2034 h 2521"/>
                <a:gd name="T62" fmla="*/ 1244 w 1472"/>
                <a:gd name="T63" fmla="*/ 2006 h 2521"/>
                <a:gd name="T64" fmla="*/ 1242 w 1472"/>
                <a:gd name="T65" fmla="*/ 313 h 2521"/>
                <a:gd name="T66" fmla="*/ 1226 w 1472"/>
                <a:gd name="T67" fmla="*/ 290 h 2521"/>
                <a:gd name="T68" fmla="*/ 1198 w 1472"/>
                <a:gd name="T69" fmla="*/ 281 h 2521"/>
                <a:gd name="T70" fmla="*/ 259 w 1472"/>
                <a:gd name="T71" fmla="*/ 284 h 2521"/>
                <a:gd name="T72" fmla="*/ 237 w 1472"/>
                <a:gd name="T73" fmla="*/ 300 h 2521"/>
                <a:gd name="T74" fmla="*/ 228 w 1472"/>
                <a:gd name="T75" fmla="*/ 328 h 2521"/>
                <a:gd name="T76" fmla="*/ 0 w 1472"/>
                <a:gd name="T77" fmla="*/ 1459 h 2521"/>
                <a:gd name="T78" fmla="*/ 3 w 1472"/>
                <a:gd name="T79" fmla="*/ 140 h 2521"/>
                <a:gd name="T80" fmla="*/ 23 w 1472"/>
                <a:gd name="T81" fmla="*/ 85 h 2521"/>
                <a:gd name="T82" fmla="*/ 60 w 1472"/>
                <a:gd name="T83" fmla="*/ 40 h 2521"/>
                <a:gd name="T84" fmla="*/ 110 w 1472"/>
                <a:gd name="T85" fmla="*/ 12 h 2521"/>
                <a:gd name="T86" fmla="*/ 169 w 1472"/>
                <a:gd name="T87" fmla="*/ 0 h 2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72" h="2521">
                  <a:moveTo>
                    <a:pt x="169" y="0"/>
                  </a:moveTo>
                  <a:lnTo>
                    <a:pt x="1304" y="0"/>
                  </a:lnTo>
                  <a:lnTo>
                    <a:pt x="1334" y="3"/>
                  </a:lnTo>
                  <a:lnTo>
                    <a:pt x="1363" y="12"/>
                  </a:lnTo>
                  <a:lnTo>
                    <a:pt x="1388" y="24"/>
                  </a:lnTo>
                  <a:lnTo>
                    <a:pt x="1412" y="40"/>
                  </a:lnTo>
                  <a:lnTo>
                    <a:pt x="1432" y="61"/>
                  </a:lnTo>
                  <a:lnTo>
                    <a:pt x="1449" y="85"/>
                  </a:lnTo>
                  <a:lnTo>
                    <a:pt x="1461" y="112"/>
                  </a:lnTo>
                  <a:lnTo>
                    <a:pt x="1469" y="140"/>
                  </a:lnTo>
                  <a:lnTo>
                    <a:pt x="1472" y="170"/>
                  </a:lnTo>
                  <a:lnTo>
                    <a:pt x="1472" y="2351"/>
                  </a:lnTo>
                  <a:lnTo>
                    <a:pt x="1469" y="2382"/>
                  </a:lnTo>
                  <a:lnTo>
                    <a:pt x="1461" y="2411"/>
                  </a:lnTo>
                  <a:lnTo>
                    <a:pt x="1449" y="2437"/>
                  </a:lnTo>
                  <a:lnTo>
                    <a:pt x="1432" y="2461"/>
                  </a:lnTo>
                  <a:lnTo>
                    <a:pt x="1412" y="2482"/>
                  </a:lnTo>
                  <a:lnTo>
                    <a:pt x="1388" y="2498"/>
                  </a:lnTo>
                  <a:lnTo>
                    <a:pt x="1363" y="2511"/>
                  </a:lnTo>
                  <a:lnTo>
                    <a:pt x="1334" y="2519"/>
                  </a:lnTo>
                  <a:lnTo>
                    <a:pt x="1304" y="2521"/>
                  </a:lnTo>
                  <a:lnTo>
                    <a:pt x="947" y="2521"/>
                  </a:lnTo>
                  <a:lnTo>
                    <a:pt x="952" y="2503"/>
                  </a:lnTo>
                  <a:lnTo>
                    <a:pt x="955" y="2488"/>
                  </a:lnTo>
                  <a:lnTo>
                    <a:pt x="959" y="2476"/>
                  </a:lnTo>
                  <a:lnTo>
                    <a:pt x="961" y="2467"/>
                  </a:lnTo>
                  <a:lnTo>
                    <a:pt x="961" y="2463"/>
                  </a:lnTo>
                  <a:lnTo>
                    <a:pt x="977" y="2383"/>
                  </a:lnTo>
                  <a:lnTo>
                    <a:pt x="811" y="2383"/>
                  </a:lnTo>
                  <a:lnTo>
                    <a:pt x="823" y="2367"/>
                  </a:lnTo>
                  <a:lnTo>
                    <a:pt x="832" y="2350"/>
                  </a:lnTo>
                  <a:lnTo>
                    <a:pt x="838" y="2330"/>
                  </a:lnTo>
                  <a:lnTo>
                    <a:pt x="840" y="2311"/>
                  </a:lnTo>
                  <a:lnTo>
                    <a:pt x="837" y="2286"/>
                  </a:lnTo>
                  <a:lnTo>
                    <a:pt x="829" y="2263"/>
                  </a:lnTo>
                  <a:lnTo>
                    <a:pt x="816" y="2244"/>
                  </a:lnTo>
                  <a:lnTo>
                    <a:pt x="800" y="2227"/>
                  </a:lnTo>
                  <a:lnTo>
                    <a:pt x="780" y="2215"/>
                  </a:lnTo>
                  <a:lnTo>
                    <a:pt x="758" y="2206"/>
                  </a:lnTo>
                  <a:lnTo>
                    <a:pt x="733" y="2203"/>
                  </a:lnTo>
                  <a:lnTo>
                    <a:pt x="709" y="2206"/>
                  </a:lnTo>
                  <a:lnTo>
                    <a:pt x="686" y="2215"/>
                  </a:lnTo>
                  <a:lnTo>
                    <a:pt x="667" y="2227"/>
                  </a:lnTo>
                  <a:lnTo>
                    <a:pt x="650" y="2244"/>
                  </a:lnTo>
                  <a:lnTo>
                    <a:pt x="638" y="2263"/>
                  </a:lnTo>
                  <a:lnTo>
                    <a:pt x="630" y="2286"/>
                  </a:lnTo>
                  <a:lnTo>
                    <a:pt x="627" y="2311"/>
                  </a:lnTo>
                  <a:lnTo>
                    <a:pt x="629" y="2330"/>
                  </a:lnTo>
                  <a:lnTo>
                    <a:pt x="635" y="2350"/>
                  </a:lnTo>
                  <a:lnTo>
                    <a:pt x="643" y="2367"/>
                  </a:lnTo>
                  <a:lnTo>
                    <a:pt x="656" y="2383"/>
                  </a:lnTo>
                  <a:lnTo>
                    <a:pt x="360" y="2383"/>
                  </a:lnTo>
                  <a:lnTo>
                    <a:pt x="361" y="2381"/>
                  </a:lnTo>
                  <a:lnTo>
                    <a:pt x="363" y="2374"/>
                  </a:lnTo>
                  <a:lnTo>
                    <a:pt x="365" y="2366"/>
                  </a:lnTo>
                  <a:lnTo>
                    <a:pt x="369" y="2356"/>
                  </a:lnTo>
                  <a:lnTo>
                    <a:pt x="372" y="2345"/>
                  </a:lnTo>
                  <a:lnTo>
                    <a:pt x="372" y="2054"/>
                  </a:lnTo>
                  <a:lnTo>
                    <a:pt x="1198" y="2054"/>
                  </a:lnTo>
                  <a:lnTo>
                    <a:pt x="1212" y="2051"/>
                  </a:lnTo>
                  <a:lnTo>
                    <a:pt x="1226" y="2044"/>
                  </a:lnTo>
                  <a:lnTo>
                    <a:pt x="1236" y="2034"/>
                  </a:lnTo>
                  <a:lnTo>
                    <a:pt x="1242" y="2022"/>
                  </a:lnTo>
                  <a:lnTo>
                    <a:pt x="1244" y="2006"/>
                  </a:lnTo>
                  <a:lnTo>
                    <a:pt x="1244" y="328"/>
                  </a:lnTo>
                  <a:lnTo>
                    <a:pt x="1242" y="313"/>
                  </a:lnTo>
                  <a:lnTo>
                    <a:pt x="1236" y="300"/>
                  </a:lnTo>
                  <a:lnTo>
                    <a:pt x="1226" y="290"/>
                  </a:lnTo>
                  <a:lnTo>
                    <a:pt x="1212" y="284"/>
                  </a:lnTo>
                  <a:lnTo>
                    <a:pt x="1198" y="281"/>
                  </a:lnTo>
                  <a:lnTo>
                    <a:pt x="275" y="281"/>
                  </a:lnTo>
                  <a:lnTo>
                    <a:pt x="259" y="284"/>
                  </a:lnTo>
                  <a:lnTo>
                    <a:pt x="247" y="290"/>
                  </a:lnTo>
                  <a:lnTo>
                    <a:pt x="237" y="300"/>
                  </a:lnTo>
                  <a:lnTo>
                    <a:pt x="231" y="313"/>
                  </a:lnTo>
                  <a:lnTo>
                    <a:pt x="228" y="328"/>
                  </a:lnTo>
                  <a:lnTo>
                    <a:pt x="228" y="1459"/>
                  </a:lnTo>
                  <a:lnTo>
                    <a:pt x="0" y="1459"/>
                  </a:lnTo>
                  <a:lnTo>
                    <a:pt x="0" y="170"/>
                  </a:lnTo>
                  <a:lnTo>
                    <a:pt x="3" y="140"/>
                  </a:lnTo>
                  <a:lnTo>
                    <a:pt x="11" y="112"/>
                  </a:lnTo>
                  <a:lnTo>
                    <a:pt x="23" y="85"/>
                  </a:lnTo>
                  <a:lnTo>
                    <a:pt x="40" y="61"/>
                  </a:lnTo>
                  <a:lnTo>
                    <a:pt x="60" y="40"/>
                  </a:lnTo>
                  <a:lnTo>
                    <a:pt x="83" y="24"/>
                  </a:lnTo>
                  <a:lnTo>
                    <a:pt x="110" y="12"/>
                  </a:lnTo>
                  <a:lnTo>
                    <a:pt x="139" y="3"/>
                  </a:lnTo>
                  <a:lnTo>
                    <a:pt x="16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42" name="Freeform 21"/>
            <p:cNvSpPr>
              <a:spLocks/>
            </p:cNvSpPr>
            <p:nvPr/>
          </p:nvSpPr>
          <p:spPr bwMode="auto">
            <a:xfrm>
              <a:off x="638" y="439"/>
              <a:ext cx="403" cy="390"/>
            </a:xfrm>
            <a:custGeom>
              <a:avLst/>
              <a:gdLst>
                <a:gd name="T0" fmla="*/ 1252 w 2416"/>
                <a:gd name="T1" fmla="*/ 666 h 2337"/>
                <a:gd name="T2" fmla="*/ 2225 w 2416"/>
                <a:gd name="T3" fmla="*/ 669 h 2337"/>
                <a:gd name="T4" fmla="*/ 2293 w 2416"/>
                <a:gd name="T5" fmla="*/ 689 h 2337"/>
                <a:gd name="T6" fmla="*/ 2349 w 2416"/>
                <a:gd name="T7" fmla="*/ 727 h 2337"/>
                <a:gd name="T8" fmla="*/ 2390 w 2416"/>
                <a:gd name="T9" fmla="*/ 780 h 2337"/>
                <a:gd name="T10" fmla="*/ 2413 w 2416"/>
                <a:gd name="T11" fmla="*/ 843 h 2337"/>
                <a:gd name="T12" fmla="*/ 2413 w 2416"/>
                <a:gd name="T13" fmla="*/ 912 h 2337"/>
                <a:gd name="T14" fmla="*/ 2390 w 2416"/>
                <a:gd name="T15" fmla="*/ 976 h 2337"/>
                <a:gd name="T16" fmla="*/ 2349 w 2416"/>
                <a:gd name="T17" fmla="*/ 1029 h 2337"/>
                <a:gd name="T18" fmla="*/ 2293 w 2416"/>
                <a:gd name="T19" fmla="*/ 1067 h 2337"/>
                <a:gd name="T20" fmla="*/ 2225 w 2416"/>
                <a:gd name="T21" fmla="*/ 1087 h 2337"/>
                <a:gd name="T22" fmla="*/ 1616 w 2416"/>
                <a:gd name="T23" fmla="*/ 1090 h 2337"/>
                <a:gd name="T24" fmla="*/ 1604 w 2416"/>
                <a:gd name="T25" fmla="*/ 1504 h 2337"/>
                <a:gd name="T26" fmla="*/ 1572 w 2416"/>
                <a:gd name="T27" fmla="*/ 1577 h 2337"/>
                <a:gd name="T28" fmla="*/ 1532 w 2416"/>
                <a:gd name="T29" fmla="*/ 1647 h 2337"/>
                <a:gd name="T30" fmla="*/ 1489 w 2416"/>
                <a:gd name="T31" fmla="*/ 1714 h 2337"/>
                <a:gd name="T32" fmla="*/ 1443 w 2416"/>
                <a:gd name="T33" fmla="*/ 1775 h 2337"/>
                <a:gd name="T34" fmla="*/ 1400 w 2416"/>
                <a:gd name="T35" fmla="*/ 1829 h 2337"/>
                <a:gd name="T36" fmla="*/ 1360 w 2416"/>
                <a:gd name="T37" fmla="*/ 1873 h 2337"/>
                <a:gd name="T38" fmla="*/ 1329 w 2416"/>
                <a:gd name="T39" fmla="*/ 1907 h 2337"/>
                <a:gd name="T40" fmla="*/ 1307 w 2416"/>
                <a:gd name="T41" fmla="*/ 1929 h 2337"/>
                <a:gd name="T42" fmla="*/ 1298 w 2416"/>
                <a:gd name="T43" fmla="*/ 1937 h 2337"/>
                <a:gd name="T44" fmla="*/ 1280 w 2416"/>
                <a:gd name="T45" fmla="*/ 1968 h 2337"/>
                <a:gd name="T46" fmla="*/ 1279 w 2416"/>
                <a:gd name="T47" fmla="*/ 2002 h 2337"/>
                <a:gd name="T48" fmla="*/ 1295 w 2416"/>
                <a:gd name="T49" fmla="*/ 2034 h 2337"/>
                <a:gd name="T50" fmla="*/ 1327 w 2416"/>
                <a:gd name="T51" fmla="*/ 2053 h 2337"/>
                <a:gd name="T52" fmla="*/ 1360 w 2416"/>
                <a:gd name="T53" fmla="*/ 2054 h 2337"/>
                <a:gd name="T54" fmla="*/ 1390 w 2416"/>
                <a:gd name="T55" fmla="*/ 2037 h 2337"/>
                <a:gd name="T56" fmla="*/ 1401 w 2416"/>
                <a:gd name="T57" fmla="*/ 2026 h 2337"/>
                <a:gd name="T58" fmla="*/ 1427 w 2416"/>
                <a:gd name="T59" fmla="*/ 2001 h 2337"/>
                <a:gd name="T60" fmla="*/ 1463 w 2416"/>
                <a:gd name="T61" fmla="*/ 1963 h 2337"/>
                <a:gd name="T62" fmla="*/ 1506 w 2416"/>
                <a:gd name="T63" fmla="*/ 1913 h 2337"/>
                <a:gd name="T64" fmla="*/ 1554 w 2416"/>
                <a:gd name="T65" fmla="*/ 1855 h 2337"/>
                <a:gd name="T66" fmla="*/ 1603 w 2416"/>
                <a:gd name="T67" fmla="*/ 1787 h 2337"/>
                <a:gd name="T68" fmla="*/ 1651 w 2416"/>
                <a:gd name="T69" fmla="*/ 1712 h 2337"/>
                <a:gd name="T70" fmla="*/ 1695 w 2416"/>
                <a:gd name="T71" fmla="*/ 1633 h 2337"/>
                <a:gd name="T72" fmla="*/ 2205 w 2416"/>
                <a:gd name="T73" fmla="*/ 1592 h 2337"/>
                <a:gd name="T74" fmla="*/ 2203 w 2416"/>
                <a:gd name="T75" fmla="*/ 1604 h 2337"/>
                <a:gd name="T76" fmla="*/ 2195 w 2416"/>
                <a:gd name="T77" fmla="*/ 1637 h 2337"/>
                <a:gd name="T78" fmla="*/ 2181 w 2416"/>
                <a:gd name="T79" fmla="*/ 1686 h 2337"/>
                <a:gd name="T80" fmla="*/ 2161 w 2416"/>
                <a:gd name="T81" fmla="*/ 1746 h 2337"/>
                <a:gd name="T82" fmla="*/ 2134 w 2416"/>
                <a:gd name="T83" fmla="*/ 1814 h 2337"/>
                <a:gd name="T84" fmla="*/ 2102 w 2416"/>
                <a:gd name="T85" fmla="*/ 1886 h 2337"/>
                <a:gd name="T86" fmla="*/ 2061 w 2416"/>
                <a:gd name="T87" fmla="*/ 1955 h 2337"/>
                <a:gd name="T88" fmla="*/ 2011 w 2416"/>
                <a:gd name="T89" fmla="*/ 2017 h 2337"/>
                <a:gd name="T90" fmla="*/ 1954 w 2416"/>
                <a:gd name="T91" fmla="*/ 2068 h 2337"/>
                <a:gd name="T92" fmla="*/ 1829 w 2416"/>
                <a:gd name="T93" fmla="*/ 2148 h 2337"/>
                <a:gd name="T94" fmla="*/ 1705 w 2416"/>
                <a:gd name="T95" fmla="*/ 2212 h 2337"/>
                <a:gd name="T96" fmla="*/ 1596 w 2416"/>
                <a:gd name="T97" fmla="*/ 2265 h 2337"/>
                <a:gd name="T98" fmla="*/ 1539 w 2416"/>
                <a:gd name="T99" fmla="*/ 2291 h 2337"/>
                <a:gd name="T100" fmla="*/ 1474 w 2416"/>
                <a:gd name="T101" fmla="*/ 2314 h 2337"/>
                <a:gd name="T102" fmla="*/ 1408 w 2416"/>
                <a:gd name="T103" fmla="*/ 2331 h 2337"/>
                <a:gd name="T104" fmla="*/ 1346 w 2416"/>
                <a:gd name="T105" fmla="*/ 2337 h 2337"/>
                <a:gd name="T106" fmla="*/ 73 w 2416"/>
                <a:gd name="T107" fmla="*/ 2335 h 2337"/>
                <a:gd name="T108" fmla="*/ 35 w 2416"/>
                <a:gd name="T109" fmla="*/ 2320 h 2337"/>
                <a:gd name="T110" fmla="*/ 9 w 2416"/>
                <a:gd name="T111" fmla="*/ 2292 h 2337"/>
                <a:gd name="T112" fmla="*/ 0 w 2416"/>
                <a:gd name="T113" fmla="*/ 2255 h 2337"/>
                <a:gd name="T114" fmla="*/ 8 w 2416"/>
                <a:gd name="T115" fmla="*/ 2211 h 2337"/>
                <a:gd name="T116" fmla="*/ 623 w 2416"/>
                <a:gd name="T117" fmla="*/ 542 h 2337"/>
                <a:gd name="T118" fmla="*/ 674 w 2416"/>
                <a:gd name="T119" fmla="*/ 458 h 2337"/>
                <a:gd name="T120" fmla="*/ 738 w 2416"/>
                <a:gd name="T121" fmla="*/ 377 h 2337"/>
                <a:gd name="T122" fmla="*/ 810 w 2416"/>
                <a:gd name="T123" fmla="*/ 306 h 2337"/>
                <a:gd name="T124" fmla="*/ 882 w 2416"/>
                <a:gd name="T125" fmla="*/ 251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16" h="2337">
                  <a:moveTo>
                    <a:pt x="1252" y="0"/>
                  </a:moveTo>
                  <a:lnTo>
                    <a:pt x="1252" y="666"/>
                  </a:lnTo>
                  <a:lnTo>
                    <a:pt x="2189" y="666"/>
                  </a:lnTo>
                  <a:lnTo>
                    <a:pt x="2225" y="669"/>
                  </a:lnTo>
                  <a:lnTo>
                    <a:pt x="2260" y="676"/>
                  </a:lnTo>
                  <a:lnTo>
                    <a:pt x="2293" y="689"/>
                  </a:lnTo>
                  <a:lnTo>
                    <a:pt x="2323" y="707"/>
                  </a:lnTo>
                  <a:lnTo>
                    <a:pt x="2349" y="727"/>
                  </a:lnTo>
                  <a:lnTo>
                    <a:pt x="2372" y="752"/>
                  </a:lnTo>
                  <a:lnTo>
                    <a:pt x="2390" y="780"/>
                  </a:lnTo>
                  <a:lnTo>
                    <a:pt x="2403" y="811"/>
                  </a:lnTo>
                  <a:lnTo>
                    <a:pt x="2413" y="843"/>
                  </a:lnTo>
                  <a:lnTo>
                    <a:pt x="2416" y="878"/>
                  </a:lnTo>
                  <a:lnTo>
                    <a:pt x="2413" y="912"/>
                  </a:lnTo>
                  <a:lnTo>
                    <a:pt x="2403" y="945"/>
                  </a:lnTo>
                  <a:lnTo>
                    <a:pt x="2390" y="976"/>
                  </a:lnTo>
                  <a:lnTo>
                    <a:pt x="2372" y="1004"/>
                  </a:lnTo>
                  <a:lnTo>
                    <a:pt x="2349" y="1029"/>
                  </a:lnTo>
                  <a:lnTo>
                    <a:pt x="2323" y="1049"/>
                  </a:lnTo>
                  <a:lnTo>
                    <a:pt x="2293" y="1067"/>
                  </a:lnTo>
                  <a:lnTo>
                    <a:pt x="2260" y="1080"/>
                  </a:lnTo>
                  <a:lnTo>
                    <a:pt x="2225" y="1087"/>
                  </a:lnTo>
                  <a:lnTo>
                    <a:pt x="2189" y="1090"/>
                  </a:lnTo>
                  <a:lnTo>
                    <a:pt x="1616" y="1090"/>
                  </a:lnTo>
                  <a:lnTo>
                    <a:pt x="1616" y="1467"/>
                  </a:lnTo>
                  <a:lnTo>
                    <a:pt x="1604" y="1504"/>
                  </a:lnTo>
                  <a:lnTo>
                    <a:pt x="1589" y="1541"/>
                  </a:lnTo>
                  <a:lnTo>
                    <a:pt x="1572" y="1577"/>
                  </a:lnTo>
                  <a:lnTo>
                    <a:pt x="1553" y="1613"/>
                  </a:lnTo>
                  <a:lnTo>
                    <a:pt x="1532" y="1647"/>
                  </a:lnTo>
                  <a:lnTo>
                    <a:pt x="1511" y="1681"/>
                  </a:lnTo>
                  <a:lnTo>
                    <a:pt x="1489" y="1714"/>
                  </a:lnTo>
                  <a:lnTo>
                    <a:pt x="1466" y="1745"/>
                  </a:lnTo>
                  <a:lnTo>
                    <a:pt x="1443" y="1775"/>
                  </a:lnTo>
                  <a:lnTo>
                    <a:pt x="1422" y="1803"/>
                  </a:lnTo>
                  <a:lnTo>
                    <a:pt x="1400" y="1829"/>
                  </a:lnTo>
                  <a:lnTo>
                    <a:pt x="1380" y="1853"/>
                  </a:lnTo>
                  <a:lnTo>
                    <a:pt x="1360" y="1873"/>
                  </a:lnTo>
                  <a:lnTo>
                    <a:pt x="1343" y="1892"/>
                  </a:lnTo>
                  <a:lnTo>
                    <a:pt x="1329" y="1907"/>
                  </a:lnTo>
                  <a:lnTo>
                    <a:pt x="1316" y="1920"/>
                  </a:lnTo>
                  <a:lnTo>
                    <a:pt x="1307" y="1929"/>
                  </a:lnTo>
                  <a:lnTo>
                    <a:pt x="1301" y="1935"/>
                  </a:lnTo>
                  <a:lnTo>
                    <a:pt x="1298" y="1937"/>
                  </a:lnTo>
                  <a:lnTo>
                    <a:pt x="1287" y="1952"/>
                  </a:lnTo>
                  <a:lnTo>
                    <a:pt x="1280" y="1968"/>
                  </a:lnTo>
                  <a:lnTo>
                    <a:pt x="1276" y="1985"/>
                  </a:lnTo>
                  <a:lnTo>
                    <a:pt x="1279" y="2002"/>
                  </a:lnTo>
                  <a:lnTo>
                    <a:pt x="1285" y="2019"/>
                  </a:lnTo>
                  <a:lnTo>
                    <a:pt x="1295" y="2034"/>
                  </a:lnTo>
                  <a:lnTo>
                    <a:pt x="1309" y="2046"/>
                  </a:lnTo>
                  <a:lnTo>
                    <a:pt x="1327" y="2053"/>
                  </a:lnTo>
                  <a:lnTo>
                    <a:pt x="1344" y="2056"/>
                  </a:lnTo>
                  <a:lnTo>
                    <a:pt x="1360" y="2054"/>
                  </a:lnTo>
                  <a:lnTo>
                    <a:pt x="1376" y="2048"/>
                  </a:lnTo>
                  <a:lnTo>
                    <a:pt x="1390" y="2037"/>
                  </a:lnTo>
                  <a:lnTo>
                    <a:pt x="1394" y="2034"/>
                  </a:lnTo>
                  <a:lnTo>
                    <a:pt x="1401" y="2026"/>
                  </a:lnTo>
                  <a:lnTo>
                    <a:pt x="1413" y="2016"/>
                  </a:lnTo>
                  <a:lnTo>
                    <a:pt x="1427" y="2001"/>
                  </a:lnTo>
                  <a:lnTo>
                    <a:pt x="1443" y="1984"/>
                  </a:lnTo>
                  <a:lnTo>
                    <a:pt x="1463" y="1963"/>
                  </a:lnTo>
                  <a:lnTo>
                    <a:pt x="1483" y="1939"/>
                  </a:lnTo>
                  <a:lnTo>
                    <a:pt x="1506" y="1913"/>
                  </a:lnTo>
                  <a:lnTo>
                    <a:pt x="1529" y="1885"/>
                  </a:lnTo>
                  <a:lnTo>
                    <a:pt x="1554" y="1855"/>
                  </a:lnTo>
                  <a:lnTo>
                    <a:pt x="1578" y="1822"/>
                  </a:lnTo>
                  <a:lnTo>
                    <a:pt x="1603" y="1787"/>
                  </a:lnTo>
                  <a:lnTo>
                    <a:pt x="1628" y="1751"/>
                  </a:lnTo>
                  <a:lnTo>
                    <a:pt x="1651" y="1712"/>
                  </a:lnTo>
                  <a:lnTo>
                    <a:pt x="1674" y="1673"/>
                  </a:lnTo>
                  <a:lnTo>
                    <a:pt x="1695" y="1633"/>
                  </a:lnTo>
                  <a:lnTo>
                    <a:pt x="1714" y="1592"/>
                  </a:lnTo>
                  <a:lnTo>
                    <a:pt x="2205" y="1592"/>
                  </a:lnTo>
                  <a:lnTo>
                    <a:pt x="2204" y="1595"/>
                  </a:lnTo>
                  <a:lnTo>
                    <a:pt x="2203" y="1604"/>
                  </a:lnTo>
                  <a:lnTo>
                    <a:pt x="2199" y="1619"/>
                  </a:lnTo>
                  <a:lnTo>
                    <a:pt x="2195" y="1637"/>
                  </a:lnTo>
                  <a:lnTo>
                    <a:pt x="2189" y="1660"/>
                  </a:lnTo>
                  <a:lnTo>
                    <a:pt x="2181" y="1686"/>
                  </a:lnTo>
                  <a:lnTo>
                    <a:pt x="2172" y="1715"/>
                  </a:lnTo>
                  <a:lnTo>
                    <a:pt x="2161" y="1746"/>
                  </a:lnTo>
                  <a:lnTo>
                    <a:pt x="2149" y="1780"/>
                  </a:lnTo>
                  <a:lnTo>
                    <a:pt x="2134" y="1814"/>
                  </a:lnTo>
                  <a:lnTo>
                    <a:pt x="2119" y="1851"/>
                  </a:lnTo>
                  <a:lnTo>
                    <a:pt x="2102" y="1886"/>
                  </a:lnTo>
                  <a:lnTo>
                    <a:pt x="2082" y="1921"/>
                  </a:lnTo>
                  <a:lnTo>
                    <a:pt x="2061" y="1955"/>
                  </a:lnTo>
                  <a:lnTo>
                    <a:pt x="2037" y="1987"/>
                  </a:lnTo>
                  <a:lnTo>
                    <a:pt x="2011" y="2017"/>
                  </a:lnTo>
                  <a:lnTo>
                    <a:pt x="1984" y="2044"/>
                  </a:lnTo>
                  <a:lnTo>
                    <a:pt x="1954" y="2068"/>
                  </a:lnTo>
                  <a:lnTo>
                    <a:pt x="1893" y="2110"/>
                  </a:lnTo>
                  <a:lnTo>
                    <a:pt x="1829" y="2148"/>
                  </a:lnTo>
                  <a:lnTo>
                    <a:pt x="1766" y="2182"/>
                  </a:lnTo>
                  <a:lnTo>
                    <a:pt x="1705" y="2212"/>
                  </a:lnTo>
                  <a:lnTo>
                    <a:pt x="1648" y="2239"/>
                  </a:lnTo>
                  <a:lnTo>
                    <a:pt x="1596" y="2265"/>
                  </a:lnTo>
                  <a:lnTo>
                    <a:pt x="1568" y="2279"/>
                  </a:lnTo>
                  <a:lnTo>
                    <a:pt x="1539" y="2291"/>
                  </a:lnTo>
                  <a:lnTo>
                    <a:pt x="1507" y="2303"/>
                  </a:lnTo>
                  <a:lnTo>
                    <a:pt x="1474" y="2314"/>
                  </a:lnTo>
                  <a:lnTo>
                    <a:pt x="1440" y="2324"/>
                  </a:lnTo>
                  <a:lnTo>
                    <a:pt x="1408" y="2331"/>
                  </a:lnTo>
                  <a:lnTo>
                    <a:pt x="1376" y="2336"/>
                  </a:lnTo>
                  <a:lnTo>
                    <a:pt x="1346" y="2337"/>
                  </a:lnTo>
                  <a:lnTo>
                    <a:pt x="96" y="2337"/>
                  </a:lnTo>
                  <a:lnTo>
                    <a:pt x="73" y="2335"/>
                  </a:lnTo>
                  <a:lnTo>
                    <a:pt x="52" y="2330"/>
                  </a:lnTo>
                  <a:lnTo>
                    <a:pt x="35" y="2320"/>
                  </a:lnTo>
                  <a:lnTo>
                    <a:pt x="20" y="2307"/>
                  </a:lnTo>
                  <a:lnTo>
                    <a:pt x="9" y="2292"/>
                  </a:lnTo>
                  <a:lnTo>
                    <a:pt x="3" y="2274"/>
                  </a:lnTo>
                  <a:lnTo>
                    <a:pt x="0" y="2255"/>
                  </a:lnTo>
                  <a:lnTo>
                    <a:pt x="2" y="2233"/>
                  </a:lnTo>
                  <a:lnTo>
                    <a:pt x="8" y="2211"/>
                  </a:lnTo>
                  <a:lnTo>
                    <a:pt x="605" y="582"/>
                  </a:lnTo>
                  <a:lnTo>
                    <a:pt x="623" y="542"/>
                  </a:lnTo>
                  <a:lnTo>
                    <a:pt x="646" y="500"/>
                  </a:lnTo>
                  <a:lnTo>
                    <a:pt x="674" y="458"/>
                  </a:lnTo>
                  <a:lnTo>
                    <a:pt x="704" y="417"/>
                  </a:lnTo>
                  <a:lnTo>
                    <a:pt x="738" y="377"/>
                  </a:lnTo>
                  <a:lnTo>
                    <a:pt x="773" y="340"/>
                  </a:lnTo>
                  <a:lnTo>
                    <a:pt x="810" y="306"/>
                  </a:lnTo>
                  <a:lnTo>
                    <a:pt x="847" y="276"/>
                  </a:lnTo>
                  <a:lnTo>
                    <a:pt x="882" y="251"/>
                  </a:lnTo>
                  <a:lnTo>
                    <a:pt x="1252"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grpSp>
      <p:sp>
        <p:nvSpPr>
          <p:cNvPr id="47" name="Freeform 26"/>
          <p:cNvSpPr>
            <a:spLocks noEditPoints="1"/>
          </p:cNvSpPr>
          <p:nvPr/>
        </p:nvSpPr>
        <p:spPr bwMode="auto">
          <a:xfrm>
            <a:off x="7858806" y="4293771"/>
            <a:ext cx="426720" cy="834390"/>
          </a:xfrm>
          <a:custGeom>
            <a:avLst/>
            <a:gdLst>
              <a:gd name="T0" fmla="*/ 765 w 1790"/>
              <a:gd name="T1" fmla="*/ 1570 h 3502"/>
              <a:gd name="T2" fmla="*/ 778 w 1790"/>
              <a:gd name="T3" fmla="*/ 1793 h 3502"/>
              <a:gd name="T4" fmla="*/ 871 w 1790"/>
              <a:gd name="T5" fmla="*/ 1683 h 3502"/>
              <a:gd name="T6" fmla="*/ 1004 w 1790"/>
              <a:gd name="T7" fmla="*/ 1655 h 3502"/>
              <a:gd name="T8" fmla="*/ 1083 w 1790"/>
              <a:gd name="T9" fmla="*/ 1817 h 3502"/>
              <a:gd name="T10" fmla="*/ 1132 w 1790"/>
              <a:gd name="T11" fmla="*/ 1601 h 3502"/>
              <a:gd name="T12" fmla="*/ 942 w 1790"/>
              <a:gd name="T13" fmla="*/ 1469 h 3502"/>
              <a:gd name="T14" fmla="*/ 660 w 1790"/>
              <a:gd name="T15" fmla="*/ 1357 h 3502"/>
              <a:gd name="T16" fmla="*/ 517 w 1790"/>
              <a:gd name="T17" fmla="*/ 1673 h 3502"/>
              <a:gd name="T18" fmla="*/ 667 w 1790"/>
              <a:gd name="T19" fmla="*/ 1992 h 3502"/>
              <a:gd name="T20" fmla="*/ 775 w 1790"/>
              <a:gd name="T21" fmla="*/ 1920 h 3502"/>
              <a:gd name="T22" fmla="*/ 640 w 1790"/>
              <a:gd name="T23" fmla="*/ 1673 h 3502"/>
              <a:gd name="T24" fmla="*/ 777 w 1790"/>
              <a:gd name="T25" fmla="*/ 1421 h 3502"/>
              <a:gd name="T26" fmla="*/ 1068 w 1790"/>
              <a:gd name="T27" fmla="*/ 1401 h 3502"/>
              <a:gd name="T28" fmla="*/ 1239 w 1790"/>
              <a:gd name="T29" fmla="*/ 1629 h 3502"/>
              <a:gd name="T30" fmla="*/ 1133 w 1790"/>
              <a:gd name="T31" fmla="*/ 1903 h 3502"/>
              <a:gd name="T32" fmla="*/ 1228 w 1790"/>
              <a:gd name="T33" fmla="*/ 1980 h 3502"/>
              <a:gd name="T34" fmla="*/ 1365 w 1790"/>
              <a:gd name="T35" fmla="*/ 1673 h 3502"/>
              <a:gd name="T36" fmla="*/ 1223 w 1790"/>
              <a:gd name="T37" fmla="*/ 1357 h 3502"/>
              <a:gd name="T38" fmla="*/ 942 w 1790"/>
              <a:gd name="T39" fmla="*/ 1203 h 3502"/>
              <a:gd name="T40" fmla="*/ 1276 w 1790"/>
              <a:gd name="T41" fmla="*/ 1340 h 3502"/>
              <a:gd name="T42" fmla="*/ 1414 w 1790"/>
              <a:gd name="T43" fmla="*/ 1673 h 3502"/>
              <a:gd name="T44" fmla="*/ 1279 w 1790"/>
              <a:gd name="T45" fmla="*/ 2000 h 3502"/>
              <a:gd name="T46" fmla="*/ 1090 w 1790"/>
              <a:gd name="T47" fmla="*/ 2385 h 3502"/>
              <a:gd name="T48" fmla="*/ 1166 w 1790"/>
              <a:gd name="T49" fmla="*/ 2179 h 3502"/>
              <a:gd name="T50" fmla="*/ 1288 w 1790"/>
              <a:gd name="T51" fmla="*/ 2232 h 3502"/>
              <a:gd name="T52" fmla="*/ 1346 w 1790"/>
              <a:gd name="T53" fmla="*/ 2232 h 3502"/>
              <a:gd name="T54" fmla="*/ 1468 w 1790"/>
              <a:gd name="T55" fmla="*/ 2179 h 3502"/>
              <a:gd name="T56" fmla="*/ 1543 w 1790"/>
              <a:gd name="T57" fmla="*/ 2385 h 3502"/>
              <a:gd name="T58" fmla="*/ 1637 w 1790"/>
              <a:gd name="T59" fmla="*/ 2187 h 3502"/>
              <a:gd name="T60" fmla="*/ 1768 w 1790"/>
              <a:gd name="T61" fmla="*/ 2213 h 3502"/>
              <a:gd name="T62" fmla="*/ 1789 w 1790"/>
              <a:gd name="T63" fmla="*/ 3085 h 3502"/>
              <a:gd name="T64" fmla="*/ 1779 w 1790"/>
              <a:gd name="T65" fmla="*/ 3164 h 3502"/>
              <a:gd name="T66" fmla="*/ 1707 w 1790"/>
              <a:gd name="T67" fmla="*/ 3330 h 3502"/>
              <a:gd name="T68" fmla="*/ 1511 w 1790"/>
              <a:gd name="T69" fmla="*/ 3473 h 3502"/>
              <a:gd name="T70" fmla="*/ 1163 w 1790"/>
              <a:gd name="T71" fmla="*/ 3487 h 3502"/>
              <a:gd name="T72" fmla="*/ 934 w 1790"/>
              <a:gd name="T73" fmla="*/ 3373 h 3502"/>
              <a:gd name="T74" fmla="*/ 858 w 1790"/>
              <a:gd name="T75" fmla="*/ 3263 h 3502"/>
              <a:gd name="T76" fmla="*/ 768 w 1790"/>
              <a:gd name="T77" fmla="*/ 3106 h 3502"/>
              <a:gd name="T78" fmla="*/ 630 w 1790"/>
              <a:gd name="T79" fmla="*/ 2864 h 3502"/>
              <a:gd name="T80" fmla="*/ 521 w 1790"/>
              <a:gd name="T81" fmla="*/ 2667 h 3502"/>
              <a:gd name="T82" fmla="*/ 507 w 1790"/>
              <a:gd name="T83" fmla="*/ 2517 h 3502"/>
              <a:gd name="T84" fmla="*/ 636 w 1790"/>
              <a:gd name="T85" fmla="*/ 2496 h 3502"/>
              <a:gd name="T86" fmla="*/ 816 w 1790"/>
              <a:gd name="T87" fmla="*/ 2700 h 3502"/>
              <a:gd name="T88" fmla="*/ 615 w 1790"/>
              <a:gd name="T89" fmla="*/ 2011 h 3502"/>
              <a:gd name="T90" fmla="*/ 469 w 1790"/>
              <a:gd name="T91" fmla="*/ 1673 h 3502"/>
              <a:gd name="T92" fmla="*/ 608 w 1790"/>
              <a:gd name="T93" fmla="*/ 1340 h 3502"/>
              <a:gd name="T94" fmla="*/ 942 w 1790"/>
              <a:gd name="T95" fmla="*/ 1203 h 3502"/>
              <a:gd name="T96" fmla="*/ 639 w 1790"/>
              <a:gd name="T97" fmla="*/ 188 h 3502"/>
              <a:gd name="T98" fmla="*/ 1056 w 1790"/>
              <a:gd name="T99" fmla="*/ 141 h 3502"/>
              <a:gd name="T100" fmla="*/ 1625 w 1790"/>
              <a:gd name="T101" fmla="*/ 46 h 3502"/>
              <a:gd name="T102" fmla="*/ 1558 w 1790"/>
              <a:gd name="T103" fmla="*/ 2034 h 3502"/>
              <a:gd name="T104" fmla="*/ 161 w 1790"/>
              <a:gd name="T105" fmla="*/ 2902 h 3502"/>
              <a:gd name="T106" fmla="*/ 3 w 1790"/>
              <a:gd name="T107" fmla="*/ 2744 h 3502"/>
              <a:gd name="T108" fmla="*/ 71 w 1790"/>
              <a:gd name="T109" fmla="*/ 46 h 3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90" h="3502">
                <a:moveTo>
                  <a:pt x="942" y="1469"/>
                </a:moveTo>
                <a:lnTo>
                  <a:pt x="904" y="1472"/>
                </a:lnTo>
                <a:lnTo>
                  <a:pt x="870" y="1482"/>
                </a:lnTo>
                <a:lnTo>
                  <a:pt x="839" y="1498"/>
                </a:lnTo>
                <a:lnTo>
                  <a:pt x="810" y="1518"/>
                </a:lnTo>
                <a:lnTo>
                  <a:pt x="786" y="1542"/>
                </a:lnTo>
                <a:lnTo>
                  <a:pt x="765" y="1570"/>
                </a:lnTo>
                <a:lnTo>
                  <a:pt x="751" y="1602"/>
                </a:lnTo>
                <a:lnTo>
                  <a:pt x="741" y="1636"/>
                </a:lnTo>
                <a:lnTo>
                  <a:pt x="737" y="1673"/>
                </a:lnTo>
                <a:lnTo>
                  <a:pt x="741" y="1706"/>
                </a:lnTo>
                <a:lnTo>
                  <a:pt x="748" y="1737"/>
                </a:lnTo>
                <a:lnTo>
                  <a:pt x="761" y="1766"/>
                </a:lnTo>
                <a:lnTo>
                  <a:pt x="778" y="1793"/>
                </a:lnTo>
                <a:lnTo>
                  <a:pt x="798" y="1816"/>
                </a:lnTo>
                <a:lnTo>
                  <a:pt x="822" y="1837"/>
                </a:lnTo>
                <a:lnTo>
                  <a:pt x="850" y="1852"/>
                </a:lnTo>
                <a:lnTo>
                  <a:pt x="850" y="1744"/>
                </a:lnTo>
                <a:lnTo>
                  <a:pt x="852" y="1721"/>
                </a:lnTo>
                <a:lnTo>
                  <a:pt x="860" y="1700"/>
                </a:lnTo>
                <a:lnTo>
                  <a:pt x="871" y="1683"/>
                </a:lnTo>
                <a:lnTo>
                  <a:pt x="887" y="1667"/>
                </a:lnTo>
                <a:lnTo>
                  <a:pt x="905" y="1655"/>
                </a:lnTo>
                <a:lnTo>
                  <a:pt x="926" y="1649"/>
                </a:lnTo>
                <a:lnTo>
                  <a:pt x="950" y="1645"/>
                </a:lnTo>
                <a:lnTo>
                  <a:pt x="960" y="1645"/>
                </a:lnTo>
                <a:lnTo>
                  <a:pt x="983" y="1649"/>
                </a:lnTo>
                <a:lnTo>
                  <a:pt x="1004" y="1655"/>
                </a:lnTo>
                <a:lnTo>
                  <a:pt x="1021" y="1667"/>
                </a:lnTo>
                <a:lnTo>
                  <a:pt x="1037" y="1683"/>
                </a:lnTo>
                <a:lnTo>
                  <a:pt x="1049" y="1701"/>
                </a:lnTo>
                <a:lnTo>
                  <a:pt x="1056" y="1721"/>
                </a:lnTo>
                <a:lnTo>
                  <a:pt x="1059" y="1744"/>
                </a:lnTo>
                <a:lnTo>
                  <a:pt x="1059" y="1838"/>
                </a:lnTo>
                <a:lnTo>
                  <a:pt x="1083" y="1817"/>
                </a:lnTo>
                <a:lnTo>
                  <a:pt x="1104" y="1794"/>
                </a:lnTo>
                <a:lnTo>
                  <a:pt x="1122" y="1766"/>
                </a:lnTo>
                <a:lnTo>
                  <a:pt x="1134" y="1738"/>
                </a:lnTo>
                <a:lnTo>
                  <a:pt x="1142" y="1706"/>
                </a:lnTo>
                <a:lnTo>
                  <a:pt x="1145" y="1673"/>
                </a:lnTo>
                <a:lnTo>
                  <a:pt x="1142" y="1636"/>
                </a:lnTo>
                <a:lnTo>
                  <a:pt x="1132" y="1601"/>
                </a:lnTo>
                <a:lnTo>
                  <a:pt x="1118" y="1570"/>
                </a:lnTo>
                <a:lnTo>
                  <a:pt x="1098" y="1542"/>
                </a:lnTo>
                <a:lnTo>
                  <a:pt x="1072" y="1518"/>
                </a:lnTo>
                <a:lnTo>
                  <a:pt x="1045" y="1498"/>
                </a:lnTo>
                <a:lnTo>
                  <a:pt x="1013" y="1482"/>
                </a:lnTo>
                <a:lnTo>
                  <a:pt x="978" y="1472"/>
                </a:lnTo>
                <a:lnTo>
                  <a:pt x="942" y="1469"/>
                </a:lnTo>
                <a:close/>
                <a:moveTo>
                  <a:pt x="942" y="1251"/>
                </a:moveTo>
                <a:lnTo>
                  <a:pt x="889" y="1254"/>
                </a:lnTo>
                <a:lnTo>
                  <a:pt x="837" y="1263"/>
                </a:lnTo>
                <a:lnTo>
                  <a:pt x="788" y="1279"/>
                </a:lnTo>
                <a:lnTo>
                  <a:pt x="743" y="1300"/>
                </a:lnTo>
                <a:lnTo>
                  <a:pt x="700" y="1326"/>
                </a:lnTo>
                <a:lnTo>
                  <a:pt x="660" y="1357"/>
                </a:lnTo>
                <a:lnTo>
                  <a:pt x="625" y="1392"/>
                </a:lnTo>
                <a:lnTo>
                  <a:pt x="594" y="1432"/>
                </a:lnTo>
                <a:lnTo>
                  <a:pt x="567" y="1475"/>
                </a:lnTo>
                <a:lnTo>
                  <a:pt x="546" y="1520"/>
                </a:lnTo>
                <a:lnTo>
                  <a:pt x="531" y="1569"/>
                </a:lnTo>
                <a:lnTo>
                  <a:pt x="521" y="1620"/>
                </a:lnTo>
                <a:lnTo>
                  <a:pt x="517" y="1673"/>
                </a:lnTo>
                <a:lnTo>
                  <a:pt x="522" y="1727"/>
                </a:lnTo>
                <a:lnTo>
                  <a:pt x="532" y="1778"/>
                </a:lnTo>
                <a:lnTo>
                  <a:pt x="547" y="1828"/>
                </a:lnTo>
                <a:lnTo>
                  <a:pt x="569" y="1874"/>
                </a:lnTo>
                <a:lnTo>
                  <a:pt x="597" y="1917"/>
                </a:lnTo>
                <a:lnTo>
                  <a:pt x="629" y="1957"/>
                </a:lnTo>
                <a:lnTo>
                  <a:pt x="667" y="1992"/>
                </a:lnTo>
                <a:lnTo>
                  <a:pt x="707" y="2023"/>
                </a:lnTo>
                <a:lnTo>
                  <a:pt x="752" y="2049"/>
                </a:lnTo>
                <a:lnTo>
                  <a:pt x="799" y="2069"/>
                </a:lnTo>
                <a:lnTo>
                  <a:pt x="850" y="2083"/>
                </a:lnTo>
                <a:lnTo>
                  <a:pt x="850" y="1957"/>
                </a:lnTo>
                <a:lnTo>
                  <a:pt x="810" y="1941"/>
                </a:lnTo>
                <a:lnTo>
                  <a:pt x="775" y="1920"/>
                </a:lnTo>
                <a:lnTo>
                  <a:pt x="742" y="1895"/>
                </a:lnTo>
                <a:lnTo>
                  <a:pt x="713" y="1866"/>
                </a:lnTo>
                <a:lnTo>
                  <a:pt x="688" y="1833"/>
                </a:lnTo>
                <a:lnTo>
                  <a:pt x="668" y="1797"/>
                </a:lnTo>
                <a:lnTo>
                  <a:pt x="653" y="1757"/>
                </a:lnTo>
                <a:lnTo>
                  <a:pt x="643" y="1716"/>
                </a:lnTo>
                <a:lnTo>
                  <a:pt x="640" y="1673"/>
                </a:lnTo>
                <a:lnTo>
                  <a:pt x="643" y="1629"/>
                </a:lnTo>
                <a:lnTo>
                  <a:pt x="653" y="1586"/>
                </a:lnTo>
                <a:lnTo>
                  <a:pt x="669" y="1546"/>
                </a:lnTo>
                <a:lnTo>
                  <a:pt x="689" y="1510"/>
                </a:lnTo>
                <a:lnTo>
                  <a:pt x="714" y="1476"/>
                </a:lnTo>
                <a:lnTo>
                  <a:pt x="744" y="1446"/>
                </a:lnTo>
                <a:lnTo>
                  <a:pt x="777" y="1421"/>
                </a:lnTo>
                <a:lnTo>
                  <a:pt x="815" y="1401"/>
                </a:lnTo>
                <a:lnTo>
                  <a:pt x="855" y="1385"/>
                </a:lnTo>
                <a:lnTo>
                  <a:pt x="897" y="1376"/>
                </a:lnTo>
                <a:lnTo>
                  <a:pt x="942" y="1372"/>
                </a:lnTo>
                <a:lnTo>
                  <a:pt x="986" y="1376"/>
                </a:lnTo>
                <a:lnTo>
                  <a:pt x="1028" y="1385"/>
                </a:lnTo>
                <a:lnTo>
                  <a:pt x="1068" y="1401"/>
                </a:lnTo>
                <a:lnTo>
                  <a:pt x="1105" y="1421"/>
                </a:lnTo>
                <a:lnTo>
                  <a:pt x="1139" y="1446"/>
                </a:lnTo>
                <a:lnTo>
                  <a:pt x="1168" y="1476"/>
                </a:lnTo>
                <a:lnTo>
                  <a:pt x="1194" y="1510"/>
                </a:lnTo>
                <a:lnTo>
                  <a:pt x="1215" y="1546"/>
                </a:lnTo>
                <a:lnTo>
                  <a:pt x="1230" y="1586"/>
                </a:lnTo>
                <a:lnTo>
                  <a:pt x="1239" y="1629"/>
                </a:lnTo>
                <a:lnTo>
                  <a:pt x="1243" y="1673"/>
                </a:lnTo>
                <a:lnTo>
                  <a:pt x="1239" y="1718"/>
                </a:lnTo>
                <a:lnTo>
                  <a:pt x="1229" y="1761"/>
                </a:lnTo>
                <a:lnTo>
                  <a:pt x="1213" y="1801"/>
                </a:lnTo>
                <a:lnTo>
                  <a:pt x="1192" y="1840"/>
                </a:lnTo>
                <a:lnTo>
                  <a:pt x="1164" y="1873"/>
                </a:lnTo>
                <a:lnTo>
                  <a:pt x="1133" y="1903"/>
                </a:lnTo>
                <a:lnTo>
                  <a:pt x="1098" y="1928"/>
                </a:lnTo>
                <a:lnTo>
                  <a:pt x="1059" y="1948"/>
                </a:lnTo>
                <a:lnTo>
                  <a:pt x="1059" y="2076"/>
                </a:lnTo>
                <a:lnTo>
                  <a:pt x="1105" y="2059"/>
                </a:lnTo>
                <a:lnTo>
                  <a:pt x="1150" y="2037"/>
                </a:lnTo>
                <a:lnTo>
                  <a:pt x="1191" y="2011"/>
                </a:lnTo>
                <a:lnTo>
                  <a:pt x="1228" y="1980"/>
                </a:lnTo>
                <a:lnTo>
                  <a:pt x="1262" y="1946"/>
                </a:lnTo>
                <a:lnTo>
                  <a:pt x="1292" y="1907"/>
                </a:lnTo>
                <a:lnTo>
                  <a:pt x="1318" y="1865"/>
                </a:lnTo>
                <a:lnTo>
                  <a:pt x="1338" y="1820"/>
                </a:lnTo>
                <a:lnTo>
                  <a:pt x="1353" y="1773"/>
                </a:lnTo>
                <a:lnTo>
                  <a:pt x="1362" y="1723"/>
                </a:lnTo>
                <a:lnTo>
                  <a:pt x="1365" y="1673"/>
                </a:lnTo>
                <a:lnTo>
                  <a:pt x="1362" y="1620"/>
                </a:lnTo>
                <a:lnTo>
                  <a:pt x="1352" y="1569"/>
                </a:lnTo>
                <a:lnTo>
                  <a:pt x="1336" y="1520"/>
                </a:lnTo>
                <a:lnTo>
                  <a:pt x="1315" y="1475"/>
                </a:lnTo>
                <a:lnTo>
                  <a:pt x="1289" y="1432"/>
                </a:lnTo>
                <a:lnTo>
                  <a:pt x="1258" y="1392"/>
                </a:lnTo>
                <a:lnTo>
                  <a:pt x="1223" y="1357"/>
                </a:lnTo>
                <a:lnTo>
                  <a:pt x="1184" y="1326"/>
                </a:lnTo>
                <a:lnTo>
                  <a:pt x="1141" y="1300"/>
                </a:lnTo>
                <a:lnTo>
                  <a:pt x="1094" y="1279"/>
                </a:lnTo>
                <a:lnTo>
                  <a:pt x="1046" y="1263"/>
                </a:lnTo>
                <a:lnTo>
                  <a:pt x="995" y="1254"/>
                </a:lnTo>
                <a:lnTo>
                  <a:pt x="942" y="1251"/>
                </a:lnTo>
                <a:close/>
                <a:moveTo>
                  <a:pt x="942" y="1203"/>
                </a:moveTo>
                <a:lnTo>
                  <a:pt x="996" y="1206"/>
                </a:lnTo>
                <a:lnTo>
                  <a:pt x="1049" y="1215"/>
                </a:lnTo>
                <a:lnTo>
                  <a:pt x="1101" y="1230"/>
                </a:lnTo>
                <a:lnTo>
                  <a:pt x="1149" y="1250"/>
                </a:lnTo>
                <a:lnTo>
                  <a:pt x="1194" y="1275"/>
                </a:lnTo>
                <a:lnTo>
                  <a:pt x="1237" y="1306"/>
                </a:lnTo>
                <a:lnTo>
                  <a:pt x="1276" y="1340"/>
                </a:lnTo>
                <a:lnTo>
                  <a:pt x="1310" y="1379"/>
                </a:lnTo>
                <a:lnTo>
                  <a:pt x="1340" y="1421"/>
                </a:lnTo>
                <a:lnTo>
                  <a:pt x="1365" y="1466"/>
                </a:lnTo>
                <a:lnTo>
                  <a:pt x="1386" y="1514"/>
                </a:lnTo>
                <a:lnTo>
                  <a:pt x="1401" y="1565"/>
                </a:lnTo>
                <a:lnTo>
                  <a:pt x="1411" y="1618"/>
                </a:lnTo>
                <a:lnTo>
                  <a:pt x="1414" y="1673"/>
                </a:lnTo>
                <a:lnTo>
                  <a:pt x="1411" y="1727"/>
                </a:lnTo>
                <a:lnTo>
                  <a:pt x="1402" y="1778"/>
                </a:lnTo>
                <a:lnTo>
                  <a:pt x="1386" y="1828"/>
                </a:lnTo>
                <a:lnTo>
                  <a:pt x="1366" y="1875"/>
                </a:lnTo>
                <a:lnTo>
                  <a:pt x="1342" y="1920"/>
                </a:lnTo>
                <a:lnTo>
                  <a:pt x="1312" y="1961"/>
                </a:lnTo>
                <a:lnTo>
                  <a:pt x="1279" y="2000"/>
                </a:lnTo>
                <a:lnTo>
                  <a:pt x="1241" y="2034"/>
                </a:lnTo>
                <a:lnTo>
                  <a:pt x="1201" y="2063"/>
                </a:lnTo>
                <a:lnTo>
                  <a:pt x="1155" y="2090"/>
                </a:lnTo>
                <a:lnTo>
                  <a:pt x="1109" y="2111"/>
                </a:lnTo>
                <a:lnTo>
                  <a:pt x="1059" y="2126"/>
                </a:lnTo>
                <a:lnTo>
                  <a:pt x="1059" y="2385"/>
                </a:lnTo>
                <a:lnTo>
                  <a:pt x="1090" y="2385"/>
                </a:lnTo>
                <a:lnTo>
                  <a:pt x="1090" y="2275"/>
                </a:lnTo>
                <a:lnTo>
                  <a:pt x="1093" y="2252"/>
                </a:lnTo>
                <a:lnTo>
                  <a:pt x="1100" y="2232"/>
                </a:lnTo>
                <a:lnTo>
                  <a:pt x="1112" y="2213"/>
                </a:lnTo>
                <a:lnTo>
                  <a:pt x="1128" y="2198"/>
                </a:lnTo>
                <a:lnTo>
                  <a:pt x="1145" y="2187"/>
                </a:lnTo>
                <a:lnTo>
                  <a:pt x="1166" y="2179"/>
                </a:lnTo>
                <a:lnTo>
                  <a:pt x="1188" y="2177"/>
                </a:lnTo>
                <a:lnTo>
                  <a:pt x="1199" y="2177"/>
                </a:lnTo>
                <a:lnTo>
                  <a:pt x="1222" y="2179"/>
                </a:lnTo>
                <a:lnTo>
                  <a:pt x="1243" y="2187"/>
                </a:lnTo>
                <a:lnTo>
                  <a:pt x="1261" y="2198"/>
                </a:lnTo>
                <a:lnTo>
                  <a:pt x="1276" y="2213"/>
                </a:lnTo>
                <a:lnTo>
                  <a:pt x="1288" y="2232"/>
                </a:lnTo>
                <a:lnTo>
                  <a:pt x="1296" y="2252"/>
                </a:lnTo>
                <a:lnTo>
                  <a:pt x="1298" y="2275"/>
                </a:lnTo>
                <a:lnTo>
                  <a:pt x="1298" y="2385"/>
                </a:lnTo>
                <a:lnTo>
                  <a:pt x="1336" y="2385"/>
                </a:lnTo>
                <a:lnTo>
                  <a:pt x="1336" y="2275"/>
                </a:lnTo>
                <a:lnTo>
                  <a:pt x="1339" y="2252"/>
                </a:lnTo>
                <a:lnTo>
                  <a:pt x="1346" y="2232"/>
                </a:lnTo>
                <a:lnTo>
                  <a:pt x="1357" y="2213"/>
                </a:lnTo>
                <a:lnTo>
                  <a:pt x="1373" y="2198"/>
                </a:lnTo>
                <a:lnTo>
                  <a:pt x="1391" y="2187"/>
                </a:lnTo>
                <a:lnTo>
                  <a:pt x="1412" y="2179"/>
                </a:lnTo>
                <a:lnTo>
                  <a:pt x="1435" y="2177"/>
                </a:lnTo>
                <a:lnTo>
                  <a:pt x="1446" y="2177"/>
                </a:lnTo>
                <a:lnTo>
                  <a:pt x="1468" y="2179"/>
                </a:lnTo>
                <a:lnTo>
                  <a:pt x="1489" y="2187"/>
                </a:lnTo>
                <a:lnTo>
                  <a:pt x="1507" y="2198"/>
                </a:lnTo>
                <a:lnTo>
                  <a:pt x="1522" y="2213"/>
                </a:lnTo>
                <a:lnTo>
                  <a:pt x="1533" y="2232"/>
                </a:lnTo>
                <a:lnTo>
                  <a:pt x="1541" y="2252"/>
                </a:lnTo>
                <a:lnTo>
                  <a:pt x="1543" y="2275"/>
                </a:lnTo>
                <a:lnTo>
                  <a:pt x="1543" y="2385"/>
                </a:lnTo>
                <a:lnTo>
                  <a:pt x="1582" y="2385"/>
                </a:lnTo>
                <a:lnTo>
                  <a:pt x="1582" y="2275"/>
                </a:lnTo>
                <a:lnTo>
                  <a:pt x="1584" y="2252"/>
                </a:lnTo>
                <a:lnTo>
                  <a:pt x="1592" y="2232"/>
                </a:lnTo>
                <a:lnTo>
                  <a:pt x="1603" y="2213"/>
                </a:lnTo>
                <a:lnTo>
                  <a:pt x="1618" y="2198"/>
                </a:lnTo>
                <a:lnTo>
                  <a:pt x="1637" y="2187"/>
                </a:lnTo>
                <a:lnTo>
                  <a:pt x="1657" y="2179"/>
                </a:lnTo>
                <a:lnTo>
                  <a:pt x="1680" y="2177"/>
                </a:lnTo>
                <a:lnTo>
                  <a:pt x="1690" y="2177"/>
                </a:lnTo>
                <a:lnTo>
                  <a:pt x="1713" y="2179"/>
                </a:lnTo>
                <a:lnTo>
                  <a:pt x="1734" y="2187"/>
                </a:lnTo>
                <a:lnTo>
                  <a:pt x="1752" y="2198"/>
                </a:lnTo>
                <a:lnTo>
                  <a:pt x="1768" y="2213"/>
                </a:lnTo>
                <a:lnTo>
                  <a:pt x="1780" y="2232"/>
                </a:lnTo>
                <a:lnTo>
                  <a:pt x="1786" y="2252"/>
                </a:lnTo>
                <a:lnTo>
                  <a:pt x="1790" y="2275"/>
                </a:lnTo>
                <a:lnTo>
                  <a:pt x="1790" y="2482"/>
                </a:lnTo>
                <a:lnTo>
                  <a:pt x="1789" y="2482"/>
                </a:lnTo>
                <a:lnTo>
                  <a:pt x="1789" y="2483"/>
                </a:lnTo>
                <a:lnTo>
                  <a:pt x="1789" y="3085"/>
                </a:lnTo>
                <a:lnTo>
                  <a:pt x="1789" y="3087"/>
                </a:lnTo>
                <a:lnTo>
                  <a:pt x="1789" y="3093"/>
                </a:lnTo>
                <a:lnTo>
                  <a:pt x="1788" y="3101"/>
                </a:lnTo>
                <a:lnTo>
                  <a:pt x="1786" y="3113"/>
                </a:lnTo>
                <a:lnTo>
                  <a:pt x="1785" y="3128"/>
                </a:lnTo>
                <a:lnTo>
                  <a:pt x="1782" y="3145"/>
                </a:lnTo>
                <a:lnTo>
                  <a:pt x="1779" y="3164"/>
                </a:lnTo>
                <a:lnTo>
                  <a:pt x="1773" y="3186"/>
                </a:lnTo>
                <a:lnTo>
                  <a:pt x="1767" y="3208"/>
                </a:lnTo>
                <a:lnTo>
                  <a:pt x="1759" y="3231"/>
                </a:lnTo>
                <a:lnTo>
                  <a:pt x="1749" y="3256"/>
                </a:lnTo>
                <a:lnTo>
                  <a:pt x="1737" y="3281"/>
                </a:lnTo>
                <a:lnTo>
                  <a:pt x="1723" y="3306"/>
                </a:lnTo>
                <a:lnTo>
                  <a:pt x="1707" y="3330"/>
                </a:lnTo>
                <a:lnTo>
                  <a:pt x="1688" y="3356"/>
                </a:lnTo>
                <a:lnTo>
                  <a:pt x="1666" y="3379"/>
                </a:lnTo>
                <a:lnTo>
                  <a:pt x="1642" y="3401"/>
                </a:lnTo>
                <a:lnTo>
                  <a:pt x="1614" y="3422"/>
                </a:lnTo>
                <a:lnTo>
                  <a:pt x="1583" y="3441"/>
                </a:lnTo>
                <a:lnTo>
                  <a:pt x="1549" y="3459"/>
                </a:lnTo>
                <a:lnTo>
                  <a:pt x="1511" y="3473"/>
                </a:lnTo>
                <a:lnTo>
                  <a:pt x="1469" y="3485"/>
                </a:lnTo>
                <a:lnTo>
                  <a:pt x="1424" y="3494"/>
                </a:lnTo>
                <a:lnTo>
                  <a:pt x="1374" y="3500"/>
                </a:lnTo>
                <a:lnTo>
                  <a:pt x="1320" y="3502"/>
                </a:lnTo>
                <a:lnTo>
                  <a:pt x="1264" y="3500"/>
                </a:lnTo>
                <a:lnTo>
                  <a:pt x="1212" y="3495"/>
                </a:lnTo>
                <a:lnTo>
                  <a:pt x="1163" y="3487"/>
                </a:lnTo>
                <a:lnTo>
                  <a:pt x="1120" y="3477"/>
                </a:lnTo>
                <a:lnTo>
                  <a:pt x="1080" y="3463"/>
                </a:lnTo>
                <a:lnTo>
                  <a:pt x="1044" y="3448"/>
                </a:lnTo>
                <a:lnTo>
                  <a:pt x="1011" y="3431"/>
                </a:lnTo>
                <a:lnTo>
                  <a:pt x="983" y="3413"/>
                </a:lnTo>
                <a:lnTo>
                  <a:pt x="956" y="3394"/>
                </a:lnTo>
                <a:lnTo>
                  <a:pt x="934" y="3373"/>
                </a:lnTo>
                <a:lnTo>
                  <a:pt x="914" y="3353"/>
                </a:lnTo>
                <a:lnTo>
                  <a:pt x="898" y="3332"/>
                </a:lnTo>
                <a:lnTo>
                  <a:pt x="884" y="3312"/>
                </a:lnTo>
                <a:lnTo>
                  <a:pt x="873" y="3292"/>
                </a:lnTo>
                <a:lnTo>
                  <a:pt x="864" y="3273"/>
                </a:lnTo>
                <a:lnTo>
                  <a:pt x="862" y="3270"/>
                </a:lnTo>
                <a:lnTo>
                  <a:pt x="858" y="3263"/>
                </a:lnTo>
                <a:lnTo>
                  <a:pt x="851" y="3251"/>
                </a:lnTo>
                <a:lnTo>
                  <a:pt x="842" y="3234"/>
                </a:lnTo>
                <a:lnTo>
                  <a:pt x="830" y="3215"/>
                </a:lnTo>
                <a:lnTo>
                  <a:pt x="817" y="3192"/>
                </a:lnTo>
                <a:lnTo>
                  <a:pt x="803" y="3165"/>
                </a:lnTo>
                <a:lnTo>
                  <a:pt x="786" y="3137"/>
                </a:lnTo>
                <a:lnTo>
                  <a:pt x="768" y="3106"/>
                </a:lnTo>
                <a:lnTo>
                  <a:pt x="749" y="3074"/>
                </a:lnTo>
                <a:lnTo>
                  <a:pt x="731" y="3040"/>
                </a:lnTo>
                <a:lnTo>
                  <a:pt x="711" y="3004"/>
                </a:lnTo>
                <a:lnTo>
                  <a:pt x="691" y="2969"/>
                </a:lnTo>
                <a:lnTo>
                  <a:pt x="670" y="2934"/>
                </a:lnTo>
                <a:lnTo>
                  <a:pt x="650" y="2898"/>
                </a:lnTo>
                <a:lnTo>
                  <a:pt x="630" y="2864"/>
                </a:lnTo>
                <a:lnTo>
                  <a:pt x="611" y="2829"/>
                </a:lnTo>
                <a:lnTo>
                  <a:pt x="593" y="2796"/>
                </a:lnTo>
                <a:lnTo>
                  <a:pt x="575" y="2766"/>
                </a:lnTo>
                <a:lnTo>
                  <a:pt x="559" y="2737"/>
                </a:lnTo>
                <a:lnTo>
                  <a:pt x="545" y="2711"/>
                </a:lnTo>
                <a:lnTo>
                  <a:pt x="532" y="2686"/>
                </a:lnTo>
                <a:lnTo>
                  <a:pt x="521" y="2667"/>
                </a:lnTo>
                <a:lnTo>
                  <a:pt x="512" y="2650"/>
                </a:lnTo>
                <a:lnTo>
                  <a:pt x="500" y="2621"/>
                </a:lnTo>
                <a:lnTo>
                  <a:pt x="492" y="2596"/>
                </a:lnTo>
                <a:lnTo>
                  <a:pt x="490" y="2572"/>
                </a:lnTo>
                <a:lnTo>
                  <a:pt x="492" y="2551"/>
                </a:lnTo>
                <a:lnTo>
                  <a:pt x="497" y="2532"/>
                </a:lnTo>
                <a:lnTo>
                  <a:pt x="507" y="2517"/>
                </a:lnTo>
                <a:lnTo>
                  <a:pt x="520" y="2504"/>
                </a:lnTo>
                <a:lnTo>
                  <a:pt x="534" y="2494"/>
                </a:lnTo>
                <a:lnTo>
                  <a:pt x="552" y="2487"/>
                </a:lnTo>
                <a:lnTo>
                  <a:pt x="572" y="2484"/>
                </a:lnTo>
                <a:lnTo>
                  <a:pt x="591" y="2483"/>
                </a:lnTo>
                <a:lnTo>
                  <a:pt x="614" y="2486"/>
                </a:lnTo>
                <a:lnTo>
                  <a:pt x="636" y="2496"/>
                </a:lnTo>
                <a:lnTo>
                  <a:pt x="659" y="2511"/>
                </a:lnTo>
                <a:lnTo>
                  <a:pt x="681" y="2533"/>
                </a:lnTo>
                <a:lnTo>
                  <a:pt x="705" y="2561"/>
                </a:lnTo>
                <a:lnTo>
                  <a:pt x="731" y="2592"/>
                </a:lnTo>
                <a:lnTo>
                  <a:pt x="757" y="2626"/>
                </a:lnTo>
                <a:lnTo>
                  <a:pt x="785" y="2662"/>
                </a:lnTo>
                <a:lnTo>
                  <a:pt x="816" y="2700"/>
                </a:lnTo>
                <a:lnTo>
                  <a:pt x="850" y="2737"/>
                </a:lnTo>
                <a:lnTo>
                  <a:pt x="850" y="2133"/>
                </a:lnTo>
                <a:lnTo>
                  <a:pt x="797" y="2120"/>
                </a:lnTo>
                <a:lnTo>
                  <a:pt x="746" y="2100"/>
                </a:lnTo>
                <a:lnTo>
                  <a:pt x="699" y="2076"/>
                </a:lnTo>
                <a:lnTo>
                  <a:pt x="654" y="2046"/>
                </a:lnTo>
                <a:lnTo>
                  <a:pt x="615" y="2011"/>
                </a:lnTo>
                <a:lnTo>
                  <a:pt x="578" y="1972"/>
                </a:lnTo>
                <a:lnTo>
                  <a:pt x="546" y="1930"/>
                </a:lnTo>
                <a:lnTo>
                  <a:pt x="520" y="1884"/>
                </a:lnTo>
                <a:lnTo>
                  <a:pt x="499" y="1835"/>
                </a:lnTo>
                <a:lnTo>
                  <a:pt x="482" y="1783"/>
                </a:lnTo>
                <a:lnTo>
                  <a:pt x="473" y="1729"/>
                </a:lnTo>
                <a:lnTo>
                  <a:pt x="469" y="1673"/>
                </a:lnTo>
                <a:lnTo>
                  <a:pt x="472" y="1618"/>
                </a:lnTo>
                <a:lnTo>
                  <a:pt x="482" y="1565"/>
                </a:lnTo>
                <a:lnTo>
                  <a:pt x="496" y="1514"/>
                </a:lnTo>
                <a:lnTo>
                  <a:pt x="517" y="1466"/>
                </a:lnTo>
                <a:lnTo>
                  <a:pt x="543" y="1421"/>
                </a:lnTo>
                <a:lnTo>
                  <a:pt x="573" y="1379"/>
                </a:lnTo>
                <a:lnTo>
                  <a:pt x="608" y="1340"/>
                </a:lnTo>
                <a:lnTo>
                  <a:pt x="647" y="1306"/>
                </a:lnTo>
                <a:lnTo>
                  <a:pt x="689" y="1275"/>
                </a:lnTo>
                <a:lnTo>
                  <a:pt x="734" y="1250"/>
                </a:lnTo>
                <a:lnTo>
                  <a:pt x="783" y="1230"/>
                </a:lnTo>
                <a:lnTo>
                  <a:pt x="834" y="1215"/>
                </a:lnTo>
                <a:lnTo>
                  <a:pt x="887" y="1206"/>
                </a:lnTo>
                <a:lnTo>
                  <a:pt x="942" y="1203"/>
                </a:lnTo>
                <a:close/>
                <a:moveTo>
                  <a:pt x="639" y="141"/>
                </a:moveTo>
                <a:lnTo>
                  <a:pt x="628" y="144"/>
                </a:lnTo>
                <a:lnTo>
                  <a:pt x="619" y="153"/>
                </a:lnTo>
                <a:lnTo>
                  <a:pt x="616" y="165"/>
                </a:lnTo>
                <a:lnTo>
                  <a:pt x="619" y="177"/>
                </a:lnTo>
                <a:lnTo>
                  <a:pt x="628" y="185"/>
                </a:lnTo>
                <a:lnTo>
                  <a:pt x="639" y="188"/>
                </a:lnTo>
                <a:lnTo>
                  <a:pt x="1056" y="188"/>
                </a:lnTo>
                <a:lnTo>
                  <a:pt x="1068" y="185"/>
                </a:lnTo>
                <a:lnTo>
                  <a:pt x="1077" y="177"/>
                </a:lnTo>
                <a:lnTo>
                  <a:pt x="1080" y="165"/>
                </a:lnTo>
                <a:lnTo>
                  <a:pt x="1077" y="153"/>
                </a:lnTo>
                <a:lnTo>
                  <a:pt x="1068" y="144"/>
                </a:lnTo>
                <a:lnTo>
                  <a:pt x="1056" y="141"/>
                </a:lnTo>
                <a:lnTo>
                  <a:pt x="639" y="141"/>
                </a:lnTo>
                <a:close/>
                <a:moveTo>
                  <a:pt x="197" y="0"/>
                </a:moveTo>
                <a:lnTo>
                  <a:pt x="1498" y="0"/>
                </a:lnTo>
                <a:lnTo>
                  <a:pt x="1533" y="2"/>
                </a:lnTo>
                <a:lnTo>
                  <a:pt x="1566" y="12"/>
                </a:lnTo>
                <a:lnTo>
                  <a:pt x="1597" y="26"/>
                </a:lnTo>
                <a:lnTo>
                  <a:pt x="1625" y="46"/>
                </a:lnTo>
                <a:lnTo>
                  <a:pt x="1648" y="69"/>
                </a:lnTo>
                <a:lnTo>
                  <a:pt x="1668" y="97"/>
                </a:lnTo>
                <a:lnTo>
                  <a:pt x="1683" y="127"/>
                </a:lnTo>
                <a:lnTo>
                  <a:pt x="1692" y="160"/>
                </a:lnTo>
                <a:lnTo>
                  <a:pt x="1696" y="196"/>
                </a:lnTo>
                <a:lnTo>
                  <a:pt x="1696" y="2034"/>
                </a:lnTo>
                <a:lnTo>
                  <a:pt x="1558" y="2034"/>
                </a:lnTo>
                <a:lnTo>
                  <a:pt x="1558" y="310"/>
                </a:lnTo>
                <a:lnTo>
                  <a:pt x="137" y="310"/>
                </a:lnTo>
                <a:lnTo>
                  <a:pt x="137" y="2542"/>
                </a:lnTo>
                <a:lnTo>
                  <a:pt x="356" y="2542"/>
                </a:lnTo>
                <a:lnTo>
                  <a:pt x="551" y="2905"/>
                </a:lnTo>
                <a:lnTo>
                  <a:pt x="197" y="2905"/>
                </a:lnTo>
                <a:lnTo>
                  <a:pt x="161" y="2902"/>
                </a:lnTo>
                <a:lnTo>
                  <a:pt x="128" y="2892"/>
                </a:lnTo>
                <a:lnTo>
                  <a:pt x="98" y="2878"/>
                </a:lnTo>
                <a:lnTo>
                  <a:pt x="71" y="2858"/>
                </a:lnTo>
                <a:lnTo>
                  <a:pt x="46" y="2835"/>
                </a:lnTo>
                <a:lnTo>
                  <a:pt x="27" y="2807"/>
                </a:lnTo>
                <a:lnTo>
                  <a:pt x="12" y="2777"/>
                </a:lnTo>
                <a:lnTo>
                  <a:pt x="3" y="2744"/>
                </a:lnTo>
                <a:lnTo>
                  <a:pt x="0" y="2708"/>
                </a:lnTo>
                <a:lnTo>
                  <a:pt x="0" y="196"/>
                </a:lnTo>
                <a:lnTo>
                  <a:pt x="3" y="160"/>
                </a:lnTo>
                <a:lnTo>
                  <a:pt x="12" y="127"/>
                </a:lnTo>
                <a:lnTo>
                  <a:pt x="27" y="97"/>
                </a:lnTo>
                <a:lnTo>
                  <a:pt x="46" y="69"/>
                </a:lnTo>
                <a:lnTo>
                  <a:pt x="71" y="46"/>
                </a:lnTo>
                <a:lnTo>
                  <a:pt x="98" y="26"/>
                </a:lnTo>
                <a:lnTo>
                  <a:pt x="128" y="12"/>
                </a:lnTo>
                <a:lnTo>
                  <a:pt x="161" y="2"/>
                </a:lnTo>
                <a:lnTo>
                  <a:pt x="197" y="0"/>
                </a:lnTo>
                <a:close/>
              </a:path>
            </a:pathLst>
          </a:custGeom>
          <a:solidFill>
            <a:schemeClr val="bg1"/>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0" name="TextBox 9">
            <a:extLst>
              <a:ext uri="{FF2B5EF4-FFF2-40B4-BE49-F238E27FC236}">
                <a16:creationId xmlns:a16="http://schemas.microsoft.com/office/drawing/2014/main" id="{40C12EE1-AD9F-B2AD-6D06-3D94AB28CE54}"/>
              </a:ext>
            </a:extLst>
          </p:cNvPr>
          <p:cNvSpPr txBox="1"/>
          <p:nvPr/>
        </p:nvSpPr>
        <p:spPr>
          <a:xfrm>
            <a:off x="6798052" y="3405465"/>
            <a:ext cx="1224321" cy="954107"/>
          </a:xfrm>
          <a:prstGeom prst="rect">
            <a:avLst/>
          </a:prstGeom>
          <a:solidFill>
            <a:schemeClr val="accent4">
              <a:lumMod val="60000"/>
              <a:lumOff val="40000"/>
            </a:schemeClr>
          </a:solidFill>
          <a:ln>
            <a:solidFill>
              <a:srgbClr val="FFFF00"/>
            </a:solidFill>
          </a:ln>
          <a:effectLst>
            <a:innerShdw blurRad="63500" dist="50800" dir="16200000">
              <a:prstClr val="black">
                <a:alpha val="50000"/>
              </a:prstClr>
            </a:innerShdw>
          </a:effectLst>
        </p:spPr>
        <p:txBody>
          <a:bodyPr wrap="square" rtlCol="0">
            <a:spAutoFit/>
          </a:bodyPr>
          <a:lstStyle/>
          <a:p>
            <a:r>
              <a:rPr lang="en-IN" sz="2800" b="1" dirty="0"/>
              <a:t>Future </a:t>
            </a:r>
          </a:p>
          <a:p>
            <a:r>
              <a:rPr lang="en-IN" sz="2800" b="1" dirty="0"/>
              <a:t>Works</a:t>
            </a:r>
          </a:p>
        </p:txBody>
      </p:sp>
    </p:spTree>
    <p:extLst>
      <p:ext uri="{BB962C8B-B14F-4D97-AF65-F5344CB8AC3E}">
        <p14:creationId xmlns:p14="http://schemas.microsoft.com/office/powerpoint/2010/main" val="3513531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ext 2">
            <a:extLst>
              <a:ext uri="{FF2B5EF4-FFF2-40B4-BE49-F238E27FC236}">
                <a16:creationId xmlns:a16="http://schemas.microsoft.com/office/drawing/2014/main" id="{F63EAB84-BB6E-375D-8440-C324FC12F749}"/>
              </a:ext>
            </a:extLst>
          </p:cNvPr>
          <p:cNvSpPr/>
          <p:nvPr/>
        </p:nvSpPr>
        <p:spPr>
          <a:xfrm>
            <a:off x="7315200" y="359604"/>
            <a:ext cx="6084480" cy="852166"/>
          </a:xfrm>
          <a:prstGeom prst="rect">
            <a:avLst/>
          </a:prstGeom>
          <a:noFill/>
          <a:ln/>
        </p:spPr>
        <p:txBody>
          <a:bodyPr wrap="square" rtlCol="0" anchor="t"/>
          <a:lstStyle/>
          <a:p>
            <a:pPr marL="0" indent="0">
              <a:lnSpc>
                <a:spcPts val="5305"/>
              </a:lnSpc>
              <a:buNone/>
            </a:pPr>
            <a:r>
              <a:rPr lang="en-US" sz="4800" b="1" dirty="0"/>
              <a:t>Flow of the project</a:t>
            </a:r>
          </a:p>
        </p:txBody>
      </p:sp>
      <p:pic>
        <p:nvPicPr>
          <p:cNvPr id="362" name="Picture 361">
            <a:extLst>
              <a:ext uri="{FF2B5EF4-FFF2-40B4-BE49-F238E27FC236}">
                <a16:creationId xmlns:a16="http://schemas.microsoft.com/office/drawing/2014/main" id="{9CBC9D09-F5B5-953A-D250-5FCBB3D7CB6B}"/>
              </a:ext>
            </a:extLst>
          </p:cNvPr>
          <p:cNvPicPr>
            <a:picLocks noChangeAspect="1"/>
          </p:cNvPicPr>
          <p:nvPr/>
        </p:nvPicPr>
        <p:blipFill>
          <a:blip r:embed="rId2"/>
          <a:stretch>
            <a:fillRect/>
          </a:stretch>
        </p:blipFill>
        <p:spPr>
          <a:xfrm>
            <a:off x="0" y="1"/>
            <a:ext cx="5241073" cy="8229600"/>
          </a:xfrm>
          <a:prstGeom prst="rect">
            <a:avLst/>
          </a:prstGeom>
        </p:spPr>
      </p:pic>
      <p:pic>
        <p:nvPicPr>
          <p:cNvPr id="364" name="Picture 363">
            <a:extLst>
              <a:ext uri="{FF2B5EF4-FFF2-40B4-BE49-F238E27FC236}">
                <a16:creationId xmlns:a16="http://schemas.microsoft.com/office/drawing/2014/main" id="{B0334B56-FA16-03C6-A2DF-1CB0271D5DDC}"/>
              </a:ext>
            </a:extLst>
          </p:cNvPr>
          <p:cNvPicPr>
            <a:picLocks noChangeAspect="1"/>
          </p:cNvPicPr>
          <p:nvPr/>
        </p:nvPicPr>
        <p:blipFill rotWithShape="1">
          <a:blip r:embed="rId3"/>
          <a:srcRect b="6100"/>
          <a:stretch/>
        </p:blipFill>
        <p:spPr>
          <a:xfrm>
            <a:off x="5439753" y="1466385"/>
            <a:ext cx="9099396" cy="4806176"/>
          </a:xfrm>
          <a:prstGeom prst="rect">
            <a:avLst/>
          </a:prstGeom>
        </p:spPr>
      </p:pic>
      <p:sp>
        <p:nvSpPr>
          <p:cNvPr id="367" name="Text 2">
            <a:extLst>
              <a:ext uri="{FF2B5EF4-FFF2-40B4-BE49-F238E27FC236}">
                <a16:creationId xmlns:a16="http://schemas.microsoft.com/office/drawing/2014/main" id="{DC61BE39-5F2F-F9CD-54A6-52C9FE342090}"/>
              </a:ext>
            </a:extLst>
          </p:cNvPr>
          <p:cNvSpPr/>
          <p:nvPr/>
        </p:nvSpPr>
        <p:spPr>
          <a:xfrm>
            <a:off x="6389649" y="7253176"/>
            <a:ext cx="2297151" cy="880911"/>
          </a:xfrm>
          <a:prstGeom prst="rect">
            <a:avLst/>
          </a:prstGeom>
          <a:noFill/>
          <a:ln/>
        </p:spPr>
        <p:txBody>
          <a:bodyPr wrap="square" rtlCol="0" anchor="t"/>
          <a:lstStyle/>
          <a:p>
            <a:pPr marL="0" indent="0">
              <a:lnSpc>
                <a:spcPts val="5305"/>
              </a:lnSpc>
              <a:buNone/>
            </a:pPr>
            <a:r>
              <a:rPr lang="en-US" sz="3200" b="1" i="1" dirty="0"/>
              <a:t>Home page</a:t>
            </a:r>
          </a:p>
        </p:txBody>
      </p:sp>
      <p:sp>
        <p:nvSpPr>
          <p:cNvPr id="373" name="Arrow: Right 372">
            <a:extLst>
              <a:ext uri="{FF2B5EF4-FFF2-40B4-BE49-F238E27FC236}">
                <a16:creationId xmlns:a16="http://schemas.microsoft.com/office/drawing/2014/main" id="{A9176E6A-216B-A693-CCB3-4283CC80DAE2}"/>
              </a:ext>
            </a:extLst>
          </p:cNvPr>
          <p:cNvSpPr/>
          <p:nvPr/>
        </p:nvSpPr>
        <p:spPr>
          <a:xfrm>
            <a:off x="5296829" y="7536843"/>
            <a:ext cx="1092820" cy="313579"/>
          </a:xfrm>
          <a:prstGeom prst="rightArrow">
            <a:avLst>
              <a:gd name="adj1" fmla="val 50000"/>
              <a:gd name="adj2" fmla="val 13333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4" name="Arrow: Down 373">
            <a:extLst>
              <a:ext uri="{FF2B5EF4-FFF2-40B4-BE49-F238E27FC236}">
                <a16:creationId xmlns:a16="http://schemas.microsoft.com/office/drawing/2014/main" id="{AF8C3FBD-4A0C-34A2-2338-275A355589A0}"/>
              </a:ext>
            </a:extLst>
          </p:cNvPr>
          <p:cNvSpPr/>
          <p:nvPr/>
        </p:nvSpPr>
        <p:spPr>
          <a:xfrm>
            <a:off x="11931804" y="6372922"/>
            <a:ext cx="245327" cy="780586"/>
          </a:xfrm>
          <a:prstGeom prst="downArrow">
            <a:avLst>
              <a:gd name="adj1" fmla="val 50000"/>
              <a:gd name="adj2" fmla="val 10312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6" name="Text 2">
            <a:extLst>
              <a:ext uri="{FF2B5EF4-FFF2-40B4-BE49-F238E27FC236}">
                <a16:creationId xmlns:a16="http://schemas.microsoft.com/office/drawing/2014/main" id="{C31E7405-BC92-9B87-447C-2EA14340A087}"/>
              </a:ext>
            </a:extLst>
          </p:cNvPr>
          <p:cNvSpPr/>
          <p:nvPr/>
        </p:nvSpPr>
        <p:spPr>
          <a:xfrm>
            <a:off x="10457803" y="6989085"/>
            <a:ext cx="3958683" cy="880911"/>
          </a:xfrm>
          <a:prstGeom prst="rect">
            <a:avLst/>
          </a:prstGeom>
          <a:noFill/>
          <a:ln/>
        </p:spPr>
        <p:txBody>
          <a:bodyPr wrap="square" rtlCol="0" anchor="t"/>
          <a:lstStyle/>
          <a:p>
            <a:pPr marL="0" indent="0">
              <a:lnSpc>
                <a:spcPts val="5305"/>
              </a:lnSpc>
              <a:buNone/>
            </a:pPr>
            <a:r>
              <a:rPr lang="en-US" sz="3200" b="1" i="1" dirty="0"/>
              <a:t>Track Status page</a:t>
            </a:r>
          </a:p>
        </p:txBody>
      </p:sp>
    </p:spTree>
    <p:extLst>
      <p:ext uri="{BB962C8B-B14F-4D97-AF65-F5344CB8AC3E}">
        <p14:creationId xmlns:p14="http://schemas.microsoft.com/office/powerpoint/2010/main" val="1191615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C11DDE23-7C58-7166-B43C-61C61621F3C1}"/>
              </a:ext>
            </a:extLst>
          </p:cNvPr>
          <p:cNvSpPr/>
          <p:nvPr/>
        </p:nvSpPr>
        <p:spPr>
          <a:xfrm>
            <a:off x="6104063" y="-66873"/>
            <a:ext cx="4025590" cy="880911"/>
          </a:xfrm>
          <a:prstGeom prst="rect">
            <a:avLst/>
          </a:prstGeom>
          <a:noFill/>
          <a:ln/>
        </p:spPr>
        <p:txBody>
          <a:bodyPr wrap="square" rtlCol="0" anchor="t"/>
          <a:lstStyle/>
          <a:p>
            <a:pPr marL="0" indent="0">
              <a:lnSpc>
                <a:spcPts val="5305"/>
              </a:lnSpc>
              <a:buNone/>
            </a:pPr>
            <a:r>
              <a:rPr lang="en-US" sz="3600" b="1" i="1" dirty="0"/>
              <a:t>Registration</a:t>
            </a:r>
          </a:p>
        </p:txBody>
      </p:sp>
      <p:pic>
        <p:nvPicPr>
          <p:cNvPr id="6" name="Picture 5">
            <a:extLst>
              <a:ext uri="{FF2B5EF4-FFF2-40B4-BE49-F238E27FC236}">
                <a16:creationId xmlns:a16="http://schemas.microsoft.com/office/drawing/2014/main" id="{AEF010F6-6045-1220-F9FA-E384DB6F3F1F}"/>
              </a:ext>
            </a:extLst>
          </p:cNvPr>
          <p:cNvPicPr>
            <a:picLocks noChangeAspect="1"/>
          </p:cNvPicPr>
          <p:nvPr/>
        </p:nvPicPr>
        <p:blipFill>
          <a:blip r:embed="rId2"/>
          <a:stretch>
            <a:fillRect/>
          </a:stretch>
        </p:blipFill>
        <p:spPr>
          <a:xfrm>
            <a:off x="-1" y="814038"/>
            <a:ext cx="7112175" cy="7415562"/>
          </a:xfrm>
          <a:prstGeom prst="rect">
            <a:avLst/>
          </a:prstGeom>
        </p:spPr>
      </p:pic>
      <p:pic>
        <p:nvPicPr>
          <p:cNvPr id="10" name="Picture 9">
            <a:extLst>
              <a:ext uri="{FF2B5EF4-FFF2-40B4-BE49-F238E27FC236}">
                <a16:creationId xmlns:a16="http://schemas.microsoft.com/office/drawing/2014/main" id="{C36E5CC6-241B-8371-10DB-E1A16561D305}"/>
              </a:ext>
            </a:extLst>
          </p:cNvPr>
          <p:cNvPicPr>
            <a:picLocks noChangeAspect="1"/>
          </p:cNvPicPr>
          <p:nvPr/>
        </p:nvPicPr>
        <p:blipFill rotWithShape="1">
          <a:blip r:embed="rId3"/>
          <a:srcRect l="24763" t="5499" r="15799" b="17116"/>
          <a:stretch/>
        </p:blipFill>
        <p:spPr>
          <a:xfrm>
            <a:off x="8488665" y="2549724"/>
            <a:ext cx="6063676" cy="4474904"/>
          </a:xfrm>
          <a:prstGeom prst="rect">
            <a:avLst/>
          </a:prstGeom>
        </p:spPr>
      </p:pic>
      <p:sp>
        <p:nvSpPr>
          <p:cNvPr id="11" name="Text 2">
            <a:extLst>
              <a:ext uri="{FF2B5EF4-FFF2-40B4-BE49-F238E27FC236}">
                <a16:creationId xmlns:a16="http://schemas.microsoft.com/office/drawing/2014/main" id="{6DF483B0-CD8D-654B-2FF7-57C8EF7A3BDC}"/>
              </a:ext>
            </a:extLst>
          </p:cNvPr>
          <p:cNvSpPr/>
          <p:nvPr/>
        </p:nvSpPr>
        <p:spPr>
          <a:xfrm>
            <a:off x="8606826" y="1170008"/>
            <a:ext cx="5878607" cy="2272417"/>
          </a:xfrm>
          <a:prstGeom prst="rect">
            <a:avLst/>
          </a:prstGeom>
          <a:noFill/>
          <a:ln/>
        </p:spPr>
        <p:txBody>
          <a:bodyPr wrap="square" rtlCol="0" anchor="t"/>
          <a:lstStyle/>
          <a:p>
            <a:pPr marL="0" indent="0">
              <a:buNone/>
            </a:pPr>
            <a:r>
              <a:rPr lang="en-US" sz="2000" b="1" i="1" dirty="0"/>
              <a:t>After clicking on </a:t>
            </a:r>
            <a:r>
              <a:rPr lang="en-US" sz="2000" b="1" i="1" dirty="0">
                <a:solidFill>
                  <a:srgbClr val="7030A0"/>
                </a:solidFill>
              </a:rPr>
              <a:t>Connect Wallet </a:t>
            </a:r>
            <a:r>
              <a:rPr lang="en-US" sz="2000" b="1" i="1" dirty="0"/>
              <a:t>button, </a:t>
            </a:r>
            <a:r>
              <a:rPr lang="en-US" sz="2000" b="1" i="1" dirty="0">
                <a:solidFill>
                  <a:schemeClr val="accent2">
                    <a:lumMod val="75000"/>
                  </a:schemeClr>
                </a:solidFill>
              </a:rPr>
              <a:t>MetaMask</a:t>
            </a:r>
          </a:p>
          <a:p>
            <a:pPr marL="0" indent="0">
              <a:buNone/>
            </a:pPr>
            <a:r>
              <a:rPr lang="en-US" sz="2000" b="1" i="1" dirty="0"/>
              <a:t>login should be done and then </a:t>
            </a:r>
            <a:r>
              <a:rPr lang="en-US" sz="2000" b="1" i="1" dirty="0">
                <a:solidFill>
                  <a:srgbClr val="002060"/>
                </a:solidFill>
              </a:rPr>
              <a:t>Register</a:t>
            </a:r>
            <a:r>
              <a:rPr lang="en-US" sz="2000" b="1" i="1" dirty="0"/>
              <a:t> button will be visible for registration.</a:t>
            </a:r>
          </a:p>
        </p:txBody>
      </p:sp>
      <p:cxnSp>
        <p:nvCxnSpPr>
          <p:cNvPr id="13" name="Connector: Curved 12">
            <a:extLst>
              <a:ext uri="{FF2B5EF4-FFF2-40B4-BE49-F238E27FC236}">
                <a16:creationId xmlns:a16="http://schemas.microsoft.com/office/drawing/2014/main" id="{0FCC0251-95A7-08DE-0B48-568891CC5467}"/>
              </a:ext>
            </a:extLst>
          </p:cNvPr>
          <p:cNvCxnSpPr>
            <a:cxnSpLocks/>
          </p:cNvCxnSpPr>
          <p:nvPr/>
        </p:nvCxnSpPr>
        <p:spPr>
          <a:xfrm flipV="1">
            <a:off x="7069872" y="1397028"/>
            <a:ext cx="1418793" cy="6547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05472AA-33AA-B23A-99C5-307790CB5D60}"/>
              </a:ext>
            </a:extLst>
          </p:cNvPr>
          <p:cNvPicPr>
            <a:picLocks noChangeAspect="1"/>
          </p:cNvPicPr>
          <p:nvPr/>
        </p:nvPicPr>
        <p:blipFill rotWithShape="1">
          <a:blip r:embed="rId4"/>
          <a:srcRect l="61537" t="9350" r="15625" b="21202"/>
          <a:stretch/>
        </p:blipFill>
        <p:spPr>
          <a:xfrm>
            <a:off x="6104063" y="3066585"/>
            <a:ext cx="2154771" cy="3355045"/>
          </a:xfrm>
          <a:prstGeom prst="rect">
            <a:avLst/>
          </a:prstGeom>
        </p:spPr>
      </p:pic>
    </p:spTree>
    <p:extLst>
      <p:ext uri="{BB962C8B-B14F-4D97-AF65-F5344CB8AC3E}">
        <p14:creationId xmlns:p14="http://schemas.microsoft.com/office/powerpoint/2010/main" val="1273470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557D7977-EA5D-6551-AD2B-0CF4FCD76862}"/>
              </a:ext>
            </a:extLst>
          </p:cNvPr>
          <p:cNvSpPr/>
          <p:nvPr/>
        </p:nvSpPr>
        <p:spPr>
          <a:xfrm>
            <a:off x="5380977" y="72283"/>
            <a:ext cx="3278458" cy="880911"/>
          </a:xfrm>
          <a:prstGeom prst="rect">
            <a:avLst/>
          </a:prstGeom>
          <a:noFill/>
          <a:ln/>
        </p:spPr>
        <p:txBody>
          <a:bodyPr wrap="square" rtlCol="0" anchor="t"/>
          <a:lstStyle/>
          <a:p>
            <a:pPr marL="0" indent="0">
              <a:lnSpc>
                <a:spcPts val="5305"/>
              </a:lnSpc>
              <a:buNone/>
            </a:pPr>
            <a:r>
              <a:rPr lang="en-US" sz="3600" b="1" i="1" dirty="0"/>
              <a:t>OTP verification</a:t>
            </a:r>
          </a:p>
        </p:txBody>
      </p:sp>
      <p:pic>
        <p:nvPicPr>
          <p:cNvPr id="6" name="Picture 5">
            <a:extLst>
              <a:ext uri="{FF2B5EF4-FFF2-40B4-BE49-F238E27FC236}">
                <a16:creationId xmlns:a16="http://schemas.microsoft.com/office/drawing/2014/main" id="{D475FA66-13DB-3FAC-45E5-FEAC8D8E305B}"/>
              </a:ext>
            </a:extLst>
          </p:cNvPr>
          <p:cNvPicPr>
            <a:picLocks noChangeAspect="1"/>
          </p:cNvPicPr>
          <p:nvPr/>
        </p:nvPicPr>
        <p:blipFill rotWithShape="1">
          <a:blip r:embed="rId2"/>
          <a:srcRect l="23279" t="20534" r="24656" b="23869"/>
          <a:stretch/>
        </p:blipFill>
        <p:spPr>
          <a:xfrm>
            <a:off x="335563" y="1053063"/>
            <a:ext cx="4928840" cy="2960598"/>
          </a:xfrm>
          <a:prstGeom prst="rect">
            <a:avLst/>
          </a:prstGeom>
        </p:spPr>
      </p:pic>
      <p:pic>
        <p:nvPicPr>
          <p:cNvPr id="8" name="Picture 7">
            <a:extLst>
              <a:ext uri="{FF2B5EF4-FFF2-40B4-BE49-F238E27FC236}">
                <a16:creationId xmlns:a16="http://schemas.microsoft.com/office/drawing/2014/main" id="{4AA86DE1-0F04-A934-7F69-994BD841CEF3}"/>
              </a:ext>
            </a:extLst>
          </p:cNvPr>
          <p:cNvPicPr>
            <a:picLocks noChangeAspect="1"/>
          </p:cNvPicPr>
          <p:nvPr/>
        </p:nvPicPr>
        <p:blipFill rotWithShape="1">
          <a:blip r:embed="rId3"/>
          <a:srcRect l="16845" t="22764" r="54345" b="28296"/>
          <a:stretch/>
        </p:blipFill>
        <p:spPr>
          <a:xfrm>
            <a:off x="10103006" y="367989"/>
            <a:ext cx="4016014" cy="3949295"/>
          </a:xfrm>
          <a:prstGeom prst="rect">
            <a:avLst/>
          </a:prstGeom>
          <a:solidFill>
            <a:schemeClr val="accent3">
              <a:lumMod val="75000"/>
            </a:schemeClr>
          </a:solidFill>
        </p:spPr>
      </p:pic>
      <p:pic>
        <p:nvPicPr>
          <p:cNvPr id="10" name="Picture 9">
            <a:extLst>
              <a:ext uri="{FF2B5EF4-FFF2-40B4-BE49-F238E27FC236}">
                <a16:creationId xmlns:a16="http://schemas.microsoft.com/office/drawing/2014/main" id="{5E2F74D4-E6D1-C020-396A-781FE45E4DD1}"/>
              </a:ext>
            </a:extLst>
          </p:cNvPr>
          <p:cNvPicPr>
            <a:picLocks noChangeAspect="1"/>
          </p:cNvPicPr>
          <p:nvPr/>
        </p:nvPicPr>
        <p:blipFill rotWithShape="1">
          <a:blip r:embed="rId4"/>
          <a:srcRect t="10297" b="36027"/>
          <a:stretch/>
        </p:blipFill>
        <p:spPr>
          <a:xfrm>
            <a:off x="1161781" y="4317285"/>
            <a:ext cx="12034643" cy="3633535"/>
          </a:xfrm>
          <a:prstGeom prst="rect">
            <a:avLst/>
          </a:prstGeom>
        </p:spPr>
      </p:pic>
      <p:sp>
        <p:nvSpPr>
          <p:cNvPr id="11" name="Text 2">
            <a:extLst>
              <a:ext uri="{FF2B5EF4-FFF2-40B4-BE49-F238E27FC236}">
                <a16:creationId xmlns:a16="http://schemas.microsoft.com/office/drawing/2014/main" id="{DB6106EF-AF60-B502-1D7B-41AC1D9A88DC}"/>
              </a:ext>
            </a:extLst>
          </p:cNvPr>
          <p:cNvSpPr/>
          <p:nvPr/>
        </p:nvSpPr>
        <p:spPr>
          <a:xfrm>
            <a:off x="5642515" y="1638382"/>
            <a:ext cx="4550727" cy="2273933"/>
          </a:xfrm>
          <a:prstGeom prst="rect">
            <a:avLst/>
          </a:prstGeom>
          <a:noFill/>
          <a:ln/>
        </p:spPr>
        <p:txBody>
          <a:bodyPr wrap="square" rtlCol="0" anchor="t"/>
          <a:lstStyle/>
          <a:p>
            <a:pPr marL="0" indent="0" algn="ctr">
              <a:buNone/>
            </a:pPr>
            <a:r>
              <a:rPr lang="en-US" sz="2400" b="1" i="1" dirty="0"/>
              <a:t>After clicking on </a:t>
            </a:r>
            <a:r>
              <a:rPr lang="en-US" sz="2400" b="1" i="1" dirty="0">
                <a:solidFill>
                  <a:srgbClr val="002060"/>
                </a:solidFill>
              </a:rPr>
              <a:t>register</a:t>
            </a:r>
            <a:r>
              <a:rPr lang="en-US" sz="2400" b="1" i="1" dirty="0"/>
              <a:t> button </a:t>
            </a:r>
            <a:r>
              <a:rPr lang="en-US" sz="2400" b="1" i="1" dirty="0">
                <a:solidFill>
                  <a:srgbClr val="7030A0"/>
                </a:solidFill>
              </a:rPr>
              <a:t>OTP verification page </a:t>
            </a:r>
            <a:r>
              <a:rPr lang="en-US" sz="2400" b="1" i="1" dirty="0"/>
              <a:t>will appear and OTP will be sent to the user’s mail which will be used to verify the user. </a:t>
            </a:r>
            <a:r>
              <a:rPr lang="en-US" sz="2400" b="1" i="1" dirty="0">
                <a:solidFill>
                  <a:srgbClr val="0070C0"/>
                </a:solidFill>
              </a:rPr>
              <a:t>Welcome mail</a:t>
            </a:r>
            <a:r>
              <a:rPr lang="en-US" sz="2400" b="1" i="1" dirty="0"/>
              <a:t> will also be sent after registration.</a:t>
            </a:r>
          </a:p>
        </p:txBody>
      </p:sp>
      <p:cxnSp>
        <p:nvCxnSpPr>
          <p:cNvPr id="13" name="Connector: Curved 12">
            <a:extLst>
              <a:ext uri="{FF2B5EF4-FFF2-40B4-BE49-F238E27FC236}">
                <a16:creationId xmlns:a16="http://schemas.microsoft.com/office/drawing/2014/main" id="{F749CFC7-5A43-7DE7-51A7-984784119735}"/>
              </a:ext>
            </a:extLst>
          </p:cNvPr>
          <p:cNvCxnSpPr>
            <a:cxnSpLocks/>
          </p:cNvCxnSpPr>
          <p:nvPr/>
        </p:nvCxnSpPr>
        <p:spPr>
          <a:xfrm>
            <a:off x="5264403" y="1349576"/>
            <a:ext cx="556534" cy="52382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6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9355933F-DA73-4DB2-00D3-2928E230BBC0}"/>
              </a:ext>
            </a:extLst>
          </p:cNvPr>
          <p:cNvSpPr/>
          <p:nvPr/>
        </p:nvSpPr>
        <p:spPr>
          <a:xfrm>
            <a:off x="6359855" y="0"/>
            <a:ext cx="4025590" cy="880911"/>
          </a:xfrm>
          <a:prstGeom prst="rect">
            <a:avLst/>
          </a:prstGeom>
          <a:noFill/>
          <a:ln/>
        </p:spPr>
        <p:txBody>
          <a:bodyPr wrap="square" rtlCol="0" anchor="t"/>
          <a:lstStyle/>
          <a:p>
            <a:pPr marL="0" indent="0">
              <a:lnSpc>
                <a:spcPts val="5305"/>
              </a:lnSpc>
              <a:buNone/>
            </a:pPr>
            <a:r>
              <a:rPr lang="en-US" sz="3600" b="1" i="1" dirty="0"/>
              <a:t>Login</a:t>
            </a:r>
          </a:p>
        </p:txBody>
      </p:sp>
      <p:pic>
        <p:nvPicPr>
          <p:cNvPr id="12" name="Picture 11">
            <a:extLst>
              <a:ext uri="{FF2B5EF4-FFF2-40B4-BE49-F238E27FC236}">
                <a16:creationId xmlns:a16="http://schemas.microsoft.com/office/drawing/2014/main" id="{DE73BF6A-DAF7-306A-D379-F0AF9619A6D8}"/>
              </a:ext>
            </a:extLst>
          </p:cNvPr>
          <p:cNvPicPr>
            <a:picLocks noChangeAspect="1"/>
          </p:cNvPicPr>
          <p:nvPr/>
        </p:nvPicPr>
        <p:blipFill>
          <a:blip r:embed="rId2"/>
          <a:stretch>
            <a:fillRect/>
          </a:stretch>
        </p:blipFill>
        <p:spPr>
          <a:xfrm>
            <a:off x="903249" y="853917"/>
            <a:ext cx="12366702" cy="7189609"/>
          </a:xfrm>
          <a:prstGeom prst="rect">
            <a:avLst/>
          </a:prstGeom>
        </p:spPr>
      </p:pic>
    </p:spTree>
    <p:extLst>
      <p:ext uri="{BB962C8B-B14F-4D97-AF65-F5344CB8AC3E}">
        <p14:creationId xmlns:p14="http://schemas.microsoft.com/office/powerpoint/2010/main" val="125749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2EFF866-5791-8E45-8395-D4127F9A4B46}"/>
              </a:ext>
            </a:extLst>
          </p:cNvPr>
          <p:cNvGrpSpPr/>
          <p:nvPr/>
        </p:nvGrpSpPr>
        <p:grpSpPr>
          <a:xfrm>
            <a:off x="838858" y="767643"/>
            <a:ext cx="13268600" cy="6620904"/>
            <a:chOff x="2090397" y="4041392"/>
            <a:chExt cx="20808702" cy="6993556"/>
          </a:xfrm>
        </p:grpSpPr>
        <p:sp>
          <p:nvSpPr>
            <p:cNvPr id="655" name="Line"/>
            <p:cNvSpPr/>
            <p:nvPr/>
          </p:nvSpPr>
          <p:spPr>
            <a:xfrm>
              <a:off x="9433709" y="5095558"/>
              <a:ext cx="2880776" cy="23957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101" y="0"/>
                  </a:lnTo>
                  <a:lnTo>
                    <a:pt x="21600" y="21600"/>
                  </a:lnTo>
                </a:path>
              </a:pathLst>
            </a:custGeom>
            <a:noFill/>
            <a:ln w="25400" cap="flat">
              <a:solidFill>
                <a:srgbClr val="D6D7D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656" name="Line"/>
            <p:cNvSpPr/>
            <p:nvPr/>
          </p:nvSpPr>
          <p:spPr>
            <a:xfrm>
              <a:off x="12313523" y="7474139"/>
              <a:ext cx="2966349" cy="24784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134" y="21600"/>
                  </a:lnTo>
                  <a:lnTo>
                    <a:pt x="0" y="0"/>
                  </a:lnTo>
                </a:path>
              </a:pathLst>
            </a:custGeom>
            <a:noFill/>
            <a:ln w="25400" cap="flat">
              <a:solidFill>
                <a:srgbClr val="D6D7D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657" name="Line"/>
            <p:cNvSpPr/>
            <p:nvPr/>
          </p:nvSpPr>
          <p:spPr>
            <a:xfrm>
              <a:off x="12310993" y="5090349"/>
              <a:ext cx="2966349" cy="24784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134" y="0"/>
                  </a:lnTo>
                  <a:lnTo>
                    <a:pt x="0" y="21600"/>
                  </a:lnTo>
                </a:path>
              </a:pathLst>
            </a:custGeom>
            <a:noFill/>
            <a:ln w="25400" cap="flat">
              <a:solidFill>
                <a:srgbClr val="D6D7D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658" name="Line"/>
            <p:cNvSpPr/>
            <p:nvPr/>
          </p:nvSpPr>
          <p:spPr>
            <a:xfrm>
              <a:off x="9414432" y="7553578"/>
              <a:ext cx="2880776" cy="23957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101" y="21600"/>
                  </a:lnTo>
                  <a:lnTo>
                    <a:pt x="21600" y="0"/>
                  </a:lnTo>
                </a:path>
              </a:pathLst>
            </a:custGeom>
            <a:noFill/>
            <a:ln w="25400" cap="flat">
              <a:solidFill>
                <a:srgbClr val="D6D7D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659" name="Line"/>
            <p:cNvSpPr/>
            <p:nvPr/>
          </p:nvSpPr>
          <p:spPr>
            <a:xfrm flipV="1">
              <a:off x="8506558" y="7505219"/>
              <a:ext cx="7671615" cy="1"/>
            </a:xfrm>
            <a:prstGeom prst="line">
              <a:avLst/>
            </a:prstGeom>
            <a:noFill/>
            <a:ln w="25400" cap="flat">
              <a:solidFill>
                <a:srgbClr val="D6D7DA"/>
              </a:solidFill>
              <a:prstDash val="solid"/>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660" name="Shape"/>
            <p:cNvSpPr/>
            <p:nvPr/>
          </p:nvSpPr>
          <p:spPr>
            <a:xfrm rot="5400000">
              <a:off x="4746401" y="1433046"/>
              <a:ext cx="2087614" cy="7304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grpSp>
          <p:nvGrpSpPr>
            <p:cNvPr id="664" name="Group"/>
            <p:cNvGrpSpPr/>
            <p:nvPr/>
          </p:nvGrpSpPr>
          <p:grpSpPr>
            <a:xfrm>
              <a:off x="3141784" y="4197411"/>
              <a:ext cx="5580264" cy="1783569"/>
              <a:chOff x="-849749" y="-40952"/>
              <a:chExt cx="5580257" cy="1783559"/>
            </a:xfrm>
          </p:grpSpPr>
          <p:sp>
            <p:nvSpPr>
              <p:cNvPr id="662" name="Process A"/>
              <p:cNvSpPr/>
              <p:nvPr/>
            </p:nvSpPr>
            <p:spPr>
              <a:xfrm>
                <a:off x="-278932" y="-40952"/>
                <a:ext cx="4803212" cy="357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dirty="0">
                    <a:solidFill>
                      <a:schemeClr val="bg1"/>
                    </a:solidFill>
                  </a:rPr>
                  <a:t>Addressing Limitations:</a:t>
                </a:r>
                <a:endParaRPr sz="1680" dirty="0">
                  <a:solidFill>
                    <a:schemeClr val="bg1"/>
                  </a:solidFill>
                </a:endParaRPr>
              </a:p>
            </p:txBody>
          </p:sp>
          <p:sp>
            <p:nvSpPr>
              <p:cNvPr id="663" name="Lorem Ipsum is simply dummy text of the printing and typesett industry. Lorem Ipsum has been the industry's standard dummy"/>
              <p:cNvSpPr/>
              <p:nvPr/>
            </p:nvSpPr>
            <p:spPr>
              <a:xfrm>
                <a:off x="-849749" y="377196"/>
                <a:ext cx="5580257" cy="136541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dirty="0">
                    <a:solidFill>
                      <a:schemeClr val="bg1"/>
                    </a:solidFill>
                    <a:latin typeface="+mn-lt"/>
                  </a:rPr>
                  <a:t>Current crime reporting systems in the Indian Police Department suffer from inefficiencies, vulnerabilities, and lack transparency, </a:t>
                </a:r>
              </a:p>
              <a:p>
                <a:r>
                  <a:rPr lang="en-US" dirty="0">
                    <a:solidFill>
                      <a:schemeClr val="bg1"/>
                    </a:solidFill>
                    <a:latin typeface="+mn-lt"/>
                  </a:rPr>
                  <a:t>prompting the need for change.</a:t>
                </a:r>
              </a:p>
            </p:txBody>
          </p:sp>
        </p:grpSp>
        <p:sp>
          <p:nvSpPr>
            <p:cNvPr id="666" name="Shape"/>
            <p:cNvSpPr/>
            <p:nvPr/>
          </p:nvSpPr>
          <p:spPr>
            <a:xfrm rot="5400000">
              <a:off x="4630399" y="6270635"/>
              <a:ext cx="2224311" cy="730431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grpSp>
          <p:nvGrpSpPr>
            <p:cNvPr id="670" name="Group"/>
            <p:cNvGrpSpPr/>
            <p:nvPr/>
          </p:nvGrpSpPr>
          <p:grpSpPr>
            <a:xfrm>
              <a:off x="3094134" y="8914963"/>
              <a:ext cx="5522964" cy="1990765"/>
              <a:chOff x="-8400" y="2250434"/>
              <a:chExt cx="5522960" cy="1990756"/>
            </a:xfrm>
          </p:grpSpPr>
          <p:sp>
            <p:nvSpPr>
              <p:cNvPr id="668" name="Process B"/>
              <p:cNvSpPr/>
              <p:nvPr/>
            </p:nvSpPr>
            <p:spPr>
              <a:xfrm>
                <a:off x="396429" y="2250434"/>
                <a:ext cx="4654335" cy="65019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dirty="0">
                    <a:solidFill>
                      <a:schemeClr val="bg1"/>
                    </a:solidFill>
                  </a:rPr>
                  <a:t>Proposing Technological Solution:</a:t>
                </a:r>
                <a:endParaRPr lang="en-US" sz="1680" dirty="0">
                  <a:solidFill>
                    <a:schemeClr val="bg1"/>
                  </a:solidFill>
                </a:endParaRPr>
              </a:p>
            </p:txBody>
          </p:sp>
          <p:sp>
            <p:nvSpPr>
              <p:cNvPr id="669" name="Lorem Ipsum is simply dummy text of the printing and typesett industry. Lorem Ipsum has been the industry's standard dummy"/>
              <p:cNvSpPr/>
              <p:nvPr/>
            </p:nvSpPr>
            <p:spPr>
              <a:xfrm>
                <a:off x="-8400" y="2957053"/>
                <a:ext cx="5522960" cy="128413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sz="1500" dirty="0">
                    <a:solidFill>
                      <a:schemeClr val="bg1"/>
                    </a:solidFill>
                    <a:latin typeface="+mn-lt"/>
                  </a:rPr>
                  <a:t>Introducing the Blockchain-Based Public Grievance Management System aims to leverage Polygon blockchain technology </a:t>
                </a:r>
              </a:p>
              <a:p>
                <a:r>
                  <a:rPr lang="en-US" sz="1500" dirty="0">
                    <a:solidFill>
                      <a:schemeClr val="bg1"/>
                    </a:solidFill>
                    <a:latin typeface="+mn-lt"/>
                  </a:rPr>
                  <a:t>to revolutionize the filing and management of First Information Reports (FIRs).</a:t>
                </a:r>
              </a:p>
            </p:txBody>
          </p:sp>
        </p:grpSp>
        <p:sp>
          <p:nvSpPr>
            <p:cNvPr id="672" name="Shape"/>
            <p:cNvSpPr/>
            <p:nvPr/>
          </p:nvSpPr>
          <p:spPr>
            <a:xfrm rot="5400000">
              <a:off x="4765797" y="3829828"/>
              <a:ext cx="2042213" cy="73043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grpSp>
          <p:nvGrpSpPr>
            <p:cNvPr id="676" name="Group"/>
            <p:cNvGrpSpPr/>
            <p:nvPr/>
          </p:nvGrpSpPr>
          <p:grpSpPr>
            <a:xfrm>
              <a:off x="3074254" y="6514023"/>
              <a:ext cx="5583102" cy="1702055"/>
              <a:chOff x="-917278" y="-2576636"/>
              <a:chExt cx="5583096" cy="1702044"/>
            </a:xfrm>
          </p:grpSpPr>
          <p:sp>
            <p:nvSpPr>
              <p:cNvPr id="674" name="Process C"/>
              <p:cNvSpPr/>
              <p:nvPr/>
            </p:nvSpPr>
            <p:spPr>
              <a:xfrm>
                <a:off x="-917278" y="-2576636"/>
                <a:ext cx="5059167" cy="357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dirty="0">
                    <a:solidFill>
                      <a:schemeClr val="bg1"/>
                    </a:solidFill>
                  </a:rPr>
                  <a:t>Emphasizing Trust and Privacy:</a:t>
                </a:r>
                <a:endParaRPr lang="en-US" sz="1680" dirty="0">
                  <a:solidFill>
                    <a:schemeClr val="bg1"/>
                  </a:solidFill>
                </a:endParaRPr>
              </a:p>
            </p:txBody>
          </p:sp>
          <p:sp>
            <p:nvSpPr>
              <p:cNvPr id="675" name="Lorem Ipsum is simply dummy text of the printing and typesett industry. Lorem Ipsum has been the industry's standard dummy"/>
              <p:cNvSpPr/>
              <p:nvPr/>
            </p:nvSpPr>
            <p:spPr>
              <a:xfrm>
                <a:off x="-857140" y="-2158727"/>
                <a:ext cx="5522958" cy="12841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sz="1500" dirty="0">
                    <a:solidFill>
                      <a:schemeClr val="bg1"/>
                    </a:solidFill>
                    <a:latin typeface="+mn-lt"/>
                  </a:rPr>
                  <a:t>Highlighting the significance of trust, accountability, and privacy in public services, particularly in crime reporting, by implementing blockchain technology and smart contracts.</a:t>
                </a:r>
              </a:p>
            </p:txBody>
          </p:sp>
        </p:grpSp>
        <p:sp>
          <p:nvSpPr>
            <p:cNvPr id="681" name="Shape"/>
            <p:cNvSpPr/>
            <p:nvPr/>
          </p:nvSpPr>
          <p:spPr>
            <a:xfrm rot="16200000">
              <a:off x="17854786" y="1433043"/>
              <a:ext cx="2087615" cy="7304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chemeClr val="accent1"/>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684" name="Process A"/>
            <p:cNvSpPr/>
            <p:nvPr/>
          </p:nvSpPr>
          <p:spPr>
            <a:xfrm>
              <a:off x="17191172" y="4207487"/>
              <a:ext cx="4108752" cy="35760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dirty="0">
                  <a:solidFill>
                    <a:schemeClr val="bg1"/>
                  </a:solidFill>
                </a:rPr>
                <a:t>Analyzing Challenges:</a:t>
              </a:r>
              <a:endParaRPr lang="en-IN" sz="1680" dirty="0">
                <a:solidFill>
                  <a:schemeClr val="bg1"/>
                </a:solidFill>
              </a:endParaRPr>
            </a:p>
          </p:txBody>
        </p:sp>
        <p:sp>
          <p:nvSpPr>
            <p:cNvPr id="685" name="Lorem Ipsum is simply dummy text of the printing and typesett industry. Lorem Ipsum has been the industry's standard dummy"/>
            <p:cNvSpPr/>
            <p:nvPr/>
          </p:nvSpPr>
          <p:spPr>
            <a:xfrm>
              <a:off x="16220946" y="4730227"/>
              <a:ext cx="5508905" cy="104031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sz="1500" dirty="0">
                  <a:solidFill>
                    <a:schemeClr val="bg1"/>
                  </a:solidFill>
                  <a:latin typeface="+mn-lt"/>
                </a:rPr>
                <a:t>Manual processes hinder effective public grievance management, urging the identification and analysis of these challenges</a:t>
              </a:r>
            </a:p>
          </p:txBody>
        </p:sp>
        <p:sp>
          <p:nvSpPr>
            <p:cNvPr id="687" name="Shape"/>
            <p:cNvSpPr/>
            <p:nvPr/>
          </p:nvSpPr>
          <p:spPr>
            <a:xfrm rot="16200000">
              <a:off x="17931591" y="3906798"/>
              <a:ext cx="2087615" cy="73043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chemeClr val="accent2"/>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690" name="Process B"/>
            <p:cNvSpPr/>
            <p:nvPr/>
          </p:nvSpPr>
          <p:spPr>
            <a:xfrm>
              <a:off x="17191172" y="6664520"/>
              <a:ext cx="4674350" cy="35760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dirty="0">
                  <a:solidFill>
                    <a:schemeClr val="bg1"/>
                  </a:solidFill>
                </a:rPr>
                <a:t>Enhancing Efficiency:</a:t>
              </a:r>
              <a:endParaRPr sz="1680" dirty="0">
                <a:solidFill>
                  <a:schemeClr val="bg1"/>
                </a:solidFill>
              </a:endParaRPr>
            </a:p>
          </p:txBody>
        </p:sp>
        <p:sp>
          <p:nvSpPr>
            <p:cNvPr id="691" name="Lorem Ipsum is simply dummy text of the printing and typesett industry. Lorem Ipsum has been the industry's standard dummy"/>
            <p:cNvSpPr/>
            <p:nvPr/>
          </p:nvSpPr>
          <p:spPr>
            <a:xfrm>
              <a:off x="16220948" y="7176743"/>
              <a:ext cx="5423398" cy="79649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sz="1500" dirty="0">
                  <a:solidFill>
                    <a:schemeClr val="bg1"/>
                  </a:solidFill>
                  <a:latin typeface="+mn-lt"/>
                </a:rPr>
                <a:t>The objective is to significantly improve the efficiency of crime reporting within the Indian Police Department.</a:t>
              </a:r>
            </a:p>
          </p:txBody>
        </p:sp>
        <p:sp>
          <p:nvSpPr>
            <p:cNvPr id="693" name="Shape"/>
            <p:cNvSpPr/>
            <p:nvPr/>
          </p:nvSpPr>
          <p:spPr>
            <a:xfrm rot="16200000">
              <a:off x="18067364" y="6184166"/>
              <a:ext cx="2087615" cy="75758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093"/>
                  </a:lnTo>
                  <a:lnTo>
                    <a:pt x="21600" y="19507"/>
                  </a:lnTo>
                  <a:lnTo>
                    <a:pt x="10800" y="21600"/>
                  </a:lnTo>
                  <a:lnTo>
                    <a:pt x="0" y="19507"/>
                  </a:lnTo>
                  <a:lnTo>
                    <a:pt x="0" y="2093"/>
                  </a:lnTo>
                  <a:lnTo>
                    <a:pt x="10800" y="0"/>
                  </a:lnTo>
                  <a:close/>
                </a:path>
              </a:pathLst>
            </a:custGeom>
            <a:solidFill>
              <a:schemeClr val="accent3"/>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696" name="Process C"/>
            <p:cNvSpPr/>
            <p:nvPr/>
          </p:nvSpPr>
          <p:spPr>
            <a:xfrm>
              <a:off x="15967842" y="9032948"/>
              <a:ext cx="6580970" cy="35760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2800" b="0">
                  <a:solidFill>
                    <a:srgbClr val="FFFFFF"/>
                  </a:solidFill>
                  <a:latin typeface="Barlow SemiBold"/>
                  <a:ea typeface="Barlow SemiBold"/>
                  <a:cs typeface="Barlow SemiBold"/>
                  <a:sym typeface="Barlow SemiBold"/>
                </a:defRPr>
              </a:lvl1pPr>
            </a:lstStyle>
            <a:p>
              <a:r>
                <a:rPr lang="en-US" sz="1800" dirty="0">
                  <a:solidFill>
                    <a:schemeClr val="bg1"/>
                  </a:solidFill>
                </a:rPr>
                <a:t>Establishing Decentralized Governance:</a:t>
              </a:r>
              <a:endParaRPr sz="1680" dirty="0">
                <a:solidFill>
                  <a:schemeClr val="bg1"/>
                </a:solidFill>
              </a:endParaRPr>
            </a:p>
          </p:txBody>
        </p:sp>
        <p:sp>
          <p:nvSpPr>
            <p:cNvPr id="697" name="Lorem Ipsum is simply dummy text of the printing and typesett industry. Lorem Ipsum has been the industry's standard dummy"/>
            <p:cNvSpPr/>
            <p:nvPr/>
          </p:nvSpPr>
          <p:spPr>
            <a:xfrm>
              <a:off x="16220948" y="9602900"/>
              <a:ext cx="5644574" cy="128414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lvl1pPr algn="l">
                <a:defRPr sz="1600" b="0">
                  <a:solidFill>
                    <a:srgbClr val="FFFFFF"/>
                  </a:solidFill>
                  <a:latin typeface="Barlow Medium"/>
                  <a:ea typeface="Barlow Medium"/>
                  <a:cs typeface="Barlow Medium"/>
                  <a:sym typeface="Barlow Medium"/>
                </a:defRPr>
              </a:lvl1pPr>
            </a:lstStyle>
            <a:p>
              <a:r>
                <a:rPr lang="en-US" sz="1500" dirty="0">
                  <a:solidFill>
                    <a:schemeClr val="bg1"/>
                  </a:solidFill>
                  <a:latin typeface="+mn-lt"/>
                </a:rPr>
                <a:t>Creating a decentralized governance model ensures transparency, accountability, and safeguarding of sensitive information, nurturing public trust in the grievance management system.</a:t>
              </a:r>
            </a:p>
          </p:txBody>
        </p:sp>
        <p:sp>
          <p:nvSpPr>
            <p:cNvPr id="702" name="Circle"/>
            <p:cNvSpPr/>
            <p:nvPr/>
          </p:nvSpPr>
          <p:spPr>
            <a:xfrm>
              <a:off x="10536021" y="5712288"/>
              <a:ext cx="3585086" cy="3585087"/>
            </a:xfrm>
            <a:prstGeom prst="ellipse">
              <a:avLst/>
            </a:prstGeom>
            <a:solidFill>
              <a:srgbClr val="F4F4F6"/>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sp>
          <p:nvSpPr>
            <p:cNvPr id="703" name="Tree…"/>
            <p:cNvSpPr txBox="1"/>
            <p:nvPr/>
          </p:nvSpPr>
          <p:spPr>
            <a:xfrm>
              <a:off x="11348191" y="6571880"/>
              <a:ext cx="2633692" cy="143043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0480" tIns="30480" rIns="30480" bIns="30480" numCol="1" anchor="t">
              <a:spAutoFit/>
            </a:bodyPr>
            <a:lstStyle/>
            <a:p>
              <a:pPr>
                <a:defRPr sz="3500" b="0">
                  <a:solidFill>
                    <a:srgbClr val="2D3640"/>
                  </a:solidFill>
                  <a:latin typeface="Barlow Bold"/>
                  <a:ea typeface="Barlow Bold"/>
                  <a:cs typeface="Barlow Bold"/>
                  <a:sym typeface="Barlow Bold"/>
                </a:defRPr>
              </a:pPr>
              <a:r>
                <a:rPr lang="en-IN" sz="2800" dirty="0">
                  <a:latin typeface="Arial Black" panose="020B0A04020102020204" pitchFamily="34" charset="0"/>
                </a:rPr>
                <a:t>Why this project?</a:t>
              </a:r>
              <a:endParaRPr sz="2800" dirty="0">
                <a:latin typeface="Arial Black" panose="020B0A04020102020204" pitchFamily="34" charset="0"/>
              </a:endParaRPr>
            </a:p>
          </p:txBody>
        </p:sp>
        <p:sp>
          <p:nvSpPr>
            <p:cNvPr id="704" name="Circle"/>
            <p:cNvSpPr/>
            <p:nvPr/>
          </p:nvSpPr>
          <p:spPr>
            <a:xfrm>
              <a:off x="9788410" y="4971203"/>
              <a:ext cx="5080308" cy="5080309"/>
            </a:xfrm>
            <a:prstGeom prst="ellipse">
              <a:avLst/>
            </a:prstGeom>
            <a:noFill/>
            <a:ln w="25400" cap="flat">
              <a:solidFill>
                <a:srgbClr val="D6D7DA"/>
              </a:solidFill>
              <a:custDash>
                <a:ds d="200000" sp="200000"/>
              </a:custDash>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1920"/>
            </a:p>
          </p:txBody>
        </p:sp>
      </p:gr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EDE132CD-2AED-43C5-666B-837E5C6C3CD6}"/>
              </a:ext>
            </a:extLst>
          </p:cNvPr>
          <p:cNvSpPr/>
          <p:nvPr/>
        </p:nvSpPr>
        <p:spPr>
          <a:xfrm>
            <a:off x="8870771" y="81006"/>
            <a:ext cx="4025590" cy="880911"/>
          </a:xfrm>
          <a:prstGeom prst="rect">
            <a:avLst/>
          </a:prstGeom>
          <a:noFill/>
          <a:ln/>
        </p:spPr>
        <p:txBody>
          <a:bodyPr wrap="square" rtlCol="0" anchor="t"/>
          <a:lstStyle/>
          <a:p>
            <a:pPr marL="0" indent="0">
              <a:lnSpc>
                <a:spcPts val="5305"/>
              </a:lnSpc>
              <a:buNone/>
            </a:pPr>
            <a:r>
              <a:rPr lang="en-US" sz="3600" b="1" i="1" dirty="0"/>
              <a:t>Police Dashboard</a:t>
            </a:r>
          </a:p>
        </p:txBody>
      </p:sp>
      <p:pic>
        <p:nvPicPr>
          <p:cNvPr id="8" name="Picture 7">
            <a:extLst>
              <a:ext uri="{FF2B5EF4-FFF2-40B4-BE49-F238E27FC236}">
                <a16:creationId xmlns:a16="http://schemas.microsoft.com/office/drawing/2014/main" id="{4B02D676-919F-A11A-5DEC-CC90F27B4EC2}"/>
              </a:ext>
            </a:extLst>
          </p:cNvPr>
          <p:cNvPicPr>
            <a:picLocks noChangeAspect="1"/>
          </p:cNvPicPr>
          <p:nvPr/>
        </p:nvPicPr>
        <p:blipFill>
          <a:blip r:embed="rId2"/>
          <a:stretch>
            <a:fillRect/>
          </a:stretch>
        </p:blipFill>
        <p:spPr>
          <a:xfrm>
            <a:off x="-120012" y="0"/>
            <a:ext cx="6253183" cy="8229600"/>
          </a:xfrm>
          <a:prstGeom prst="rect">
            <a:avLst/>
          </a:prstGeom>
        </p:spPr>
      </p:pic>
      <p:pic>
        <p:nvPicPr>
          <p:cNvPr id="10" name="Picture 9">
            <a:extLst>
              <a:ext uri="{FF2B5EF4-FFF2-40B4-BE49-F238E27FC236}">
                <a16:creationId xmlns:a16="http://schemas.microsoft.com/office/drawing/2014/main" id="{CBA471A8-0C57-E700-E39E-E65739F5B389}"/>
              </a:ext>
            </a:extLst>
          </p:cNvPr>
          <p:cNvPicPr>
            <a:picLocks noChangeAspect="1"/>
          </p:cNvPicPr>
          <p:nvPr/>
        </p:nvPicPr>
        <p:blipFill rotWithShape="1">
          <a:blip r:embed="rId3"/>
          <a:srcRect b="54607"/>
          <a:stretch/>
        </p:blipFill>
        <p:spPr>
          <a:xfrm>
            <a:off x="6516165" y="3644642"/>
            <a:ext cx="7690490" cy="4355437"/>
          </a:xfrm>
          <a:prstGeom prst="rect">
            <a:avLst/>
          </a:prstGeom>
        </p:spPr>
      </p:pic>
      <p:sp>
        <p:nvSpPr>
          <p:cNvPr id="11" name="Text 2">
            <a:extLst>
              <a:ext uri="{FF2B5EF4-FFF2-40B4-BE49-F238E27FC236}">
                <a16:creationId xmlns:a16="http://schemas.microsoft.com/office/drawing/2014/main" id="{7155C0E7-09E5-E1C8-A4AA-B6B8A17FC4FF}"/>
              </a:ext>
            </a:extLst>
          </p:cNvPr>
          <p:cNvSpPr/>
          <p:nvPr/>
        </p:nvSpPr>
        <p:spPr>
          <a:xfrm>
            <a:off x="7036419" y="2302115"/>
            <a:ext cx="3148474" cy="1221670"/>
          </a:xfrm>
          <a:prstGeom prst="rect">
            <a:avLst/>
          </a:prstGeom>
          <a:noFill/>
          <a:ln/>
        </p:spPr>
        <p:txBody>
          <a:bodyPr wrap="square" rtlCol="0" anchor="t"/>
          <a:lstStyle/>
          <a:p>
            <a:pPr marL="0" indent="0" algn="ctr">
              <a:buNone/>
            </a:pPr>
            <a:r>
              <a:rPr lang="en-US" sz="2400" b="1" i="1" dirty="0"/>
              <a:t>If there is no cases under any status, it doesn’t show any file.</a:t>
            </a:r>
          </a:p>
        </p:txBody>
      </p:sp>
      <p:pic>
        <p:nvPicPr>
          <p:cNvPr id="13" name="Picture 12">
            <a:extLst>
              <a:ext uri="{FF2B5EF4-FFF2-40B4-BE49-F238E27FC236}">
                <a16:creationId xmlns:a16="http://schemas.microsoft.com/office/drawing/2014/main" id="{2EEA75CC-052F-A5FF-949C-0103E7C0114C}"/>
              </a:ext>
            </a:extLst>
          </p:cNvPr>
          <p:cNvPicPr>
            <a:picLocks noChangeAspect="1"/>
          </p:cNvPicPr>
          <p:nvPr/>
        </p:nvPicPr>
        <p:blipFill rotWithShape="1">
          <a:blip r:embed="rId4"/>
          <a:srcRect l="6327" t="19242" r="70285" b="64363"/>
          <a:stretch/>
        </p:blipFill>
        <p:spPr>
          <a:xfrm>
            <a:off x="10705147" y="1515661"/>
            <a:ext cx="3421680" cy="1349299"/>
          </a:xfrm>
          <a:prstGeom prst="rect">
            <a:avLst/>
          </a:prstGeom>
        </p:spPr>
      </p:pic>
      <p:cxnSp>
        <p:nvCxnSpPr>
          <p:cNvPr id="17" name="Connector: Curved 16">
            <a:extLst>
              <a:ext uri="{FF2B5EF4-FFF2-40B4-BE49-F238E27FC236}">
                <a16:creationId xmlns:a16="http://schemas.microsoft.com/office/drawing/2014/main" id="{950D92E5-A0F5-7898-AECE-F85DB44E7287}"/>
              </a:ext>
            </a:extLst>
          </p:cNvPr>
          <p:cNvCxnSpPr>
            <a:cxnSpLocks/>
          </p:cNvCxnSpPr>
          <p:nvPr/>
        </p:nvCxnSpPr>
        <p:spPr>
          <a:xfrm flipV="1">
            <a:off x="6278147" y="2988527"/>
            <a:ext cx="936692" cy="44604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D887E3BA-DB0F-7DB0-6948-40E180C06E5C}"/>
              </a:ext>
            </a:extLst>
          </p:cNvPr>
          <p:cNvCxnSpPr/>
          <p:nvPr/>
        </p:nvCxnSpPr>
        <p:spPr>
          <a:xfrm rot="10800000">
            <a:off x="10069551" y="1617691"/>
            <a:ext cx="981284" cy="48040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 2">
            <a:extLst>
              <a:ext uri="{FF2B5EF4-FFF2-40B4-BE49-F238E27FC236}">
                <a16:creationId xmlns:a16="http://schemas.microsoft.com/office/drawing/2014/main" id="{D9BE5C43-12E3-D602-4B1B-E8D8EA59C8A2}"/>
              </a:ext>
            </a:extLst>
          </p:cNvPr>
          <p:cNvSpPr/>
          <p:nvPr/>
        </p:nvSpPr>
        <p:spPr>
          <a:xfrm>
            <a:off x="6653425" y="1351758"/>
            <a:ext cx="3421680" cy="575665"/>
          </a:xfrm>
          <a:prstGeom prst="rect">
            <a:avLst/>
          </a:prstGeom>
          <a:noFill/>
          <a:ln/>
        </p:spPr>
        <p:txBody>
          <a:bodyPr wrap="square" rtlCol="0" anchor="t"/>
          <a:lstStyle/>
          <a:p>
            <a:pPr marL="0" indent="0" algn="ctr">
              <a:buNone/>
            </a:pPr>
            <a:r>
              <a:rPr lang="en-US" sz="2400" b="1" i="1" dirty="0"/>
              <a:t>5 different </a:t>
            </a:r>
            <a:r>
              <a:rPr lang="en-US" sz="2400" b="1" i="1" dirty="0">
                <a:solidFill>
                  <a:srgbClr val="7030A0"/>
                </a:solidFill>
              </a:rPr>
              <a:t>status</a:t>
            </a:r>
            <a:r>
              <a:rPr lang="en-US" sz="2400" b="1" i="1" dirty="0"/>
              <a:t> of cases</a:t>
            </a:r>
          </a:p>
        </p:txBody>
      </p:sp>
    </p:spTree>
    <p:extLst>
      <p:ext uri="{BB962C8B-B14F-4D97-AF65-F5344CB8AC3E}">
        <p14:creationId xmlns:p14="http://schemas.microsoft.com/office/powerpoint/2010/main" val="3495452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DECD1C19-9852-D220-859D-FD8206D085AC}"/>
              </a:ext>
            </a:extLst>
          </p:cNvPr>
          <p:cNvSpPr/>
          <p:nvPr/>
        </p:nvSpPr>
        <p:spPr>
          <a:xfrm>
            <a:off x="2447670" y="178420"/>
            <a:ext cx="4025590" cy="880911"/>
          </a:xfrm>
          <a:prstGeom prst="rect">
            <a:avLst/>
          </a:prstGeom>
          <a:noFill/>
          <a:ln/>
        </p:spPr>
        <p:txBody>
          <a:bodyPr wrap="square" rtlCol="0" anchor="t"/>
          <a:lstStyle/>
          <a:p>
            <a:pPr marL="0" indent="0">
              <a:lnSpc>
                <a:spcPts val="5305"/>
              </a:lnSpc>
              <a:buNone/>
            </a:pPr>
            <a:r>
              <a:rPr lang="en-US" sz="3600" b="1" i="1" dirty="0"/>
              <a:t>Lodge</a:t>
            </a:r>
            <a:r>
              <a:rPr lang="en-US" sz="4000" b="1" i="1" dirty="0"/>
              <a:t> FIR</a:t>
            </a:r>
          </a:p>
        </p:txBody>
      </p:sp>
      <p:pic>
        <p:nvPicPr>
          <p:cNvPr id="10" name="Picture 9">
            <a:extLst>
              <a:ext uri="{FF2B5EF4-FFF2-40B4-BE49-F238E27FC236}">
                <a16:creationId xmlns:a16="http://schemas.microsoft.com/office/drawing/2014/main" id="{2A9E9FEC-1262-9222-F0E4-3EA306D233B8}"/>
              </a:ext>
            </a:extLst>
          </p:cNvPr>
          <p:cNvPicPr>
            <a:picLocks noChangeAspect="1"/>
          </p:cNvPicPr>
          <p:nvPr/>
        </p:nvPicPr>
        <p:blipFill rotWithShape="1">
          <a:blip r:embed="rId2"/>
          <a:srcRect l="2204" r="23898" b="44342"/>
          <a:stretch/>
        </p:blipFill>
        <p:spPr>
          <a:xfrm>
            <a:off x="211873" y="3947496"/>
            <a:ext cx="7103327" cy="3233889"/>
          </a:xfrm>
          <a:prstGeom prst="rect">
            <a:avLst/>
          </a:prstGeom>
        </p:spPr>
      </p:pic>
      <p:sp>
        <p:nvSpPr>
          <p:cNvPr id="13" name="Text 2">
            <a:extLst>
              <a:ext uri="{FF2B5EF4-FFF2-40B4-BE49-F238E27FC236}">
                <a16:creationId xmlns:a16="http://schemas.microsoft.com/office/drawing/2014/main" id="{98F2EEC9-096B-2CE7-6DE2-116B9726FE79}"/>
              </a:ext>
            </a:extLst>
          </p:cNvPr>
          <p:cNvSpPr/>
          <p:nvPr/>
        </p:nvSpPr>
        <p:spPr>
          <a:xfrm>
            <a:off x="312234" y="1448432"/>
            <a:ext cx="6839854" cy="1823837"/>
          </a:xfrm>
          <a:prstGeom prst="rect">
            <a:avLst/>
          </a:prstGeom>
          <a:noFill/>
          <a:ln/>
        </p:spPr>
        <p:txBody>
          <a:bodyPr wrap="square" rtlCol="0" anchor="t"/>
          <a:lstStyle/>
          <a:p>
            <a:pPr marL="0" indent="0" algn="ctr">
              <a:buNone/>
            </a:pPr>
            <a:r>
              <a:rPr lang="en-US" sz="2400" b="1" i="1" dirty="0"/>
              <a:t>When a user want to lodge the FIR, at first user should give </a:t>
            </a:r>
            <a:r>
              <a:rPr lang="en-US" sz="2400" b="1" i="1" dirty="0">
                <a:solidFill>
                  <a:srgbClr val="0070C0"/>
                </a:solidFill>
              </a:rPr>
              <a:t>access to camera and microphone</a:t>
            </a:r>
            <a:r>
              <a:rPr lang="en-US" sz="2400" b="1" i="1" dirty="0"/>
              <a:t>, so that we can </a:t>
            </a:r>
            <a:r>
              <a:rPr lang="en-US" sz="2400" b="1" i="1" dirty="0">
                <a:solidFill>
                  <a:schemeClr val="accent2">
                    <a:lumMod val="75000"/>
                  </a:schemeClr>
                </a:solidFill>
              </a:rPr>
              <a:t>record the user lodging FIR </a:t>
            </a:r>
            <a:r>
              <a:rPr lang="en-US" sz="2400" b="1" i="1" dirty="0"/>
              <a:t>to verify the </a:t>
            </a:r>
            <a:r>
              <a:rPr lang="en-US" sz="2400" b="1" i="1" dirty="0">
                <a:solidFill>
                  <a:srgbClr val="7030A0"/>
                </a:solidFill>
              </a:rPr>
              <a:t>authenticity of the user </a:t>
            </a:r>
            <a:r>
              <a:rPr lang="en-US" sz="2400" b="1" i="1" dirty="0"/>
              <a:t>and catch malpractices.  </a:t>
            </a:r>
          </a:p>
        </p:txBody>
      </p:sp>
      <p:cxnSp>
        <p:nvCxnSpPr>
          <p:cNvPr id="17" name="Connector: Curved 16">
            <a:extLst>
              <a:ext uri="{FF2B5EF4-FFF2-40B4-BE49-F238E27FC236}">
                <a16:creationId xmlns:a16="http://schemas.microsoft.com/office/drawing/2014/main" id="{8475F036-1ABA-D7C6-68A8-DFC29F9EF4EF}"/>
              </a:ext>
            </a:extLst>
          </p:cNvPr>
          <p:cNvCxnSpPr>
            <a:cxnSpLocks/>
          </p:cNvCxnSpPr>
          <p:nvPr/>
        </p:nvCxnSpPr>
        <p:spPr>
          <a:xfrm rot="5400000" flipH="1" flipV="1">
            <a:off x="2725092" y="3095845"/>
            <a:ext cx="869758" cy="7443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D5DAFB9-5C72-0FA9-8AF8-7B367E0918D3}"/>
              </a:ext>
            </a:extLst>
          </p:cNvPr>
          <p:cNvPicPr>
            <a:picLocks noChangeAspect="1"/>
          </p:cNvPicPr>
          <p:nvPr/>
        </p:nvPicPr>
        <p:blipFill>
          <a:blip r:embed="rId3"/>
          <a:stretch>
            <a:fillRect/>
          </a:stretch>
        </p:blipFill>
        <p:spPr>
          <a:xfrm>
            <a:off x="7409986" y="146969"/>
            <a:ext cx="7103327" cy="8054137"/>
          </a:xfrm>
          <a:prstGeom prst="rect">
            <a:avLst/>
          </a:prstGeom>
        </p:spPr>
      </p:pic>
      <p:pic>
        <p:nvPicPr>
          <p:cNvPr id="8" name="Picture 7">
            <a:extLst>
              <a:ext uri="{FF2B5EF4-FFF2-40B4-BE49-F238E27FC236}">
                <a16:creationId xmlns:a16="http://schemas.microsoft.com/office/drawing/2014/main" id="{2B5FEC09-D981-74C1-0846-79FFB27AE630}"/>
              </a:ext>
            </a:extLst>
          </p:cNvPr>
          <p:cNvPicPr>
            <a:picLocks noChangeAspect="1"/>
          </p:cNvPicPr>
          <p:nvPr/>
        </p:nvPicPr>
        <p:blipFill rotWithShape="1">
          <a:blip r:embed="rId4"/>
          <a:srcRect l="80664" t="8631" r="2484" b="80100"/>
          <a:stretch/>
        </p:blipFill>
        <p:spPr>
          <a:xfrm>
            <a:off x="13103996" y="779393"/>
            <a:ext cx="1303380" cy="971348"/>
          </a:xfrm>
          <a:prstGeom prst="rect">
            <a:avLst/>
          </a:prstGeom>
        </p:spPr>
      </p:pic>
    </p:spTree>
    <p:extLst>
      <p:ext uri="{BB962C8B-B14F-4D97-AF65-F5344CB8AC3E}">
        <p14:creationId xmlns:p14="http://schemas.microsoft.com/office/powerpoint/2010/main" val="1936164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47D75ED-87AD-32C2-F5D9-44A8D4FCC98D}"/>
              </a:ext>
            </a:extLst>
          </p:cNvPr>
          <p:cNvPicPr>
            <a:picLocks noChangeAspect="1"/>
          </p:cNvPicPr>
          <p:nvPr/>
        </p:nvPicPr>
        <p:blipFill rotWithShape="1">
          <a:blip r:embed="rId2"/>
          <a:srcRect l="24442" t="10058" r="25071" b="7210"/>
          <a:stretch/>
        </p:blipFill>
        <p:spPr>
          <a:xfrm>
            <a:off x="646770" y="490654"/>
            <a:ext cx="5497552" cy="5067511"/>
          </a:xfrm>
          <a:prstGeom prst="rect">
            <a:avLst/>
          </a:prstGeom>
        </p:spPr>
      </p:pic>
      <p:pic>
        <p:nvPicPr>
          <p:cNvPr id="17" name="Picture 16">
            <a:extLst>
              <a:ext uri="{FF2B5EF4-FFF2-40B4-BE49-F238E27FC236}">
                <a16:creationId xmlns:a16="http://schemas.microsoft.com/office/drawing/2014/main" id="{97E58F4A-E9AE-44F2-693F-B2286CEFD052}"/>
              </a:ext>
            </a:extLst>
          </p:cNvPr>
          <p:cNvPicPr>
            <a:picLocks noChangeAspect="1"/>
          </p:cNvPicPr>
          <p:nvPr/>
        </p:nvPicPr>
        <p:blipFill rotWithShape="1">
          <a:blip r:embed="rId3"/>
          <a:srcRect l="20796" r="-226" b="8283"/>
          <a:stretch/>
        </p:blipFill>
        <p:spPr>
          <a:xfrm>
            <a:off x="6634976" y="2620538"/>
            <a:ext cx="7694340" cy="5151966"/>
          </a:xfrm>
          <a:prstGeom prst="rect">
            <a:avLst/>
          </a:prstGeom>
        </p:spPr>
      </p:pic>
      <p:cxnSp>
        <p:nvCxnSpPr>
          <p:cNvPr id="21" name="Connector: Curved 20">
            <a:extLst>
              <a:ext uri="{FF2B5EF4-FFF2-40B4-BE49-F238E27FC236}">
                <a16:creationId xmlns:a16="http://schemas.microsoft.com/office/drawing/2014/main" id="{137F9565-4D85-C2DA-ED1A-E0750CFA0F38}"/>
              </a:ext>
            </a:extLst>
          </p:cNvPr>
          <p:cNvCxnSpPr/>
          <p:nvPr/>
        </p:nvCxnSpPr>
        <p:spPr>
          <a:xfrm rot="16200000" flipH="1">
            <a:off x="1410630" y="5748453"/>
            <a:ext cx="702527" cy="49065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 2">
            <a:extLst>
              <a:ext uri="{FF2B5EF4-FFF2-40B4-BE49-F238E27FC236}">
                <a16:creationId xmlns:a16="http://schemas.microsoft.com/office/drawing/2014/main" id="{803AB833-2546-2BD3-E451-9A1AD1C48830}"/>
              </a:ext>
            </a:extLst>
          </p:cNvPr>
          <p:cNvSpPr/>
          <p:nvPr/>
        </p:nvSpPr>
        <p:spPr>
          <a:xfrm>
            <a:off x="301084" y="6429395"/>
            <a:ext cx="5497552" cy="1343108"/>
          </a:xfrm>
          <a:prstGeom prst="rect">
            <a:avLst/>
          </a:prstGeom>
          <a:noFill/>
          <a:ln/>
        </p:spPr>
        <p:txBody>
          <a:bodyPr wrap="square" rtlCol="0" anchor="t"/>
          <a:lstStyle/>
          <a:p>
            <a:pPr marL="0" indent="0" algn="ctr">
              <a:buNone/>
            </a:pPr>
            <a:endParaRPr lang="en-US" sz="2400" b="1" i="1" dirty="0"/>
          </a:p>
        </p:txBody>
      </p:sp>
      <p:sp>
        <p:nvSpPr>
          <p:cNvPr id="24" name="Text 2">
            <a:extLst>
              <a:ext uri="{FF2B5EF4-FFF2-40B4-BE49-F238E27FC236}">
                <a16:creationId xmlns:a16="http://schemas.microsoft.com/office/drawing/2014/main" id="{E3DDD6B6-61D5-7ECC-2A43-50216D132E8A}"/>
              </a:ext>
            </a:extLst>
          </p:cNvPr>
          <p:cNvSpPr/>
          <p:nvPr/>
        </p:nvSpPr>
        <p:spPr>
          <a:xfrm>
            <a:off x="379143" y="6405763"/>
            <a:ext cx="5620216" cy="1823837"/>
          </a:xfrm>
          <a:prstGeom prst="rect">
            <a:avLst/>
          </a:prstGeom>
          <a:noFill/>
          <a:ln/>
        </p:spPr>
        <p:txBody>
          <a:bodyPr wrap="square" rtlCol="0" anchor="t"/>
          <a:lstStyle/>
          <a:p>
            <a:pPr marL="0" indent="0" algn="ctr">
              <a:buNone/>
            </a:pPr>
            <a:r>
              <a:rPr lang="en-US" sz="2400" b="1" i="1" dirty="0"/>
              <a:t>When the user upload a PDF file, “</a:t>
            </a:r>
            <a:r>
              <a:rPr lang="en-US" sz="2400" b="1" i="1" dirty="0">
                <a:solidFill>
                  <a:srgbClr val="00B050"/>
                </a:solidFill>
              </a:rPr>
              <a:t>File Uploaded Successfully</a:t>
            </a:r>
            <a:r>
              <a:rPr lang="en-US" sz="2400" b="1" i="1" dirty="0"/>
              <a:t>” pop-up appears and the file is not in PDF format “</a:t>
            </a:r>
            <a:r>
              <a:rPr lang="en-US" sz="2400" b="1" i="1" dirty="0">
                <a:solidFill>
                  <a:srgbClr val="FF0000"/>
                </a:solidFill>
              </a:rPr>
              <a:t>File Upload Failed</a:t>
            </a:r>
            <a:r>
              <a:rPr lang="en-US" sz="2400" b="1" i="1" dirty="0"/>
              <a:t>” status appears. </a:t>
            </a:r>
          </a:p>
        </p:txBody>
      </p:sp>
      <p:sp>
        <p:nvSpPr>
          <p:cNvPr id="25" name="Text 2">
            <a:extLst>
              <a:ext uri="{FF2B5EF4-FFF2-40B4-BE49-F238E27FC236}">
                <a16:creationId xmlns:a16="http://schemas.microsoft.com/office/drawing/2014/main" id="{A038CAA1-15BB-570A-51BF-B25DEE90A53C}"/>
              </a:ext>
            </a:extLst>
          </p:cNvPr>
          <p:cNvSpPr/>
          <p:nvPr/>
        </p:nvSpPr>
        <p:spPr>
          <a:xfrm>
            <a:off x="7248293" y="312026"/>
            <a:ext cx="6947209" cy="1823837"/>
          </a:xfrm>
          <a:prstGeom prst="rect">
            <a:avLst/>
          </a:prstGeom>
          <a:noFill/>
          <a:ln/>
        </p:spPr>
        <p:txBody>
          <a:bodyPr wrap="square" rtlCol="0" anchor="t"/>
          <a:lstStyle/>
          <a:p>
            <a:pPr marL="0" indent="0" algn="ctr">
              <a:buNone/>
            </a:pPr>
            <a:r>
              <a:rPr lang="en-US" sz="2400" b="1" i="1" dirty="0"/>
              <a:t>When the </a:t>
            </a:r>
            <a:r>
              <a:rPr lang="en-US" sz="2400" b="1" i="1" dirty="0">
                <a:solidFill>
                  <a:srgbClr val="7030A0"/>
                </a:solidFill>
              </a:rPr>
              <a:t>Lodge FIR</a:t>
            </a:r>
            <a:r>
              <a:rPr lang="en-US" sz="2400" b="1" i="1" dirty="0"/>
              <a:t> button will be clicked a </a:t>
            </a:r>
            <a:r>
              <a:rPr lang="en-US" sz="2400" b="1" i="1" dirty="0">
                <a:solidFill>
                  <a:srgbClr val="0070C0"/>
                </a:solidFill>
              </a:rPr>
              <a:t>WEB3 based Decentralized transaction </a:t>
            </a:r>
            <a:r>
              <a:rPr lang="en-US" sz="2400" b="1" i="1" dirty="0"/>
              <a:t>should be made first and paid the transaction fees using </a:t>
            </a:r>
            <a:r>
              <a:rPr lang="en-US" sz="2400" b="1" i="1" dirty="0">
                <a:solidFill>
                  <a:srgbClr val="F57F32"/>
                </a:solidFill>
              </a:rPr>
              <a:t>Bitcoins</a:t>
            </a:r>
            <a:r>
              <a:rPr lang="en-US" sz="2400" b="1" i="1" dirty="0"/>
              <a:t> and then </a:t>
            </a:r>
            <a:r>
              <a:rPr lang="en-US" sz="2400" b="1" i="1" dirty="0">
                <a:solidFill>
                  <a:srgbClr val="002060"/>
                </a:solidFill>
              </a:rPr>
              <a:t>lodge FIR successful</a:t>
            </a:r>
            <a:r>
              <a:rPr lang="en-US" sz="2400" b="1" i="1" dirty="0"/>
              <a:t> message will be shown.</a:t>
            </a:r>
          </a:p>
        </p:txBody>
      </p:sp>
      <p:cxnSp>
        <p:nvCxnSpPr>
          <p:cNvPr id="41" name="Connector: Curved 40">
            <a:extLst>
              <a:ext uri="{FF2B5EF4-FFF2-40B4-BE49-F238E27FC236}">
                <a16:creationId xmlns:a16="http://schemas.microsoft.com/office/drawing/2014/main" id="{0567B571-36FE-0A51-10F9-5FFBAFF68346}"/>
              </a:ext>
            </a:extLst>
          </p:cNvPr>
          <p:cNvCxnSpPr>
            <a:cxnSpLocks/>
          </p:cNvCxnSpPr>
          <p:nvPr/>
        </p:nvCxnSpPr>
        <p:spPr>
          <a:xfrm rot="5400000" flipH="1" flipV="1">
            <a:off x="8611735" y="1965608"/>
            <a:ext cx="707698" cy="60216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775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43ED70-E144-C560-49F1-5BEECDEF7B07}"/>
              </a:ext>
            </a:extLst>
          </p:cNvPr>
          <p:cNvPicPr>
            <a:picLocks noChangeAspect="1"/>
          </p:cNvPicPr>
          <p:nvPr/>
        </p:nvPicPr>
        <p:blipFill rotWithShape="1">
          <a:blip r:embed="rId2"/>
          <a:srcRect b="87481"/>
          <a:stretch/>
        </p:blipFill>
        <p:spPr>
          <a:xfrm>
            <a:off x="133814" y="1120458"/>
            <a:ext cx="6012946" cy="7043106"/>
          </a:xfrm>
          <a:prstGeom prst="rect">
            <a:avLst/>
          </a:prstGeom>
        </p:spPr>
      </p:pic>
      <p:pic>
        <p:nvPicPr>
          <p:cNvPr id="8" name="Picture 7">
            <a:extLst>
              <a:ext uri="{FF2B5EF4-FFF2-40B4-BE49-F238E27FC236}">
                <a16:creationId xmlns:a16="http://schemas.microsoft.com/office/drawing/2014/main" id="{C4F2B378-DBDE-1816-17C7-33CB295AF15D}"/>
              </a:ext>
            </a:extLst>
          </p:cNvPr>
          <p:cNvPicPr>
            <a:picLocks noChangeAspect="1"/>
          </p:cNvPicPr>
          <p:nvPr/>
        </p:nvPicPr>
        <p:blipFill rotWithShape="1">
          <a:blip r:embed="rId2"/>
          <a:srcRect l="19859" t="12737" r="4909" b="72087"/>
          <a:stretch/>
        </p:blipFill>
        <p:spPr>
          <a:xfrm>
            <a:off x="6146760" y="1031249"/>
            <a:ext cx="4268480" cy="7132315"/>
          </a:xfrm>
          <a:prstGeom prst="rect">
            <a:avLst/>
          </a:prstGeom>
        </p:spPr>
      </p:pic>
      <p:pic>
        <p:nvPicPr>
          <p:cNvPr id="10" name="Picture 9">
            <a:extLst>
              <a:ext uri="{FF2B5EF4-FFF2-40B4-BE49-F238E27FC236}">
                <a16:creationId xmlns:a16="http://schemas.microsoft.com/office/drawing/2014/main" id="{17E1EC44-F448-5176-7B29-E3779F8B0EC6}"/>
              </a:ext>
            </a:extLst>
          </p:cNvPr>
          <p:cNvPicPr>
            <a:picLocks noChangeAspect="1"/>
          </p:cNvPicPr>
          <p:nvPr/>
        </p:nvPicPr>
        <p:blipFill rotWithShape="1">
          <a:blip r:embed="rId2"/>
          <a:srcRect t="77100"/>
          <a:stretch/>
        </p:blipFill>
        <p:spPr>
          <a:xfrm>
            <a:off x="10415240" y="66035"/>
            <a:ext cx="4109571" cy="8097529"/>
          </a:xfrm>
          <a:prstGeom prst="rect">
            <a:avLst/>
          </a:prstGeom>
        </p:spPr>
      </p:pic>
      <p:sp>
        <p:nvSpPr>
          <p:cNvPr id="11" name="Text 2">
            <a:extLst>
              <a:ext uri="{FF2B5EF4-FFF2-40B4-BE49-F238E27FC236}">
                <a16:creationId xmlns:a16="http://schemas.microsoft.com/office/drawing/2014/main" id="{5E339AD6-86E7-621E-763E-B25AB177FA6A}"/>
              </a:ext>
            </a:extLst>
          </p:cNvPr>
          <p:cNvSpPr/>
          <p:nvPr/>
        </p:nvSpPr>
        <p:spPr>
          <a:xfrm>
            <a:off x="2570615" y="51801"/>
            <a:ext cx="7152289" cy="496841"/>
          </a:xfrm>
          <a:prstGeom prst="rect">
            <a:avLst/>
          </a:prstGeom>
          <a:noFill/>
          <a:ln/>
        </p:spPr>
        <p:txBody>
          <a:bodyPr wrap="square" rtlCol="0" anchor="t"/>
          <a:lstStyle/>
          <a:p>
            <a:pPr marL="0" indent="0" algn="ctr">
              <a:buNone/>
            </a:pPr>
            <a:r>
              <a:rPr lang="en-US" sz="4000" b="1" i="1" dirty="0"/>
              <a:t>Backend APIs</a:t>
            </a:r>
          </a:p>
        </p:txBody>
      </p:sp>
    </p:spTree>
    <p:extLst>
      <p:ext uri="{BB962C8B-B14F-4D97-AF65-F5344CB8AC3E}">
        <p14:creationId xmlns:p14="http://schemas.microsoft.com/office/powerpoint/2010/main" val="108718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34955" y="3585504"/>
            <a:ext cx="3119649" cy="67165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60" dirty="0">
                <a:latin typeface="Arial" panose="020B0604020202020204" pitchFamily="34" charset="0"/>
                <a:cs typeface="Arial" panose="020B0604020202020204" pitchFamily="34" charset="0"/>
              </a:rPr>
              <a:t>Ishita Roy</a:t>
            </a:r>
          </a:p>
        </p:txBody>
      </p:sp>
      <p:sp>
        <p:nvSpPr>
          <p:cNvPr id="6" name="Rectangle 5"/>
          <p:cNvSpPr/>
          <p:nvPr/>
        </p:nvSpPr>
        <p:spPr>
          <a:xfrm>
            <a:off x="3720771" y="1800479"/>
            <a:ext cx="2951437" cy="657902"/>
          </a:xfrm>
          <a:prstGeom prst="rect">
            <a:avLst/>
          </a:prstGeom>
          <a:solidFill>
            <a:srgbClr val="E2B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60" dirty="0">
                <a:latin typeface="Arial" panose="020B0604020202020204" pitchFamily="34" charset="0"/>
                <a:cs typeface="Arial" panose="020B0604020202020204" pitchFamily="34" charset="0"/>
              </a:rPr>
              <a:t>Ananya Das</a:t>
            </a:r>
          </a:p>
        </p:txBody>
      </p:sp>
      <p:sp>
        <p:nvSpPr>
          <p:cNvPr id="9" name="Rectangle 8"/>
          <p:cNvSpPr/>
          <p:nvPr/>
        </p:nvSpPr>
        <p:spPr>
          <a:xfrm>
            <a:off x="10299910" y="2157253"/>
            <a:ext cx="3177899" cy="6670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60" dirty="0">
                <a:latin typeface="Arial" panose="020B0604020202020204" pitchFamily="34" charset="0"/>
                <a:cs typeface="Arial" panose="020B0604020202020204" pitchFamily="34" charset="0"/>
              </a:rPr>
              <a:t>Priyanka Kothari</a:t>
            </a:r>
          </a:p>
        </p:txBody>
      </p:sp>
      <p:sp>
        <p:nvSpPr>
          <p:cNvPr id="12" name="Rectangle 11"/>
          <p:cNvSpPr/>
          <p:nvPr/>
        </p:nvSpPr>
        <p:spPr>
          <a:xfrm>
            <a:off x="3720771" y="5846453"/>
            <a:ext cx="3253814" cy="695734"/>
          </a:xfrm>
          <a:prstGeom prst="rect">
            <a:avLst/>
          </a:prstGeom>
          <a:solidFill>
            <a:srgbClr val="F57F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60" dirty="0" err="1">
                <a:latin typeface="Arial" panose="020B0604020202020204" pitchFamily="34" charset="0"/>
                <a:cs typeface="Arial" panose="020B0604020202020204" pitchFamily="34" charset="0"/>
              </a:rPr>
              <a:t>Jishan</a:t>
            </a:r>
            <a:r>
              <a:rPr lang="en-US" sz="2160" dirty="0">
                <a:latin typeface="Arial" panose="020B0604020202020204" pitchFamily="34" charset="0"/>
                <a:cs typeface="Arial" panose="020B0604020202020204" pitchFamily="34" charset="0"/>
              </a:rPr>
              <a:t> </a:t>
            </a:r>
            <a:r>
              <a:rPr lang="en-IN" sz="2160" dirty="0">
                <a:latin typeface="Arial" panose="020B0604020202020204" pitchFamily="34" charset="0"/>
                <a:cs typeface="Arial" panose="020B0604020202020204" pitchFamily="34" charset="0"/>
              </a:rPr>
              <a:t>Bhattacharya </a:t>
            </a:r>
            <a:endParaRPr lang="en-US" sz="2160" dirty="0">
              <a:latin typeface="Arial" panose="020B0604020202020204" pitchFamily="34" charset="0"/>
              <a:cs typeface="Arial" panose="020B0604020202020204" pitchFamily="34" charset="0"/>
            </a:endParaRPr>
          </a:p>
        </p:txBody>
      </p:sp>
      <p:sp>
        <p:nvSpPr>
          <p:cNvPr id="15" name="Rectangle 14"/>
          <p:cNvSpPr/>
          <p:nvPr/>
        </p:nvSpPr>
        <p:spPr>
          <a:xfrm>
            <a:off x="10423318" y="4442310"/>
            <a:ext cx="3207862" cy="7311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60" dirty="0" err="1">
                <a:latin typeface="Arial" panose="020B0604020202020204" pitchFamily="34" charset="0"/>
                <a:cs typeface="Arial" panose="020B0604020202020204" pitchFamily="34" charset="0"/>
              </a:rPr>
              <a:t>Rwitesh</a:t>
            </a:r>
            <a:r>
              <a:rPr lang="en-US" sz="2160" dirty="0">
                <a:latin typeface="Arial" panose="020B0604020202020204" pitchFamily="34" charset="0"/>
                <a:cs typeface="Arial" panose="020B0604020202020204" pitchFamily="34" charset="0"/>
              </a:rPr>
              <a:t> Bera</a:t>
            </a:r>
          </a:p>
        </p:txBody>
      </p:sp>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a:off x="7700154" y="3412050"/>
            <a:ext cx="3178883" cy="172567"/>
          </a:xfrm>
          <a:prstGeom prst="rect">
            <a:avLst/>
          </a:prstGeom>
        </p:spPr>
      </p:pic>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a:off x="1244792" y="7118640"/>
            <a:ext cx="3307976" cy="179575"/>
          </a:xfrm>
          <a:prstGeom prst="rect">
            <a:avLst/>
          </a:prstGeom>
        </p:spPr>
      </p:pic>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a:off x="7443858" y="5766179"/>
            <a:ext cx="3307910" cy="179572"/>
          </a:xfrm>
          <a:prstGeom prst="rect">
            <a:avLst/>
          </a:prstGeom>
        </p:spPr>
      </p:pic>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a:off x="1369547" y="3042383"/>
            <a:ext cx="3307910" cy="179572"/>
          </a:xfrm>
          <a:prstGeom prst="rect">
            <a:avLst/>
          </a:prstGeom>
        </p:spPr>
      </p:pic>
      <p:pic>
        <p:nvPicPr>
          <p:cNvPr id="21" name="Picture 20"/>
          <p:cNvPicPr>
            <a:picLocks noChangeAspect="1"/>
          </p:cNvPicPr>
          <p:nvPr/>
        </p:nvPicPr>
        <p:blipFill rotWithShape="1">
          <a:blip r:embed="rId2" cstate="print">
            <a:extLst>
              <a:ext uri="{28A0092B-C50C-407E-A947-70E740481C1C}">
                <a14:useLocalDpi xmlns:a14="http://schemas.microsoft.com/office/drawing/2010/main" val="0"/>
              </a:ext>
            </a:extLst>
          </a:blip>
          <a:srcRect b="62941"/>
          <a:stretch/>
        </p:blipFill>
        <p:spPr>
          <a:xfrm>
            <a:off x="1197121" y="5050149"/>
            <a:ext cx="3307910" cy="179572"/>
          </a:xfrm>
          <a:prstGeom prst="rect">
            <a:avLst/>
          </a:prstGeom>
        </p:spPr>
      </p:pic>
      <p:grpSp>
        <p:nvGrpSpPr>
          <p:cNvPr id="22" name="Group 4"/>
          <p:cNvGrpSpPr>
            <a:grpSpLocks noChangeAspect="1"/>
          </p:cNvGrpSpPr>
          <p:nvPr/>
        </p:nvGrpSpPr>
        <p:grpSpPr bwMode="auto">
          <a:xfrm>
            <a:off x="2568541" y="1451933"/>
            <a:ext cx="465649" cy="1615156"/>
            <a:chOff x="766" y="620"/>
            <a:chExt cx="685" cy="2376"/>
          </a:xfrm>
          <a:solidFill>
            <a:srgbClr val="E2B700"/>
          </a:solidFill>
        </p:grpSpPr>
        <p:sp>
          <p:nvSpPr>
            <p:cNvPr id="23" name="Freeform 5"/>
            <p:cNvSpPr>
              <a:spLocks/>
            </p:cNvSpPr>
            <p:nvPr/>
          </p:nvSpPr>
          <p:spPr bwMode="auto">
            <a:xfrm>
              <a:off x="1026" y="879"/>
              <a:ext cx="187" cy="281"/>
            </a:xfrm>
            <a:custGeom>
              <a:avLst/>
              <a:gdLst>
                <a:gd name="T0" fmla="*/ 4 w 83"/>
                <a:gd name="T1" fmla="*/ 34 h 125"/>
                <a:gd name="T2" fmla="*/ 9 w 83"/>
                <a:gd name="T3" fmla="*/ 70 h 125"/>
                <a:gd name="T4" fmla="*/ 4 w 83"/>
                <a:gd name="T5" fmla="*/ 108 h 125"/>
                <a:gd name="T6" fmla="*/ 65 w 83"/>
                <a:gd name="T7" fmla="*/ 122 h 125"/>
                <a:gd name="T8" fmla="*/ 4 w 83"/>
                <a:gd name="T9" fmla="*/ 34 h 125"/>
              </a:gdLst>
              <a:ahLst/>
              <a:cxnLst>
                <a:cxn ang="0">
                  <a:pos x="T0" y="T1"/>
                </a:cxn>
                <a:cxn ang="0">
                  <a:pos x="T2" y="T3"/>
                </a:cxn>
                <a:cxn ang="0">
                  <a:pos x="T4" y="T5"/>
                </a:cxn>
                <a:cxn ang="0">
                  <a:pos x="T6" y="T7"/>
                </a:cxn>
                <a:cxn ang="0">
                  <a:pos x="T8" y="T9"/>
                </a:cxn>
              </a:cxnLst>
              <a:rect l="0" t="0" r="r" b="b"/>
              <a:pathLst>
                <a:path w="83" h="125">
                  <a:moveTo>
                    <a:pt x="4" y="34"/>
                  </a:moveTo>
                  <a:cubicBezTo>
                    <a:pt x="29" y="45"/>
                    <a:pt x="1" y="58"/>
                    <a:pt x="9" y="70"/>
                  </a:cubicBezTo>
                  <a:cubicBezTo>
                    <a:pt x="17" y="83"/>
                    <a:pt x="0" y="92"/>
                    <a:pt x="4" y="108"/>
                  </a:cubicBezTo>
                  <a:cubicBezTo>
                    <a:pt x="8" y="125"/>
                    <a:pt x="46" y="124"/>
                    <a:pt x="65" y="122"/>
                  </a:cubicBezTo>
                  <a:cubicBezTo>
                    <a:pt x="83" y="121"/>
                    <a:pt x="57" y="0"/>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24" name="Freeform 6"/>
            <p:cNvSpPr>
              <a:spLocks/>
            </p:cNvSpPr>
            <p:nvPr/>
          </p:nvSpPr>
          <p:spPr bwMode="auto">
            <a:xfrm>
              <a:off x="940" y="620"/>
              <a:ext cx="398" cy="546"/>
            </a:xfrm>
            <a:custGeom>
              <a:avLst/>
              <a:gdLst>
                <a:gd name="T0" fmla="*/ 15 w 176"/>
                <a:gd name="T1" fmla="*/ 42 h 243"/>
                <a:gd name="T2" fmla="*/ 123 w 176"/>
                <a:gd name="T3" fmla="*/ 71 h 243"/>
                <a:gd name="T4" fmla="*/ 145 w 176"/>
                <a:gd name="T5" fmla="*/ 118 h 243"/>
                <a:gd name="T6" fmla="*/ 155 w 176"/>
                <a:gd name="T7" fmla="*/ 164 h 243"/>
                <a:gd name="T8" fmla="*/ 141 w 176"/>
                <a:gd name="T9" fmla="*/ 217 h 243"/>
                <a:gd name="T10" fmla="*/ 87 w 176"/>
                <a:gd name="T11" fmla="*/ 235 h 243"/>
                <a:gd name="T12" fmla="*/ 35 w 176"/>
                <a:gd name="T13" fmla="*/ 101 h 243"/>
                <a:gd name="T14" fmla="*/ 15 w 176"/>
                <a:gd name="T15" fmla="*/ 42 h 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 h="243">
                  <a:moveTo>
                    <a:pt x="15" y="42"/>
                  </a:moveTo>
                  <a:cubicBezTo>
                    <a:pt x="45" y="0"/>
                    <a:pt x="124" y="17"/>
                    <a:pt x="123" y="71"/>
                  </a:cubicBezTo>
                  <a:cubicBezTo>
                    <a:pt x="123" y="125"/>
                    <a:pt x="156" y="91"/>
                    <a:pt x="145" y="118"/>
                  </a:cubicBezTo>
                  <a:cubicBezTo>
                    <a:pt x="134" y="145"/>
                    <a:pt x="169" y="142"/>
                    <a:pt x="155" y="164"/>
                  </a:cubicBezTo>
                  <a:cubicBezTo>
                    <a:pt x="140" y="187"/>
                    <a:pt x="176" y="192"/>
                    <a:pt x="141" y="217"/>
                  </a:cubicBezTo>
                  <a:cubicBezTo>
                    <a:pt x="107" y="243"/>
                    <a:pt x="87" y="235"/>
                    <a:pt x="87" y="235"/>
                  </a:cubicBezTo>
                  <a:cubicBezTo>
                    <a:pt x="87" y="235"/>
                    <a:pt x="97" y="84"/>
                    <a:pt x="35" y="101"/>
                  </a:cubicBezTo>
                  <a:cubicBezTo>
                    <a:pt x="16" y="107"/>
                    <a:pt x="0" y="62"/>
                    <a:pt x="15"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25" name="Freeform 7"/>
            <p:cNvSpPr>
              <a:spLocks/>
            </p:cNvSpPr>
            <p:nvPr/>
          </p:nvSpPr>
          <p:spPr bwMode="auto">
            <a:xfrm>
              <a:off x="766" y="661"/>
              <a:ext cx="685" cy="2335"/>
            </a:xfrm>
            <a:custGeom>
              <a:avLst/>
              <a:gdLst>
                <a:gd name="T0" fmla="*/ 187 w 303"/>
                <a:gd name="T1" fmla="*/ 34 h 1039"/>
                <a:gd name="T2" fmla="*/ 207 w 303"/>
                <a:gd name="T3" fmla="*/ 153 h 1039"/>
                <a:gd name="T4" fmla="*/ 231 w 303"/>
                <a:gd name="T5" fmla="*/ 221 h 1039"/>
                <a:gd name="T6" fmla="*/ 238 w 303"/>
                <a:gd name="T7" fmla="*/ 369 h 1039"/>
                <a:gd name="T8" fmla="*/ 223 w 303"/>
                <a:gd name="T9" fmla="*/ 441 h 1039"/>
                <a:gd name="T10" fmla="*/ 220 w 303"/>
                <a:gd name="T11" fmla="*/ 518 h 1039"/>
                <a:gd name="T12" fmla="*/ 210 w 303"/>
                <a:gd name="T13" fmla="*/ 664 h 1039"/>
                <a:gd name="T14" fmla="*/ 210 w 303"/>
                <a:gd name="T15" fmla="*/ 712 h 1039"/>
                <a:gd name="T16" fmla="*/ 275 w 303"/>
                <a:gd name="T17" fmla="*/ 907 h 1039"/>
                <a:gd name="T18" fmla="*/ 299 w 303"/>
                <a:gd name="T19" fmla="*/ 988 h 1039"/>
                <a:gd name="T20" fmla="*/ 293 w 303"/>
                <a:gd name="T21" fmla="*/ 1012 h 1039"/>
                <a:gd name="T22" fmla="*/ 280 w 303"/>
                <a:gd name="T23" fmla="*/ 964 h 1039"/>
                <a:gd name="T24" fmla="*/ 211 w 303"/>
                <a:gd name="T25" fmla="*/ 1019 h 1039"/>
                <a:gd name="T26" fmla="*/ 223 w 303"/>
                <a:gd name="T27" fmla="*/ 982 h 1039"/>
                <a:gd name="T28" fmla="*/ 195 w 303"/>
                <a:gd name="T29" fmla="*/ 822 h 1039"/>
                <a:gd name="T30" fmla="*/ 171 w 303"/>
                <a:gd name="T31" fmla="*/ 824 h 1039"/>
                <a:gd name="T32" fmla="*/ 147 w 303"/>
                <a:gd name="T33" fmla="*/ 941 h 1039"/>
                <a:gd name="T34" fmla="*/ 138 w 303"/>
                <a:gd name="T35" fmla="*/ 1011 h 1039"/>
                <a:gd name="T36" fmla="*/ 128 w 303"/>
                <a:gd name="T37" fmla="*/ 1032 h 1039"/>
                <a:gd name="T38" fmla="*/ 129 w 303"/>
                <a:gd name="T39" fmla="*/ 980 h 1039"/>
                <a:gd name="T40" fmla="*/ 60 w 303"/>
                <a:gd name="T41" fmla="*/ 1032 h 1039"/>
                <a:gd name="T42" fmla="*/ 50 w 303"/>
                <a:gd name="T43" fmla="*/ 997 h 1039"/>
                <a:gd name="T44" fmla="*/ 107 w 303"/>
                <a:gd name="T45" fmla="*/ 827 h 1039"/>
                <a:gd name="T46" fmla="*/ 116 w 303"/>
                <a:gd name="T47" fmla="*/ 739 h 1039"/>
                <a:gd name="T48" fmla="*/ 101 w 303"/>
                <a:gd name="T49" fmla="*/ 667 h 1039"/>
                <a:gd name="T50" fmla="*/ 89 w 303"/>
                <a:gd name="T51" fmla="*/ 590 h 1039"/>
                <a:gd name="T52" fmla="*/ 80 w 303"/>
                <a:gd name="T53" fmla="*/ 591 h 1039"/>
                <a:gd name="T54" fmla="*/ 61 w 303"/>
                <a:gd name="T55" fmla="*/ 585 h 1039"/>
                <a:gd name="T56" fmla="*/ 67 w 303"/>
                <a:gd name="T57" fmla="*/ 529 h 1039"/>
                <a:gd name="T58" fmla="*/ 9 w 303"/>
                <a:gd name="T59" fmla="*/ 391 h 1039"/>
                <a:gd name="T60" fmla="*/ 75 w 303"/>
                <a:gd name="T61" fmla="*/ 328 h 1039"/>
                <a:gd name="T62" fmla="*/ 130 w 303"/>
                <a:gd name="T63" fmla="*/ 201 h 1039"/>
                <a:gd name="T64" fmla="*/ 128 w 303"/>
                <a:gd name="T65" fmla="*/ 143 h 1039"/>
                <a:gd name="T66" fmla="*/ 94 w 303"/>
                <a:gd name="T67" fmla="*/ 88 h 1039"/>
                <a:gd name="T68" fmla="*/ 95 w 303"/>
                <a:gd name="T69" fmla="*/ 38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1039">
                  <a:moveTo>
                    <a:pt x="137" y="0"/>
                  </a:moveTo>
                  <a:cubicBezTo>
                    <a:pt x="158" y="0"/>
                    <a:pt x="177" y="11"/>
                    <a:pt x="187" y="34"/>
                  </a:cubicBezTo>
                  <a:cubicBezTo>
                    <a:pt x="196" y="57"/>
                    <a:pt x="198" y="83"/>
                    <a:pt x="195" y="97"/>
                  </a:cubicBezTo>
                  <a:cubicBezTo>
                    <a:pt x="192" y="108"/>
                    <a:pt x="202" y="141"/>
                    <a:pt x="207" y="153"/>
                  </a:cubicBezTo>
                  <a:cubicBezTo>
                    <a:pt x="213" y="167"/>
                    <a:pt x="222" y="187"/>
                    <a:pt x="222" y="187"/>
                  </a:cubicBezTo>
                  <a:cubicBezTo>
                    <a:pt x="222" y="187"/>
                    <a:pt x="231" y="201"/>
                    <a:pt x="231" y="221"/>
                  </a:cubicBezTo>
                  <a:cubicBezTo>
                    <a:pt x="231" y="241"/>
                    <a:pt x="231" y="270"/>
                    <a:pt x="238" y="306"/>
                  </a:cubicBezTo>
                  <a:cubicBezTo>
                    <a:pt x="245" y="343"/>
                    <a:pt x="244" y="351"/>
                    <a:pt x="238" y="369"/>
                  </a:cubicBezTo>
                  <a:cubicBezTo>
                    <a:pt x="231" y="388"/>
                    <a:pt x="211" y="423"/>
                    <a:pt x="211" y="423"/>
                  </a:cubicBezTo>
                  <a:cubicBezTo>
                    <a:pt x="211" y="423"/>
                    <a:pt x="231" y="432"/>
                    <a:pt x="223" y="441"/>
                  </a:cubicBezTo>
                  <a:cubicBezTo>
                    <a:pt x="216" y="450"/>
                    <a:pt x="210" y="453"/>
                    <a:pt x="210" y="453"/>
                  </a:cubicBezTo>
                  <a:cubicBezTo>
                    <a:pt x="210" y="453"/>
                    <a:pt x="231" y="484"/>
                    <a:pt x="220" y="518"/>
                  </a:cubicBezTo>
                  <a:cubicBezTo>
                    <a:pt x="209" y="551"/>
                    <a:pt x="207" y="576"/>
                    <a:pt x="208" y="606"/>
                  </a:cubicBezTo>
                  <a:cubicBezTo>
                    <a:pt x="210" y="637"/>
                    <a:pt x="210" y="664"/>
                    <a:pt x="210" y="664"/>
                  </a:cubicBezTo>
                  <a:cubicBezTo>
                    <a:pt x="197" y="666"/>
                    <a:pt x="197" y="666"/>
                    <a:pt x="197" y="666"/>
                  </a:cubicBezTo>
                  <a:cubicBezTo>
                    <a:pt x="197" y="666"/>
                    <a:pt x="197" y="695"/>
                    <a:pt x="210" y="712"/>
                  </a:cubicBezTo>
                  <a:cubicBezTo>
                    <a:pt x="222" y="730"/>
                    <a:pt x="243" y="760"/>
                    <a:pt x="247" y="807"/>
                  </a:cubicBezTo>
                  <a:cubicBezTo>
                    <a:pt x="250" y="854"/>
                    <a:pt x="261" y="895"/>
                    <a:pt x="275" y="907"/>
                  </a:cubicBezTo>
                  <a:cubicBezTo>
                    <a:pt x="289" y="918"/>
                    <a:pt x="303" y="917"/>
                    <a:pt x="303" y="936"/>
                  </a:cubicBezTo>
                  <a:cubicBezTo>
                    <a:pt x="303" y="956"/>
                    <a:pt x="299" y="978"/>
                    <a:pt x="299" y="988"/>
                  </a:cubicBezTo>
                  <a:cubicBezTo>
                    <a:pt x="299" y="997"/>
                    <a:pt x="299" y="1011"/>
                    <a:pt x="299" y="1011"/>
                  </a:cubicBezTo>
                  <a:cubicBezTo>
                    <a:pt x="293" y="1012"/>
                    <a:pt x="293" y="1012"/>
                    <a:pt x="293" y="1012"/>
                  </a:cubicBezTo>
                  <a:cubicBezTo>
                    <a:pt x="293" y="1012"/>
                    <a:pt x="295" y="1001"/>
                    <a:pt x="293" y="988"/>
                  </a:cubicBezTo>
                  <a:cubicBezTo>
                    <a:pt x="292" y="976"/>
                    <a:pt x="288" y="959"/>
                    <a:pt x="280" y="964"/>
                  </a:cubicBezTo>
                  <a:cubicBezTo>
                    <a:pt x="272" y="969"/>
                    <a:pt x="259" y="993"/>
                    <a:pt x="253" y="1004"/>
                  </a:cubicBezTo>
                  <a:cubicBezTo>
                    <a:pt x="247" y="1015"/>
                    <a:pt x="235" y="1026"/>
                    <a:pt x="211" y="1019"/>
                  </a:cubicBezTo>
                  <a:cubicBezTo>
                    <a:pt x="188" y="1012"/>
                    <a:pt x="179" y="997"/>
                    <a:pt x="192" y="993"/>
                  </a:cubicBezTo>
                  <a:cubicBezTo>
                    <a:pt x="205" y="989"/>
                    <a:pt x="220" y="995"/>
                    <a:pt x="223" y="982"/>
                  </a:cubicBezTo>
                  <a:cubicBezTo>
                    <a:pt x="226" y="968"/>
                    <a:pt x="232" y="934"/>
                    <a:pt x="226" y="916"/>
                  </a:cubicBezTo>
                  <a:cubicBezTo>
                    <a:pt x="221" y="898"/>
                    <a:pt x="203" y="842"/>
                    <a:pt x="195" y="822"/>
                  </a:cubicBezTo>
                  <a:cubicBezTo>
                    <a:pt x="188" y="801"/>
                    <a:pt x="177" y="776"/>
                    <a:pt x="177" y="776"/>
                  </a:cubicBezTo>
                  <a:cubicBezTo>
                    <a:pt x="177" y="776"/>
                    <a:pt x="178" y="809"/>
                    <a:pt x="171" y="824"/>
                  </a:cubicBezTo>
                  <a:cubicBezTo>
                    <a:pt x="165" y="840"/>
                    <a:pt x="141" y="900"/>
                    <a:pt x="137" y="913"/>
                  </a:cubicBezTo>
                  <a:cubicBezTo>
                    <a:pt x="133" y="926"/>
                    <a:pt x="141" y="934"/>
                    <a:pt x="147" y="941"/>
                  </a:cubicBezTo>
                  <a:cubicBezTo>
                    <a:pt x="154" y="947"/>
                    <a:pt x="150" y="964"/>
                    <a:pt x="145" y="976"/>
                  </a:cubicBezTo>
                  <a:cubicBezTo>
                    <a:pt x="140" y="989"/>
                    <a:pt x="138" y="1005"/>
                    <a:pt x="138" y="1011"/>
                  </a:cubicBezTo>
                  <a:cubicBezTo>
                    <a:pt x="138" y="1018"/>
                    <a:pt x="138" y="1032"/>
                    <a:pt x="138" y="1032"/>
                  </a:cubicBezTo>
                  <a:cubicBezTo>
                    <a:pt x="128" y="1032"/>
                    <a:pt x="128" y="1032"/>
                    <a:pt x="128" y="1032"/>
                  </a:cubicBezTo>
                  <a:cubicBezTo>
                    <a:pt x="128" y="1032"/>
                    <a:pt x="131" y="1017"/>
                    <a:pt x="131" y="1004"/>
                  </a:cubicBezTo>
                  <a:cubicBezTo>
                    <a:pt x="131" y="991"/>
                    <a:pt x="133" y="982"/>
                    <a:pt x="129" y="980"/>
                  </a:cubicBezTo>
                  <a:cubicBezTo>
                    <a:pt x="124" y="978"/>
                    <a:pt x="104" y="996"/>
                    <a:pt x="96" y="1008"/>
                  </a:cubicBezTo>
                  <a:cubicBezTo>
                    <a:pt x="88" y="1021"/>
                    <a:pt x="86" y="1039"/>
                    <a:pt x="60" y="1032"/>
                  </a:cubicBezTo>
                  <a:cubicBezTo>
                    <a:pt x="33" y="1026"/>
                    <a:pt x="15" y="1011"/>
                    <a:pt x="22" y="1003"/>
                  </a:cubicBezTo>
                  <a:cubicBezTo>
                    <a:pt x="28" y="995"/>
                    <a:pt x="42" y="1002"/>
                    <a:pt x="50" y="997"/>
                  </a:cubicBezTo>
                  <a:cubicBezTo>
                    <a:pt x="58" y="993"/>
                    <a:pt x="74" y="953"/>
                    <a:pt x="83" y="929"/>
                  </a:cubicBezTo>
                  <a:cubicBezTo>
                    <a:pt x="93" y="906"/>
                    <a:pt x="104" y="857"/>
                    <a:pt x="107" y="827"/>
                  </a:cubicBezTo>
                  <a:cubicBezTo>
                    <a:pt x="110" y="798"/>
                    <a:pt x="115" y="776"/>
                    <a:pt x="115" y="766"/>
                  </a:cubicBezTo>
                  <a:cubicBezTo>
                    <a:pt x="116" y="757"/>
                    <a:pt x="116" y="739"/>
                    <a:pt x="116" y="739"/>
                  </a:cubicBezTo>
                  <a:cubicBezTo>
                    <a:pt x="116" y="739"/>
                    <a:pt x="107" y="705"/>
                    <a:pt x="104" y="691"/>
                  </a:cubicBezTo>
                  <a:cubicBezTo>
                    <a:pt x="101" y="677"/>
                    <a:pt x="101" y="667"/>
                    <a:pt x="101" y="667"/>
                  </a:cubicBezTo>
                  <a:cubicBezTo>
                    <a:pt x="101" y="667"/>
                    <a:pt x="86" y="670"/>
                    <a:pt x="86" y="660"/>
                  </a:cubicBezTo>
                  <a:cubicBezTo>
                    <a:pt x="86" y="650"/>
                    <a:pt x="91" y="609"/>
                    <a:pt x="89" y="590"/>
                  </a:cubicBezTo>
                  <a:cubicBezTo>
                    <a:pt x="88" y="571"/>
                    <a:pt x="81" y="572"/>
                    <a:pt x="81" y="572"/>
                  </a:cubicBezTo>
                  <a:cubicBezTo>
                    <a:pt x="81" y="572"/>
                    <a:pt x="80" y="582"/>
                    <a:pt x="80" y="591"/>
                  </a:cubicBezTo>
                  <a:cubicBezTo>
                    <a:pt x="80" y="599"/>
                    <a:pt x="74" y="597"/>
                    <a:pt x="71" y="591"/>
                  </a:cubicBezTo>
                  <a:cubicBezTo>
                    <a:pt x="69" y="585"/>
                    <a:pt x="61" y="591"/>
                    <a:pt x="61" y="585"/>
                  </a:cubicBezTo>
                  <a:cubicBezTo>
                    <a:pt x="61" y="579"/>
                    <a:pt x="57" y="566"/>
                    <a:pt x="59" y="556"/>
                  </a:cubicBezTo>
                  <a:cubicBezTo>
                    <a:pt x="60" y="547"/>
                    <a:pt x="67" y="529"/>
                    <a:pt x="67" y="529"/>
                  </a:cubicBezTo>
                  <a:cubicBezTo>
                    <a:pt x="0" y="527"/>
                    <a:pt x="0" y="527"/>
                    <a:pt x="0" y="527"/>
                  </a:cubicBezTo>
                  <a:cubicBezTo>
                    <a:pt x="9" y="391"/>
                    <a:pt x="9" y="391"/>
                    <a:pt x="9" y="391"/>
                  </a:cubicBezTo>
                  <a:cubicBezTo>
                    <a:pt x="71" y="391"/>
                    <a:pt x="71" y="391"/>
                    <a:pt x="71" y="391"/>
                  </a:cubicBezTo>
                  <a:cubicBezTo>
                    <a:pt x="71" y="391"/>
                    <a:pt x="75" y="349"/>
                    <a:pt x="75" y="328"/>
                  </a:cubicBezTo>
                  <a:cubicBezTo>
                    <a:pt x="75" y="308"/>
                    <a:pt x="72" y="280"/>
                    <a:pt x="86" y="257"/>
                  </a:cubicBezTo>
                  <a:cubicBezTo>
                    <a:pt x="100" y="234"/>
                    <a:pt x="118" y="215"/>
                    <a:pt x="130" y="201"/>
                  </a:cubicBezTo>
                  <a:cubicBezTo>
                    <a:pt x="141" y="186"/>
                    <a:pt x="143" y="185"/>
                    <a:pt x="140" y="172"/>
                  </a:cubicBezTo>
                  <a:cubicBezTo>
                    <a:pt x="136" y="159"/>
                    <a:pt x="136" y="142"/>
                    <a:pt x="128" y="143"/>
                  </a:cubicBezTo>
                  <a:cubicBezTo>
                    <a:pt x="120" y="144"/>
                    <a:pt x="113" y="143"/>
                    <a:pt x="108" y="132"/>
                  </a:cubicBezTo>
                  <a:cubicBezTo>
                    <a:pt x="104" y="122"/>
                    <a:pt x="94" y="102"/>
                    <a:pt x="94" y="88"/>
                  </a:cubicBezTo>
                  <a:cubicBezTo>
                    <a:pt x="93" y="74"/>
                    <a:pt x="96" y="72"/>
                    <a:pt x="94" y="67"/>
                  </a:cubicBezTo>
                  <a:cubicBezTo>
                    <a:pt x="92" y="63"/>
                    <a:pt x="95" y="49"/>
                    <a:pt x="95" y="38"/>
                  </a:cubicBezTo>
                  <a:cubicBezTo>
                    <a:pt x="96" y="27"/>
                    <a:pt x="110" y="0"/>
                    <a:pt x="1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26" name="Freeform 8"/>
            <p:cNvSpPr>
              <a:spLocks/>
            </p:cNvSpPr>
            <p:nvPr/>
          </p:nvSpPr>
          <p:spPr bwMode="auto">
            <a:xfrm>
              <a:off x="1084" y="960"/>
              <a:ext cx="143" cy="117"/>
            </a:xfrm>
            <a:custGeom>
              <a:avLst/>
              <a:gdLst>
                <a:gd name="T0" fmla="*/ 59 w 63"/>
                <a:gd name="T1" fmla="*/ 0 h 52"/>
                <a:gd name="T2" fmla="*/ 63 w 63"/>
                <a:gd name="T3" fmla="*/ 11 h 52"/>
                <a:gd name="T4" fmla="*/ 0 w 63"/>
                <a:gd name="T5" fmla="*/ 52 h 52"/>
                <a:gd name="T6" fmla="*/ 4 w 63"/>
                <a:gd name="T7" fmla="*/ 25 h 52"/>
                <a:gd name="T8" fmla="*/ 34 w 63"/>
                <a:gd name="T9" fmla="*/ 5 h 52"/>
                <a:gd name="T10" fmla="*/ 59 w 63"/>
                <a:gd name="T11" fmla="*/ 0 h 52"/>
              </a:gdLst>
              <a:ahLst/>
              <a:cxnLst>
                <a:cxn ang="0">
                  <a:pos x="T0" y="T1"/>
                </a:cxn>
                <a:cxn ang="0">
                  <a:pos x="T2" y="T3"/>
                </a:cxn>
                <a:cxn ang="0">
                  <a:pos x="T4" y="T5"/>
                </a:cxn>
                <a:cxn ang="0">
                  <a:pos x="T6" y="T7"/>
                </a:cxn>
                <a:cxn ang="0">
                  <a:pos x="T8" y="T9"/>
                </a:cxn>
                <a:cxn ang="0">
                  <a:pos x="T10" y="T11"/>
                </a:cxn>
              </a:cxnLst>
              <a:rect l="0" t="0" r="r" b="b"/>
              <a:pathLst>
                <a:path w="63" h="52">
                  <a:moveTo>
                    <a:pt x="59" y="0"/>
                  </a:moveTo>
                  <a:cubicBezTo>
                    <a:pt x="60" y="4"/>
                    <a:pt x="62" y="7"/>
                    <a:pt x="63" y="11"/>
                  </a:cubicBezTo>
                  <a:cubicBezTo>
                    <a:pt x="31" y="9"/>
                    <a:pt x="13" y="33"/>
                    <a:pt x="0" y="52"/>
                  </a:cubicBezTo>
                  <a:cubicBezTo>
                    <a:pt x="5" y="44"/>
                    <a:pt x="4" y="31"/>
                    <a:pt x="4" y="25"/>
                  </a:cubicBezTo>
                  <a:cubicBezTo>
                    <a:pt x="11" y="17"/>
                    <a:pt x="23" y="9"/>
                    <a:pt x="34" y="5"/>
                  </a:cubicBezTo>
                  <a:cubicBezTo>
                    <a:pt x="42" y="2"/>
                    <a:pt x="53" y="0"/>
                    <a:pt x="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grpSp>
      <p:grpSp>
        <p:nvGrpSpPr>
          <p:cNvPr id="32" name="Group 24"/>
          <p:cNvGrpSpPr>
            <a:grpSpLocks noChangeAspect="1"/>
          </p:cNvGrpSpPr>
          <p:nvPr/>
        </p:nvGrpSpPr>
        <p:grpSpPr bwMode="auto">
          <a:xfrm>
            <a:off x="8876666" y="1846971"/>
            <a:ext cx="385177" cy="1546392"/>
            <a:chOff x="4369" y="343"/>
            <a:chExt cx="610" cy="2449"/>
          </a:xfrm>
        </p:grpSpPr>
        <p:sp>
          <p:nvSpPr>
            <p:cNvPr id="33" name="Freeform 25"/>
            <p:cNvSpPr>
              <a:spLocks noEditPoints="1"/>
            </p:cNvSpPr>
            <p:nvPr/>
          </p:nvSpPr>
          <p:spPr bwMode="auto">
            <a:xfrm>
              <a:off x="4369" y="343"/>
              <a:ext cx="610" cy="2449"/>
            </a:xfrm>
            <a:custGeom>
              <a:avLst/>
              <a:gdLst>
                <a:gd name="T0" fmla="*/ 122 w 255"/>
                <a:gd name="T1" fmla="*/ 0 h 1034"/>
                <a:gd name="T2" fmla="*/ 168 w 255"/>
                <a:gd name="T3" fmla="*/ 41 h 1034"/>
                <a:gd name="T4" fmla="*/ 176 w 255"/>
                <a:gd name="T5" fmla="*/ 71 h 1034"/>
                <a:gd name="T6" fmla="*/ 183 w 255"/>
                <a:gd name="T7" fmla="*/ 111 h 1034"/>
                <a:gd name="T8" fmla="*/ 196 w 255"/>
                <a:gd name="T9" fmla="*/ 152 h 1034"/>
                <a:gd name="T10" fmla="*/ 203 w 255"/>
                <a:gd name="T11" fmla="*/ 172 h 1034"/>
                <a:gd name="T12" fmla="*/ 240 w 255"/>
                <a:gd name="T13" fmla="*/ 194 h 1034"/>
                <a:gd name="T14" fmla="*/ 252 w 255"/>
                <a:gd name="T15" fmla="*/ 271 h 1034"/>
                <a:gd name="T16" fmla="*/ 245 w 255"/>
                <a:gd name="T17" fmla="*/ 338 h 1034"/>
                <a:gd name="T18" fmla="*/ 219 w 255"/>
                <a:gd name="T19" fmla="*/ 357 h 1034"/>
                <a:gd name="T20" fmla="*/ 226 w 255"/>
                <a:gd name="T21" fmla="*/ 424 h 1034"/>
                <a:gd name="T22" fmla="*/ 235 w 255"/>
                <a:gd name="T23" fmla="*/ 473 h 1034"/>
                <a:gd name="T24" fmla="*/ 222 w 255"/>
                <a:gd name="T25" fmla="*/ 475 h 1034"/>
                <a:gd name="T26" fmla="*/ 216 w 255"/>
                <a:gd name="T27" fmla="*/ 541 h 1034"/>
                <a:gd name="T28" fmla="*/ 196 w 255"/>
                <a:gd name="T29" fmla="*/ 650 h 1034"/>
                <a:gd name="T30" fmla="*/ 189 w 255"/>
                <a:gd name="T31" fmla="*/ 664 h 1034"/>
                <a:gd name="T32" fmla="*/ 179 w 255"/>
                <a:gd name="T33" fmla="*/ 664 h 1034"/>
                <a:gd name="T34" fmla="*/ 177 w 255"/>
                <a:gd name="T35" fmla="*/ 697 h 1034"/>
                <a:gd name="T36" fmla="*/ 170 w 255"/>
                <a:gd name="T37" fmla="*/ 765 h 1034"/>
                <a:gd name="T38" fmla="*/ 141 w 255"/>
                <a:gd name="T39" fmla="*/ 872 h 1034"/>
                <a:gd name="T40" fmla="*/ 161 w 255"/>
                <a:gd name="T41" fmla="*/ 933 h 1034"/>
                <a:gd name="T42" fmla="*/ 179 w 255"/>
                <a:gd name="T43" fmla="*/ 973 h 1034"/>
                <a:gd name="T44" fmla="*/ 152 w 255"/>
                <a:gd name="T45" fmla="*/ 975 h 1034"/>
                <a:gd name="T46" fmla="*/ 139 w 255"/>
                <a:gd name="T47" fmla="*/ 966 h 1034"/>
                <a:gd name="T48" fmla="*/ 143 w 255"/>
                <a:gd name="T49" fmla="*/ 986 h 1034"/>
                <a:gd name="T50" fmla="*/ 128 w 255"/>
                <a:gd name="T51" fmla="*/ 1034 h 1034"/>
                <a:gd name="T52" fmla="*/ 122 w 255"/>
                <a:gd name="T53" fmla="*/ 1033 h 1034"/>
                <a:gd name="T54" fmla="*/ 122 w 255"/>
                <a:gd name="T55" fmla="*/ 726 h 1034"/>
                <a:gd name="T56" fmla="*/ 125 w 255"/>
                <a:gd name="T57" fmla="*/ 709 h 1034"/>
                <a:gd name="T58" fmla="*/ 125 w 255"/>
                <a:gd name="T59" fmla="*/ 662 h 1034"/>
                <a:gd name="T60" fmla="*/ 122 w 255"/>
                <a:gd name="T61" fmla="*/ 680 h 1034"/>
                <a:gd name="T62" fmla="*/ 122 w 255"/>
                <a:gd name="T63" fmla="*/ 0 h 1034"/>
                <a:gd name="T64" fmla="*/ 121 w 255"/>
                <a:gd name="T65" fmla="*/ 0 h 1034"/>
                <a:gd name="T66" fmla="*/ 122 w 255"/>
                <a:gd name="T67" fmla="*/ 0 h 1034"/>
                <a:gd name="T68" fmla="*/ 122 w 255"/>
                <a:gd name="T69" fmla="*/ 680 h 1034"/>
                <a:gd name="T70" fmla="*/ 119 w 255"/>
                <a:gd name="T71" fmla="*/ 698 h 1034"/>
                <a:gd name="T72" fmla="*/ 120 w 255"/>
                <a:gd name="T73" fmla="*/ 721 h 1034"/>
                <a:gd name="T74" fmla="*/ 121 w 255"/>
                <a:gd name="T75" fmla="*/ 737 h 1034"/>
                <a:gd name="T76" fmla="*/ 122 w 255"/>
                <a:gd name="T77" fmla="*/ 726 h 1034"/>
                <a:gd name="T78" fmla="*/ 122 w 255"/>
                <a:gd name="T79" fmla="*/ 1033 h 1034"/>
                <a:gd name="T80" fmla="*/ 101 w 255"/>
                <a:gd name="T81" fmla="*/ 992 h 1034"/>
                <a:gd name="T82" fmla="*/ 100 w 255"/>
                <a:gd name="T83" fmla="*/ 948 h 1034"/>
                <a:gd name="T84" fmla="*/ 92 w 255"/>
                <a:gd name="T85" fmla="*/ 901 h 1034"/>
                <a:gd name="T86" fmla="*/ 59 w 255"/>
                <a:gd name="T87" fmla="*/ 756 h 1034"/>
                <a:gd name="T88" fmla="*/ 61 w 255"/>
                <a:gd name="T89" fmla="*/ 692 h 1034"/>
                <a:gd name="T90" fmla="*/ 57 w 255"/>
                <a:gd name="T91" fmla="*/ 661 h 1034"/>
                <a:gd name="T92" fmla="*/ 39 w 255"/>
                <a:gd name="T93" fmla="*/ 645 h 1034"/>
                <a:gd name="T94" fmla="*/ 34 w 255"/>
                <a:gd name="T95" fmla="*/ 530 h 1034"/>
                <a:gd name="T96" fmla="*/ 35 w 255"/>
                <a:gd name="T97" fmla="*/ 468 h 1034"/>
                <a:gd name="T98" fmla="*/ 13 w 255"/>
                <a:gd name="T99" fmla="*/ 464 h 1034"/>
                <a:gd name="T100" fmla="*/ 31 w 255"/>
                <a:gd name="T101" fmla="*/ 411 h 1034"/>
                <a:gd name="T102" fmla="*/ 34 w 255"/>
                <a:gd name="T103" fmla="*/ 372 h 1034"/>
                <a:gd name="T104" fmla="*/ 2 w 255"/>
                <a:gd name="T105" fmla="*/ 344 h 1034"/>
                <a:gd name="T106" fmla="*/ 2 w 255"/>
                <a:gd name="T107" fmla="*/ 266 h 1034"/>
                <a:gd name="T108" fmla="*/ 8 w 255"/>
                <a:gd name="T109" fmla="*/ 232 h 1034"/>
                <a:gd name="T110" fmla="*/ 31 w 255"/>
                <a:gd name="T111" fmla="*/ 175 h 1034"/>
                <a:gd name="T112" fmla="*/ 55 w 255"/>
                <a:gd name="T113" fmla="*/ 166 h 1034"/>
                <a:gd name="T114" fmla="*/ 57 w 255"/>
                <a:gd name="T115" fmla="*/ 143 h 1034"/>
                <a:gd name="T116" fmla="*/ 71 w 255"/>
                <a:gd name="T117" fmla="*/ 115 h 1034"/>
                <a:gd name="T118" fmla="*/ 73 w 255"/>
                <a:gd name="T119" fmla="*/ 73 h 1034"/>
                <a:gd name="T120" fmla="*/ 121 w 255"/>
                <a:gd name="T121"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1034">
                  <a:moveTo>
                    <a:pt x="122" y="0"/>
                  </a:moveTo>
                  <a:cubicBezTo>
                    <a:pt x="145" y="0"/>
                    <a:pt x="164" y="21"/>
                    <a:pt x="168" y="41"/>
                  </a:cubicBezTo>
                  <a:cubicBezTo>
                    <a:pt x="173" y="61"/>
                    <a:pt x="176" y="60"/>
                    <a:pt x="176" y="71"/>
                  </a:cubicBezTo>
                  <a:cubicBezTo>
                    <a:pt x="176" y="82"/>
                    <a:pt x="181" y="94"/>
                    <a:pt x="183" y="111"/>
                  </a:cubicBezTo>
                  <a:cubicBezTo>
                    <a:pt x="185" y="129"/>
                    <a:pt x="187" y="141"/>
                    <a:pt x="196" y="152"/>
                  </a:cubicBezTo>
                  <a:cubicBezTo>
                    <a:pt x="205" y="162"/>
                    <a:pt x="203" y="172"/>
                    <a:pt x="203" y="172"/>
                  </a:cubicBezTo>
                  <a:cubicBezTo>
                    <a:pt x="203" y="172"/>
                    <a:pt x="233" y="174"/>
                    <a:pt x="240" y="194"/>
                  </a:cubicBezTo>
                  <a:cubicBezTo>
                    <a:pt x="248" y="214"/>
                    <a:pt x="249" y="248"/>
                    <a:pt x="252" y="271"/>
                  </a:cubicBezTo>
                  <a:cubicBezTo>
                    <a:pt x="255" y="294"/>
                    <a:pt x="253" y="321"/>
                    <a:pt x="245" y="338"/>
                  </a:cubicBezTo>
                  <a:cubicBezTo>
                    <a:pt x="236" y="355"/>
                    <a:pt x="219" y="357"/>
                    <a:pt x="219" y="357"/>
                  </a:cubicBezTo>
                  <a:cubicBezTo>
                    <a:pt x="219" y="357"/>
                    <a:pt x="216" y="393"/>
                    <a:pt x="226" y="424"/>
                  </a:cubicBezTo>
                  <a:cubicBezTo>
                    <a:pt x="236" y="455"/>
                    <a:pt x="244" y="471"/>
                    <a:pt x="235" y="473"/>
                  </a:cubicBezTo>
                  <a:cubicBezTo>
                    <a:pt x="226" y="474"/>
                    <a:pt x="222" y="475"/>
                    <a:pt x="222" y="475"/>
                  </a:cubicBezTo>
                  <a:cubicBezTo>
                    <a:pt x="222" y="475"/>
                    <a:pt x="222" y="515"/>
                    <a:pt x="216" y="541"/>
                  </a:cubicBezTo>
                  <a:cubicBezTo>
                    <a:pt x="210" y="567"/>
                    <a:pt x="196" y="634"/>
                    <a:pt x="196" y="650"/>
                  </a:cubicBezTo>
                  <a:cubicBezTo>
                    <a:pt x="196" y="667"/>
                    <a:pt x="195" y="664"/>
                    <a:pt x="189" y="664"/>
                  </a:cubicBezTo>
                  <a:cubicBezTo>
                    <a:pt x="183" y="664"/>
                    <a:pt x="179" y="664"/>
                    <a:pt x="179" y="664"/>
                  </a:cubicBezTo>
                  <a:cubicBezTo>
                    <a:pt x="179" y="664"/>
                    <a:pt x="180" y="691"/>
                    <a:pt x="177" y="697"/>
                  </a:cubicBezTo>
                  <a:cubicBezTo>
                    <a:pt x="174" y="704"/>
                    <a:pt x="179" y="733"/>
                    <a:pt x="170" y="765"/>
                  </a:cubicBezTo>
                  <a:cubicBezTo>
                    <a:pt x="160" y="796"/>
                    <a:pt x="141" y="849"/>
                    <a:pt x="141" y="872"/>
                  </a:cubicBezTo>
                  <a:cubicBezTo>
                    <a:pt x="141" y="894"/>
                    <a:pt x="150" y="922"/>
                    <a:pt x="161" y="933"/>
                  </a:cubicBezTo>
                  <a:cubicBezTo>
                    <a:pt x="171" y="944"/>
                    <a:pt x="187" y="967"/>
                    <a:pt x="179" y="973"/>
                  </a:cubicBezTo>
                  <a:cubicBezTo>
                    <a:pt x="170" y="978"/>
                    <a:pt x="159" y="977"/>
                    <a:pt x="152" y="975"/>
                  </a:cubicBezTo>
                  <a:cubicBezTo>
                    <a:pt x="145" y="973"/>
                    <a:pt x="139" y="966"/>
                    <a:pt x="139" y="966"/>
                  </a:cubicBezTo>
                  <a:cubicBezTo>
                    <a:pt x="139" y="966"/>
                    <a:pt x="140" y="977"/>
                    <a:pt x="143" y="986"/>
                  </a:cubicBezTo>
                  <a:cubicBezTo>
                    <a:pt x="146" y="995"/>
                    <a:pt x="143" y="1034"/>
                    <a:pt x="128" y="1034"/>
                  </a:cubicBezTo>
                  <a:cubicBezTo>
                    <a:pt x="126" y="1034"/>
                    <a:pt x="124" y="1033"/>
                    <a:pt x="122" y="1033"/>
                  </a:cubicBezTo>
                  <a:cubicBezTo>
                    <a:pt x="122" y="726"/>
                    <a:pt x="122" y="726"/>
                    <a:pt x="122" y="726"/>
                  </a:cubicBezTo>
                  <a:cubicBezTo>
                    <a:pt x="122" y="720"/>
                    <a:pt x="123" y="713"/>
                    <a:pt x="125" y="709"/>
                  </a:cubicBezTo>
                  <a:cubicBezTo>
                    <a:pt x="128" y="701"/>
                    <a:pt x="125" y="685"/>
                    <a:pt x="125" y="662"/>
                  </a:cubicBezTo>
                  <a:cubicBezTo>
                    <a:pt x="125" y="662"/>
                    <a:pt x="124" y="671"/>
                    <a:pt x="122" y="680"/>
                  </a:cubicBezTo>
                  <a:lnTo>
                    <a:pt x="122" y="0"/>
                  </a:lnTo>
                  <a:close/>
                  <a:moveTo>
                    <a:pt x="121" y="0"/>
                  </a:moveTo>
                  <a:cubicBezTo>
                    <a:pt x="122" y="0"/>
                    <a:pt x="122" y="0"/>
                    <a:pt x="122" y="0"/>
                  </a:cubicBezTo>
                  <a:cubicBezTo>
                    <a:pt x="122" y="680"/>
                    <a:pt x="122" y="680"/>
                    <a:pt x="122" y="680"/>
                  </a:cubicBezTo>
                  <a:cubicBezTo>
                    <a:pt x="121" y="687"/>
                    <a:pt x="120" y="694"/>
                    <a:pt x="119" y="698"/>
                  </a:cubicBezTo>
                  <a:cubicBezTo>
                    <a:pt x="116" y="708"/>
                    <a:pt x="120" y="714"/>
                    <a:pt x="120" y="721"/>
                  </a:cubicBezTo>
                  <a:cubicBezTo>
                    <a:pt x="120" y="728"/>
                    <a:pt x="121" y="737"/>
                    <a:pt x="121" y="737"/>
                  </a:cubicBezTo>
                  <a:cubicBezTo>
                    <a:pt x="121" y="737"/>
                    <a:pt x="122" y="732"/>
                    <a:pt x="122" y="726"/>
                  </a:cubicBezTo>
                  <a:cubicBezTo>
                    <a:pt x="122" y="1033"/>
                    <a:pt x="122" y="1033"/>
                    <a:pt x="122" y="1033"/>
                  </a:cubicBezTo>
                  <a:cubicBezTo>
                    <a:pt x="110" y="1029"/>
                    <a:pt x="101" y="1014"/>
                    <a:pt x="101" y="992"/>
                  </a:cubicBezTo>
                  <a:cubicBezTo>
                    <a:pt x="102" y="967"/>
                    <a:pt x="96" y="963"/>
                    <a:pt x="100" y="948"/>
                  </a:cubicBezTo>
                  <a:cubicBezTo>
                    <a:pt x="104" y="934"/>
                    <a:pt x="100" y="923"/>
                    <a:pt x="92" y="901"/>
                  </a:cubicBezTo>
                  <a:cubicBezTo>
                    <a:pt x="85" y="878"/>
                    <a:pt x="58" y="781"/>
                    <a:pt x="59" y="756"/>
                  </a:cubicBezTo>
                  <a:cubicBezTo>
                    <a:pt x="61" y="731"/>
                    <a:pt x="63" y="709"/>
                    <a:pt x="61" y="692"/>
                  </a:cubicBezTo>
                  <a:cubicBezTo>
                    <a:pt x="59" y="675"/>
                    <a:pt x="57" y="661"/>
                    <a:pt x="57" y="661"/>
                  </a:cubicBezTo>
                  <a:cubicBezTo>
                    <a:pt x="57" y="661"/>
                    <a:pt x="39" y="669"/>
                    <a:pt x="39" y="645"/>
                  </a:cubicBezTo>
                  <a:cubicBezTo>
                    <a:pt x="39" y="621"/>
                    <a:pt x="35" y="551"/>
                    <a:pt x="34" y="530"/>
                  </a:cubicBezTo>
                  <a:cubicBezTo>
                    <a:pt x="32" y="509"/>
                    <a:pt x="35" y="468"/>
                    <a:pt x="35" y="468"/>
                  </a:cubicBezTo>
                  <a:cubicBezTo>
                    <a:pt x="35" y="468"/>
                    <a:pt x="18" y="467"/>
                    <a:pt x="13" y="464"/>
                  </a:cubicBezTo>
                  <a:cubicBezTo>
                    <a:pt x="7" y="462"/>
                    <a:pt x="27" y="426"/>
                    <a:pt x="31" y="411"/>
                  </a:cubicBezTo>
                  <a:cubicBezTo>
                    <a:pt x="35" y="397"/>
                    <a:pt x="34" y="372"/>
                    <a:pt x="34" y="372"/>
                  </a:cubicBezTo>
                  <a:cubicBezTo>
                    <a:pt x="34" y="372"/>
                    <a:pt x="4" y="370"/>
                    <a:pt x="2" y="344"/>
                  </a:cubicBezTo>
                  <a:cubicBezTo>
                    <a:pt x="1" y="319"/>
                    <a:pt x="0" y="282"/>
                    <a:pt x="2" y="266"/>
                  </a:cubicBezTo>
                  <a:cubicBezTo>
                    <a:pt x="5" y="251"/>
                    <a:pt x="5" y="253"/>
                    <a:pt x="8" y="232"/>
                  </a:cubicBezTo>
                  <a:cubicBezTo>
                    <a:pt x="10" y="212"/>
                    <a:pt x="21" y="177"/>
                    <a:pt x="31" y="175"/>
                  </a:cubicBezTo>
                  <a:cubicBezTo>
                    <a:pt x="42" y="174"/>
                    <a:pt x="55" y="166"/>
                    <a:pt x="55" y="166"/>
                  </a:cubicBezTo>
                  <a:cubicBezTo>
                    <a:pt x="55" y="166"/>
                    <a:pt x="44" y="154"/>
                    <a:pt x="57" y="143"/>
                  </a:cubicBezTo>
                  <a:cubicBezTo>
                    <a:pt x="70" y="133"/>
                    <a:pt x="77" y="129"/>
                    <a:pt x="71" y="115"/>
                  </a:cubicBezTo>
                  <a:cubicBezTo>
                    <a:pt x="66" y="101"/>
                    <a:pt x="70" y="91"/>
                    <a:pt x="73" y="73"/>
                  </a:cubicBezTo>
                  <a:cubicBezTo>
                    <a:pt x="76" y="55"/>
                    <a:pt x="85" y="1"/>
                    <a:pt x="121"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dirty="0"/>
            </a:p>
          </p:txBody>
        </p:sp>
        <p:sp>
          <p:nvSpPr>
            <p:cNvPr id="34" name="Freeform 26"/>
            <p:cNvSpPr>
              <a:spLocks/>
            </p:cNvSpPr>
            <p:nvPr/>
          </p:nvSpPr>
          <p:spPr bwMode="auto">
            <a:xfrm>
              <a:off x="4615" y="689"/>
              <a:ext cx="146" cy="279"/>
            </a:xfrm>
            <a:custGeom>
              <a:avLst/>
              <a:gdLst>
                <a:gd name="T0" fmla="*/ 1 w 61"/>
                <a:gd name="T1" fmla="*/ 3 h 118"/>
                <a:gd name="T2" fmla="*/ 17 w 61"/>
                <a:gd name="T3" fmla="*/ 27 h 118"/>
                <a:gd name="T4" fmla="*/ 27 w 61"/>
                <a:gd name="T5" fmla="*/ 82 h 118"/>
                <a:gd name="T6" fmla="*/ 38 w 61"/>
                <a:gd name="T7" fmla="*/ 59 h 118"/>
                <a:gd name="T8" fmla="*/ 43 w 61"/>
                <a:gd name="T9" fmla="*/ 32 h 118"/>
                <a:gd name="T10" fmla="*/ 60 w 61"/>
                <a:gd name="T11" fmla="*/ 0 h 118"/>
                <a:gd name="T12" fmla="*/ 60 w 61"/>
                <a:gd name="T13" fmla="*/ 21 h 118"/>
                <a:gd name="T14" fmla="*/ 43 w 61"/>
                <a:gd name="T15" fmla="*/ 74 h 118"/>
                <a:gd name="T16" fmla="*/ 29 w 61"/>
                <a:gd name="T17" fmla="*/ 111 h 118"/>
                <a:gd name="T18" fmla="*/ 14 w 61"/>
                <a:gd name="T19" fmla="*/ 76 h 118"/>
                <a:gd name="T20" fmla="*/ 1 w 61"/>
                <a:gd name="T2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18">
                  <a:moveTo>
                    <a:pt x="1" y="3"/>
                  </a:moveTo>
                  <a:cubicBezTo>
                    <a:pt x="1" y="3"/>
                    <a:pt x="17" y="16"/>
                    <a:pt x="17" y="27"/>
                  </a:cubicBezTo>
                  <a:cubicBezTo>
                    <a:pt x="17" y="37"/>
                    <a:pt x="24" y="72"/>
                    <a:pt x="27" y="82"/>
                  </a:cubicBezTo>
                  <a:cubicBezTo>
                    <a:pt x="30" y="93"/>
                    <a:pt x="32" y="70"/>
                    <a:pt x="38" y="59"/>
                  </a:cubicBezTo>
                  <a:cubicBezTo>
                    <a:pt x="43" y="49"/>
                    <a:pt x="46" y="40"/>
                    <a:pt x="43" y="32"/>
                  </a:cubicBezTo>
                  <a:cubicBezTo>
                    <a:pt x="39" y="24"/>
                    <a:pt x="52" y="20"/>
                    <a:pt x="60" y="0"/>
                  </a:cubicBezTo>
                  <a:cubicBezTo>
                    <a:pt x="61" y="8"/>
                    <a:pt x="60" y="14"/>
                    <a:pt x="60" y="21"/>
                  </a:cubicBezTo>
                  <a:cubicBezTo>
                    <a:pt x="60" y="29"/>
                    <a:pt x="47" y="66"/>
                    <a:pt x="43" y="74"/>
                  </a:cubicBezTo>
                  <a:cubicBezTo>
                    <a:pt x="40" y="81"/>
                    <a:pt x="30" y="104"/>
                    <a:pt x="29" y="111"/>
                  </a:cubicBezTo>
                  <a:cubicBezTo>
                    <a:pt x="28" y="118"/>
                    <a:pt x="19" y="98"/>
                    <a:pt x="14" y="76"/>
                  </a:cubicBezTo>
                  <a:cubicBezTo>
                    <a:pt x="9" y="55"/>
                    <a:pt x="0" y="23"/>
                    <a:pt x="1" y="3"/>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35" name="Freeform 27"/>
            <p:cNvSpPr>
              <a:spLocks/>
            </p:cNvSpPr>
            <p:nvPr/>
          </p:nvSpPr>
          <p:spPr bwMode="auto">
            <a:xfrm>
              <a:off x="4541" y="1070"/>
              <a:ext cx="27" cy="61"/>
            </a:xfrm>
            <a:custGeom>
              <a:avLst/>
              <a:gdLst>
                <a:gd name="T0" fmla="*/ 8 w 11"/>
                <a:gd name="T1" fmla="*/ 26 h 26"/>
                <a:gd name="T2" fmla="*/ 11 w 11"/>
                <a:gd name="T3" fmla="*/ 11 h 26"/>
                <a:gd name="T4" fmla="*/ 11 w 11"/>
                <a:gd name="T5" fmla="*/ 0 h 26"/>
                <a:gd name="T6" fmla="*/ 2 w 11"/>
                <a:gd name="T7" fmla="*/ 2 h 26"/>
                <a:gd name="T8" fmla="*/ 0 w 11"/>
                <a:gd name="T9" fmla="*/ 23 h 26"/>
                <a:gd name="T10" fmla="*/ 8 w 11"/>
                <a:gd name="T11" fmla="*/ 26 h 26"/>
              </a:gdLst>
              <a:ahLst/>
              <a:cxnLst>
                <a:cxn ang="0">
                  <a:pos x="T0" y="T1"/>
                </a:cxn>
                <a:cxn ang="0">
                  <a:pos x="T2" y="T3"/>
                </a:cxn>
                <a:cxn ang="0">
                  <a:pos x="T4" y="T5"/>
                </a:cxn>
                <a:cxn ang="0">
                  <a:pos x="T6" y="T7"/>
                </a:cxn>
                <a:cxn ang="0">
                  <a:pos x="T8" y="T9"/>
                </a:cxn>
                <a:cxn ang="0">
                  <a:pos x="T10" y="T11"/>
                </a:cxn>
              </a:cxnLst>
              <a:rect l="0" t="0" r="r" b="b"/>
              <a:pathLst>
                <a:path w="11" h="26">
                  <a:moveTo>
                    <a:pt x="8" y="26"/>
                  </a:moveTo>
                  <a:cubicBezTo>
                    <a:pt x="8" y="26"/>
                    <a:pt x="10" y="19"/>
                    <a:pt x="11" y="11"/>
                  </a:cubicBezTo>
                  <a:cubicBezTo>
                    <a:pt x="11" y="3"/>
                    <a:pt x="11" y="0"/>
                    <a:pt x="11" y="0"/>
                  </a:cubicBezTo>
                  <a:cubicBezTo>
                    <a:pt x="2" y="2"/>
                    <a:pt x="2" y="2"/>
                    <a:pt x="2" y="2"/>
                  </a:cubicBezTo>
                  <a:cubicBezTo>
                    <a:pt x="2" y="2"/>
                    <a:pt x="1" y="18"/>
                    <a:pt x="0" y="23"/>
                  </a:cubicBezTo>
                  <a:cubicBezTo>
                    <a:pt x="4" y="26"/>
                    <a:pt x="8" y="26"/>
                    <a:pt x="8" y="26"/>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36" name="Freeform 28"/>
            <p:cNvSpPr>
              <a:spLocks/>
            </p:cNvSpPr>
            <p:nvPr/>
          </p:nvSpPr>
          <p:spPr bwMode="auto">
            <a:xfrm>
              <a:off x="4745" y="1193"/>
              <a:ext cx="28" cy="62"/>
            </a:xfrm>
            <a:custGeom>
              <a:avLst/>
              <a:gdLst>
                <a:gd name="T0" fmla="*/ 3 w 12"/>
                <a:gd name="T1" fmla="*/ 0 h 26"/>
                <a:gd name="T2" fmla="*/ 0 w 12"/>
                <a:gd name="T3" fmla="*/ 21 h 26"/>
                <a:gd name="T4" fmla="*/ 12 w 12"/>
                <a:gd name="T5" fmla="*/ 21 h 26"/>
                <a:gd name="T6" fmla="*/ 12 w 12"/>
                <a:gd name="T7" fmla="*/ 0 h 26"/>
                <a:gd name="T8" fmla="*/ 3 w 12"/>
                <a:gd name="T9" fmla="*/ 0 h 26"/>
              </a:gdLst>
              <a:ahLst/>
              <a:cxnLst>
                <a:cxn ang="0">
                  <a:pos x="T0" y="T1"/>
                </a:cxn>
                <a:cxn ang="0">
                  <a:pos x="T2" y="T3"/>
                </a:cxn>
                <a:cxn ang="0">
                  <a:pos x="T4" y="T5"/>
                </a:cxn>
                <a:cxn ang="0">
                  <a:pos x="T6" y="T7"/>
                </a:cxn>
                <a:cxn ang="0">
                  <a:pos x="T8" y="T9"/>
                </a:cxn>
              </a:cxnLst>
              <a:rect l="0" t="0" r="r" b="b"/>
              <a:pathLst>
                <a:path w="12" h="26">
                  <a:moveTo>
                    <a:pt x="3" y="0"/>
                  </a:moveTo>
                  <a:cubicBezTo>
                    <a:pt x="3" y="0"/>
                    <a:pt x="1" y="16"/>
                    <a:pt x="0" y="21"/>
                  </a:cubicBezTo>
                  <a:cubicBezTo>
                    <a:pt x="0" y="26"/>
                    <a:pt x="12" y="21"/>
                    <a:pt x="12" y="21"/>
                  </a:cubicBezTo>
                  <a:cubicBezTo>
                    <a:pt x="12" y="0"/>
                    <a:pt x="12" y="0"/>
                    <a:pt x="12" y="0"/>
                  </a:cubicBezTo>
                  <a:lnTo>
                    <a:pt x="3"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grpSp>
      <p:grpSp>
        <p:nvGrpSpPr>
          <p:cNvPr id="37" name="Group 18"/>
          <p:cNvGrpSpPr>
            <a:grpSpLocks noChangeAspect="1"/>
          </p:cNvGrpSpPr>
          <p:nvPr/>
        </p:nvGrpSpPr>
        <p:grpSpPr bwMode="auto">
          <a:xfrm>
            <a:off x="2503660" y="5525513"/>
            <a:ext cx="665787" cy="1591657"/>
            <a:chOff x="4361" y="855"/>
            <a:chExt cx="919" cy="2197"/>
          </a:xfrm>
          <a:solidFill>
            <a:srgbClr val="F57F32"/>
          </a:solidFill>
        </p:grpSpPr>
        <p:sp>
          <p:nvSpPr>
            <p:cNvPr id="38" name="Freeform 19"/>
            <p:cNvSpPr>
              <a:spLocks noEditPoints="1"/>
            </p:cNvSpPr>
            <p:nvPr/>
          </p:nvSpPr>
          <p:spPr bwMode="auto">
            <a:xfrm>
              <a:off x="4361" y="855"/>
              <a:ext cx="919" cy="2197"/>
            </a:xfrm>
            <a:custGeom>
              <a:avLst/>
              <a:gdLst>
                <a:gd name="T0" fmla="*/ 471 w 540"/>
                <a:gd name="T1" fmla="*/ 272 h 1295"/>
                <a:gd name="T2" fmla="*/ 525 w 540"/>
                <a:gd name="T3" fmla="*/ 521 h 1295"/>
                <a:gd name="T4" fmla="*/ 452 w 540"/>
                <a:gd name="T5" fmla="*/ 623 h 1295"/>
                <a:gd name="T6" fmla="*/ 451 w 540"/>
                <a:gd name="T7" fmla="*/ 492 h 1295"/>
                <a:gd name="T8" fmla="*/ 451 w 540"/>
                <a:gd name="T9" fmla="*/ 449 h 1295"/>
                <a:gd name="T10" fmla="*/ 330 w 540"/>
                <a:gd name="T11" fmla="*/ 10 h 1295"/>
                <a:gd name="T12" fmla="*/ 364 w 540"/>
                <a:gd name="T13" fmla="*/ 38 h 1295"/>
                <a:gd name="T14" fmla="*/ 374 w 540"/>
                <a:gd name="T15" fmla="*/ 112 h 1295"/>
                <a:gd name="T16" fmla="*/ 358 w 540"/>
                <a:gd name="T17" fmla="*/ 142 h 1295"/>
                <a:gd name="T18" fmla="*/ 355 w 540"/>
                <a:gd name="T19" fmla="*/ 188 h 1295"/>
                <a:gd name="T20" fmla="*/ 425 w 540"/>
                <a:gd name="T21" fmla="*/ 230 h 1295"/>
                <a:gd name="T22" fmla="*/ 451 w 540"/>
                <a:gd name="T23" fmla="*/ 449 h 1295"/>
                <a:gd name="T24" fmla="*/ 441 w 540"/>
                <a:gd name="T25" fmla="*/ 520 h 1295"/>
                <a:gd name="T26" fmla="*/ 451 w 540"/>
                <a:gd name="T27" fmla="*/ 622 h 1295"/>
                <a:gd name="T28" fmla="*/ 429 w 540"/>
                <a:gd name="T29" fmla="*/ 642 h 1295"/>
                <a:gd name="T30" fmla="*/ 400 w 540"/>
                <a:gd name="T31" fmla="*/ 721 h 1295"/>
                <a:gd name="T32" fmla="*/ 360 w 540"/>
                <a:gd name="T33" fmla="*/ 1005 h 1295"/>
                <a:gd name="T34" fmla="*/ 332 w 540"/>
                <a:gd name="T35" fmla="*/ 1162 h 1295"/>
                <a:gd name="T36" fmla="*/ 345 w 540"/>
                <a:gd name="T37" fmla="*/ 1231 h 1295"/>
                <a:gd name="T38" fmla="*/ 333 w 540"/>
                <a:gd name="T39" fmla="*/ 1279 h 1295"/>
                <a:gd name="T40" fmla="*/ 273 w 540"/>
                <a:gd name="T41" fmla="*/ 1260 h 1295"/>
                <a:gd name="T42" fmla="*/ 277 w 540"/>
                <a:gd name="T43" fmla="*/ 1209 h 1295"/>
                <a:gd name="T44" fmla="*/ 272 w 540"/>
                <a:gd name="T45" fmla="*/ 1152 h 1295"/>
                <a:gd name="T46" fmla="*/ 274 w 540"/>
                <a:gd name="T47" fmla="*/ 1050 h 1295"/>
                <a:gd name="T48" fmla="*/ 284 w 540"/>
                <a:gd name="T49" fmla="*/ 961 h 1295"/>
                <a:gd name="T50" fmla="*/ 278 w 540"/>
                <a:gd name="T51" fmla="*/ 836 h 1295"/>
                <a:gd name="T52" fmla="*/ 250 w 540"/>
                <a:gd name="T53" fmla="*/ 789 h 1295"/>
                <a:gd name="T54" fmla="*/ 158 w 540"/>
                <a:gd name="T55" fmla="*/ 1136 h 1295"/>
                <a:gd name="T56" fmla="*/ 163 w 540"/>
                <a:gd name="T57" fmla="*/ 469 h 1295"/>
                <a:gd name="T58" fmla="*/ 158 w 540"/>
                <a:gd name="T59" fmla="*/ 437 h 1295"/>
                <a:gd name="T60" fmla="*/ 190 w 540"/>
                <a:gd name="T61" fmla="*/ 217 h 1295"/>
                <a:gd name="T62" fmla="*/ 272 w 540"/>
                <a:gd name="T63" fmla="*/ 185 h 1295"/>
                <a:gd name="T64" fmla="*/ 260 w 540"/>
                <a:gd name="T65" fmla="*/ 132 h 1295"/>
                <a:gd name="T66" fmla="*/ 265 w 540"/>
                <a:gd name="T67" fmla="*/ 69 h 1295"/>
                <a:gd name="T68" fmla="*/ 290 w 540"/>
                <a:gd name="T69" fmla="*/ 21 h 1295"/>
                <a:gd name="T70" fmla="*/ 330 w 540"/>
                <a:gd name="T71" fmla="*/ 10 h 1295"/>
                <a:gd name="T72" fmla="*/ 155 w 540"/>
                <a:gd name="T73" fmla="*/ 1151 h 1295"/>
                <a:gd name="T74" fmla="*/ 131 w 540"/>
                <a:gd name="T75" fmla="*/ 1241 h 1295"/>
                <a:gd name="T76" fmla="*/ 100 w 540"/>
                <a:gd name="T77" fmla="*/ 1255 h 1295"/>
                <a:gd name="T78" fmla="*/ 0 w 540"/>
                <a:gd name="T79" fmla="*/ 1285 h 1295"/>
                <a:gd name="T80" fmla="*/ 51 w 540"/>
                <a:gd name="T81" fmla="*/ 1218 h 1295"/>
                <a:gd name="T82" fmla="*/ 76 w 540"/>
                <a:gd name="T83" fmla="*/ 1101 h 1295"/>
                <a:gd name="T84" fmla="*/ 135 w 540"/>
                <a:gd name="T85" fmla="*/ 784 h 1295"/>
                <a:gd name="T86" fmla="*/ 154 w 540"/>
                <a:gd name="T87" fmla="*/ 662 h 1295"/>
                <a:gd name="T88" fmla="*/ 132 w 540"/>
                <a:gd name="T89" fmla="*/ 648 h 1295"/>
                <a:gd name="T90" fmla="*/ 126 w 540"/>
                <a:gd name="T91" fmla="*/ 610 h 1295"/>
                <a:gd name="T92" fmla="*/ 83 w 540"/>
                <a:gd name="T93" fmla="*/ 489 h 1295"/>
                <a:gd name="T94" fmla="*/ 114 w 540"/>
                <a:gd name="T95" fmla="*/ 341 h 1295"/>
                <a:gd name="T96" fmla="*/ 147 w 540"/>
                <a:gd name="T97" fmla="*/ 238 h 1295"/>
                <a:gd name="T98" fmla="*/ 158 w 540"/>
                <a:gd name="T99" fmla="*/ 437 h 1295"/>
                <a:gd name="T100" fmla="*/ 150 w 540"/>
                <a:gd name="T101" fmla="*/ 466 h 1295"/>
                <a:gd name="T102" fmla="*/ 158 w 540"/>
                <a:gd name="T103" fmla="*/ 509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0" h="1295">
                  <a:moveTo>
                    <a:pt x="451" y="240"/>
                  </a:moveTo>
                  <a:cubicBezTo>
                    <a:pt x="460" y="246"/>
                    <a:pt x="468" y="256"/>
                    <a:pt x="471" y="272"/>
                  </a:cubicBezTo>
                  <a:cubicBezTo>
                    <a:pt x="476" y="302"/>
                    <a:pt x="507" y="404"/>
                    <a:pt x="523" y="432"/>
                  </a:cubicBezTo>
                  <a:cubicBezTo>
                    <a:pt x="538" y="459"/>
                    <a:pt x="540" y="497"/>
                    <a:pt x="525" y="521"/>
                  </a:cubicBezTo>
                  <a:cubicBezTo>
                    <a:pt x="509" y="544"/>
                    <a:pt x="473" y="601"/>
                    <a:pt x="467" y="610"/>
                  </a:cubicBezTo>
                  <a:cubicBezTo>
                    <a:pt x="462" y="618"/>
                    <a:pt x="460" y="623"/>
                    <a:pt x="452" y="623"/>
                  </a:cubicBezTo>
                  <a:cubicBezTo>
                    <a:pt x="452" y="622"/>
                    <a:pt x="451" y="622"/>
                    <a:pt x="451" y="622"/>
                  </a:cubicBezTo>
                  <a:cubicBezTo>
                    <a:pt x="451" y="492"/>
                    <a:pt x="451" y="492"/>
                    <a:pt x="451" y="492"/>
                  </a:cubicBezTo>
                  <a:cubicBezTo>
                    <a:pt x="458" y="480"/>
                    <a:pt x="466" y="471"/>
                    <a:pt x="463" y="465"/>
                  </a:cubicBezTo>
                  <a:cubicBezTo>
                    <a:pt x="458" y="457"/>
                    <a:pt x="455" y="456"/>
                    <a:pt x="451" y="449"/>
                  </a:cubicBezTo>
                  <a:lnTo>
                    <a:pt x="451" y="240"/>
                  </a:lnTo>
                  <a:close/>
                  <a:moveTo>
                    <a:pt x="330" y="10"/>
                  </a:moveTo>
                  <a:cubicBezTo>
                    <a:pt x="337" y="16"/>
                    <a:pt x="345" y="27"/>
                    <a:pt x="352" y="23"/>
                  </a:cubicBezTo>
                  <a:cubicBezTo>
                    <a:pt x="358" y="20"/>
                    <a:pt x="357" y="38"/>
                    <a:pt x="364" y="38"/>
                  </a:cubicBezTo>
                  <a:cubicBezTo>
                    <a:pt x="372" y="38"/>
                    <a:pt x="380" y="64"/>
                    <a:pt x="379" y="78"/>
                  </a:cubicBezTo>
                  <a:cubicBezTo>
                    <a:pt x="378" y="92"/>
                    <a:pt x="375" y="106"/>
                    <a:pt x="374" y="112"/>
                  </a:cubicBezTo>
                  <a:cubicBezTo>
                    <a:pt x="373" y="118"/>
                    <a:pt x="370" y="141"/>
                    <a:pt x="365" y="141"/>
                  </a:cubicBezTo>
                  <a:cubicBezTo>
                    <a:pt x="360" y="141"/>
                    <a:pt x="358" y="142"/>
                    <a:pt x="358" y="142"/>
                  </a:cubicBezTo>
                  <a:cubicBezTo>
                    <a:pt x="358" y="142"/>
                    <a:pt x="353" y="160"/>
                    <a:pt x="353" y="174"/>
                  </a:cubicBezTo>
                  <a:cubicBezTo>
                    <a:pt x="353" y="188"/>
                    <a:pt x="355" y="188"/>
                    <a:pt x="355" y="188"/>
                  </a:cubicBezTo>
                  <a:cubicBezTo>
                    <a:pt x="363" y="202"/>
                    <a:pt x="363" y="202"/>
                    <a:pt x="363" y="202"/>
                  </a:cubicBezTo>
                  <a:cubicBezTo>
                    <a:pt x="363" y="202"/>
                    <a:pt x="406" y="224"/>
                    <a:pt x="425" y="230"/>
                  </a:cubicBezTo>
                  <a:cubicBezTo>
                    <a:pt x="434" y="232"/>
                    <a:pt x="443" y="235"/>
                    <a:pt x="451" y="240"/>
                  </a:cubicBezTo>
                  <a:cubicBezTo>
                    <a:pt x="451" y="449"/>
                    <a:pt x="451" y="449"/>
                    <a:pt x="451" y="449"/>
                  </a:cubicBezTo>
                  <a:cubicBezTo>
                    <a:pt x="448" y="445"/>
                    <a:pt x="446" y="439"/>
                    <a:pt x="443" y="426"/>
                  </a:cubicBezTo>
                  <a:cubicBezTo>
                    <a:pt x="443" y="453"/>
                    <a:pt x="434" y="493"/>
                    <a:pt x="441" y="520"/>
                  </a:cubicBezTo>
                  <a:cubicBezTo>
                    <a:pt x="440" y="510"/>
                    <a:pt x="445" y="500"/>
                    <a:pt x="451" y="492"/>
                  </a:cubicBezTo>
                  <a:cubicBezTo>
                    <a:pt x="451" y="622"/>
                    <a:pt x="451" y="622"/>
                    <a:pt x="451" y="622"/>
                  </a:cubicBezTo>
                  <a:cubicBezTo>
                    <a:pt x="444" y="622"/>
                    <a:pt x="439" y="623"/>
                    <a:pt x="439" y="623"/>
                  </a:cubicBezTo>
                  <a:cubicBezTo>
                    <a:pt x="439" y="623"/>
                    <a:pt x="435" y="638"/>
                    <a:pt x="429" y="642"/>
                  </a:cubicBezTo>
                  <a:cubicBezTo>
                    <a:pt x="423" y="647"/>
                    <a:pt x="415" y="662"/>
                    <a:pt x="413" y="657"/>
                  </a:cubicBezTo>
                  <a:cubicBezTo>
                    <a:pt x="411" y="651"/>
                    <a:pt x="406" y="696"/>
                    <a:pt x="400" y="721"/>
                  </a:cubicBezTo>
                  <a:cubicBezTo>
                    <a:pt x="395" y="745"/>
                    <a:pt x="369" y="914"/>
                    <a:pt x="369" y="939"/>
                  </a:cubicBezTo>
                  <a:cubicBezTo>
                    <a:pt x="369" y="963"/>
                    <a:pt x="359" y="988"/>
                    <a:pt x="360" y="1005"/>
                  </a:cubicBezTo>
                  <a:cubicBezTo>
                    <a:pt x="361" y="1022"/>
                    <a:pt x="357" y="1068"/>
                    <a:pt x="356" y="1093"/>
                  </a:cubicBezTo>
                  <a:cubicBezTo>
                    <a:pt x="355" y="1118"/>
                    <a:pt x="332" y="1144"/>
                    <a:pt x="332" y="1162"/>
                  </a:cubicBezTo>
                  <a:cubicBezTo>
                    <a:pt x="332" y="1181"/>
                    <a:pt x="338" y="1189"/>
                    <a:pt x="335" y="1200"/>
                  </a:cubicBezTo>
                  <a:cubicBezTo>
                    <a:pt x="332" y="1210"/>
                    <a:pt x="333" y="1218"/>
                    <a:pt x="345" y="1231"/>
                  </a:cubicBezTo>
                  <a:cubicBezTo>
                    <a:pt x="356" y="1243"/>
                    <a:pt x="361" y="1255"/>
                    <a:pt x="360" y="1264"/>
                  </a:cubicBezTo>
                  <a:cubicBezTo>
                    <a:pt x="359" y="1274"/>
                    <a:pt x="356" y="1278"/>
                    <a:pt x="333" y="1279"/>
                  </a:cubicBezTo>
                  <a:cubicBezTo>
                    <a:pt x="310" y="1280"/>
                    <a:pt x="288" y="1273"/>
                    <a:pt x="288" y="1267"/>
                  </a:cubicBezTo>
                  <a:cubicBezTo>
                    <a:pt x="288" y="1262"/>
                    <a:pt x="280" y="1260"/>
                    <a:pt x="273" y="1260"/>
                  </a:cubicBezTo>
                  <a:cubicBezTo>
                    <a:pt x="266" y="1260"/>
                    <a:pt x="267" y="1253"/>
                    <a:pt x="270" y="1239"/>
                  </a:cubicBezTo>
                  <a:cubicBezTo>
                    <a:pt x="273" y="1226"/>
                    <a:pt x="283" y="1208"/>
                    <a:pt x="277" y="1209"/>
                  </a:cubicBezTo>
                  <a:cubicBezTo>
                    <a:pt x="271" y="1211"/>
                    <a:pt x="266" y="1208"/>
                    <a:pt x="266" y="1188"/>
                  </a:cubicBezTo>
                  <a:cubicBezTo>
                    <a:pt x="266" y="1169"/>
                    <a:pt x="264" y="1163"/>
                    <a:pt x="272" y="1152"/>
                  </a:cubicBezTo>
                  <a:cubicBezTo>
                    <a:pt x="281" y="1140"/>
                    <a:pt x="279" y="1119"/>
                    <a:pt x="277" y="1102"/>
                  </a:cubicBezTo>
                  <a:cubicBezTo>
                    <a:pt x="275" y="1084"/>
                    <a:pt x="269" y="1072"/>
                    <a:pt x="274" y="1050"/>
                  </a:cubicBezTo>
                  <a:cubicBezTo>
                    <a:pt x="279" y="1029"/>
                    <a:pt x="280" y="1003"/>
                    <a:pt x="277" y="993"/>
                  </a:cubicBezTo>
                  <a:cubicBezTo>
                    <a:pt x="274" y="982"/>
                    <a:pt x="276" y="969"/>
                    <a:pt x="284" y="961"/>
                  </a:cubicBezTo>
                  <a:cubicBezTo>
                    <a:pt x="292" y="952"/>
                    <a:pt x="280" y="937"/>
                    <a:pt x="280" y="927"/>
                  </a:cubicBezTo>
                  <a:cubicBezTo>
                    <a:pt x="280" y="917"/>
                    <a:pt x="283" y="877"/>
                    <a:pt x="278" y="836"/>
                  </a:cubicBezTo>
                  <a:cubicBezTo>
                    <a:pt x="273" y="796"/>
                    <a:pt x="272" y="765"/>
                    <a:pt x="271" y="754"/>
                  </a:cubicBezTo>
                  <a:cubicBezTo>
                    <a:pt x="270" y="744"/>
                    <a:pt x="265" y="749"/>
                    <a:pt x="250" y="789"/>
                  </a:cubicBezTo>
                  <a:cubicBezTo>
                    <a:pt x="236" y="830"/>
                    <a:pt x="199" y="956"/>
                    <a:pt x="192" y="984"/>
                  </a:cubicBezTo>
                  <a:cubicBezTo>
                    <a:pt x="186" y="1008"/>
                    <a:pt x="166" y="1096"/>
                    <a:pt x="158" y="1136"/>
                  </a:cubicBezTo>
                  <a:cubicBezTo>
                    <a:pt x="158" y="509"/>
                    <a:pt x="158" y="509"/>
                    <a:pt x="158" y="509"/>
                  </a:cubicBezTo>
                  <a:cubicBezTo>
                    <a:pt x="160" y="506"/>
                    <a:pt x="158" y="485"/>
                    <a:pt x="163" y="469"/>
                  </a:cubicBezTo>
                  <a:cubicBezTo>
                    <a:pt x="169" y="451"/>
                    <a:pt x="171" y="426"/>
                    <a:pt x="172" y="396"/>
                  </a:cubicBezTo>
                  <a:cubicBezTo>
                    <a:pt x="172" y="396"/>
                    <a:pt x="165" y="421"/>
                    <a:pt x="158" y="437"/>
                  </a:cubicBezTo>
                  <a:cubicBezTo>
                    <a:pt x="158" y="224"/>
                    <a:pt x="158" y="224"/>
                    <a:pt x="158" y="224"/>
                  </a:cubicBezTo>
                  <a:cubicBezTo>
                    <a:pt x="164" y="221"/>
                    <a:pt x="175" y="219"/>
                    <a:pt x="190" y="217"/>
                  </a:cubicBezTo>
                  <a:cubicBezTo>
                    <a:pt x="226" y="212"/>
                    <a:pt x="252" y="202"/>
                    <a:pt x="261" y="195"/>
                  </a:cubicBezTo>
                  <a:cubicBezTo>
                    <a:pt x="266" y="191"/>
                    <a:pt x="269" y="188"/>
                    <a:pt x="272" y="185"/>
                  </a:cubicBezTo>
                  <a:cubicBezTo>
                    <a:pt x="274" y="182"/>
                    <a:pt x="279" y="177"/>
                    <a:pt x="275" y="177"/>
                  </a:cubicBezTo>
                  <a:cubicBezTo>
                    <a:pt x="266" y="176"/>
                    <a:pt x="264" y="142"/>
                    <a:pt x="260" y="132"/>
                  </a:cubicBezTo>
                  <a:cubicBezTo>
                    <a:pt x="255" y="122"/>
                    <a:pt x="257" y="115"/>
                    <a:pt x="260" y="106"/>
                  </a:cubicBezTo>
                  <a:cubicBezTo>
                    <a:pt x="263" y="97"/>
                    <a:pt x="257" y="83"/>
                    <a:pt x="265" y="69"/>
                  </a:cubicBezTo>
                  <a:cubicBezTo>
                    <a:pt x="272" y="55"/>
                    <a:pt x="262" y="37"/>
                    <a:pt x="272" y="35"/>
                  </a:cubicBezTo>
                  <a:cubicBezTo>
                    <a:pt x="283" y="33"/>
                    <a:pt x="279" y="21"/>
                    <a:pt x="290" y="21"/>
                  </a:cubicBezTo>
                  <a:cubicBezTo>
                    <a:pt x="300" y="21"/>
                    <a:pt x="301" y="6"/>
                    <a:pt x="312" y="11"/>
                  </a:cubicBezTo>
                  <a:cubicBezTo>
                    <a:pt x="322" y="16"/>
                    <a:pt x="322" y="0"/>
                    <a:pt x="330" y="10"/>
                  </a:cubicBezTo>
                  <a:close/>
                  <a:moveTo>
                    <a:pt x="158" y="1136"/>
                  </a:moveTo>
                  <a:cubicBezTo>
                    <a:pt x="156" y="1142"/>
                    <a:pt x="155" y="1147"/>
                    <a:pt x="155" y="1151"/>
                  </a:cubicBezTo>
                  <a:cubicBezTo>
                    <a:pt x="150" y="1175"/>
                    <a:pt x="144" y="1223"/>
                    <a:pt x="137" y="1223"/>
                  </a:cubicBezTo>
                  <a:cubicBezTo>
                    <a:pt x="131" y="1223"/>
                    <a:pt x="132" y="1228"/>
                    <a:pt x="131" y="1241"/>
                  </a:cubicBezTo>
                  <a:cubicBezTo>
                    <a:pt x="131" y="1255"/>
                    <a:pt x="117" y="1257"/>
                    <a:pt x="109" y="1260"/>
                  </a:cubicBezTo>
                  <a:cubicBezTo>
                    <a:pt x="102" y="1263"/>
                    <a:pt x="100" y="1255"/>
                    <a:pt x="100" y="1255"/>
                  </a:cubicBezTo>
                  <a:cubicBezTo>
                    <a:pt x="100" y="1255"/>
                    <a:pt x="87" y="1281"/>
                    <a:pt x="65" y="1284"/>
                  </a:cubicBezTo>
                  <a:cubicBezTo>
                    <a:pt x="43" y="1287"/>
                    <a:pt x="0" y="1295"/>
                    <a:pt x="0" y="1285"/>
                  </a:cubicBezTo>
                  <a:cubicBezTo>
                    <a:pt x="0" y="1274"/>
                    <a:pt x="5" y="1264"/>
                    <a:pt x="20" y="1256"/>
                  </a:cubicBezTo>
                  <a:cubicBezTo>
                    <a:pt x="34" y="1247"/>
                    <a:pt x="45" y="1224"/>
                    <a:pt x="51" y="1218"/>
                  </a:cubicBezTo>
                  <a:cubicBezTo>
                    <a:pt x="56" y="1212"/>
                    <a:pt x="49" y="1214"/>
                    <a:pt x="53" y="1203"/>
                  </a:cubicBezTo>
                  <a:cubicBezTo>
                    <a:pt x="58" y="1191"/>
                    <a:pt x="73" y="1123"/>
                    <a:pt x="76" y="1101"/>
                  </a:cubicBezTo>
                  <a:cubicBezTo>
                    <a:pt x="78" y="1078"/>
                    <a:pt x="77" y="1002"/>
                    <a:pt x="87" y="967"/>
                  </a:cubicBezTo>
                  <a:cubicBezTo>
                    <a:pt x="98" y="931"/>
                    <a:pt x="131" y="816"/>
                    <a:pt x="135" y="784"/>
                  </a:cubicBezTo>
                  <a:cubicBezTo>
                    <a:pt x="140" y="753"/>
                    <a:pt x="147" y="721"/>
                    <a:pt x="147" y="703"/>
                  </a:cubicBezTo>
                  <a:cubicBezTo>
                    <a:pt x="147" y="686"/>
                    <a:pt x="149" y="674"/>
                    <a:pt x="154" y="662"/>
                  </a:cubicBezTo>
                  <a:cubicBezTo>
                    <a:pt x="158" y="649"/>
                    <a:pt x="153" y="632"/>
                    <a:pt x="153" y="632"/>
                  </a:cubicBezTo>
                  <a:cubicBezTo>
                    <a:pt x="153" y="632"/>
                    <a:pt x="140" y="642"/>
                    <a:pt x="132" y="648"/>
                  </a:cubicBezTo>
                  <a:cubicBezTo>
                    <a:pt x="125" y="655"/>
                    <a:pt x="125" y="645"/>
                    <a:pt x="129" y="629"/>
                  </a:cubicBezTo>
                  <a:cubicBezTo>
                    <a:pt x="132" y="614"/>
                    <a:pt x="130" y="605"/>
                    <a:pt x="126" y="610"/>
                  </a:cubicBezTo>
                  <a:cubicBezTo>
                    <a:pt x="122" y="615"/>
                    <a:pt x="119" y="585"/>
                    <a:pt x="109" y="566"/>
                  </a:cubicBezTo>
                  <a:cubicBezTo>
                    <a:pt x="100" y="548"/>
                    <a:pt x="78" y="511"/>
                    <a:pt x="83" y="489"/>
                  </a:cubicBezTo>
                  <a:cubicBezTo>
                    <a:pt x="88" y="468"/>
                    <a:pt x="90" y="431"/>
                    <a:pt x="96" y="412"/>
                  </a:cubicBezTo>
                  <a:cubicBezTo>
                    <a:pt x="102" y="394"/>
                    <a:pt x="107" y="361"/>
                    <a:pt x="114" y="341"/>
                  </a:cubicBezTo>
                  <a:cubicBezTo>
                    <a:pt x="121" y="321"/>
                    <a:pt x="120" y="311"/>
                    <a:pt x="129" y="291"/>
                  </a:cubicBezTo>
                  <a:cubicBezTo>
                    <a:pt x="137" y="271"/>
                    <a:pt x="147" y="247"/>
                    <a:pt x="147" y="238"/>
                  </a:cubicBezTo>
                  <a:cubicBezTo>
                    <a:pt x="147" y="232"/>
                    <a:pt x="149" y="228"/>
                    <a:pt x="158" y="224"/>
                  </a:cubicBezTo>
                  <a:cubicBezTo>
                    <a:pt x="158" y="437"/>
                    <a:pt x="158" y="437"/>
                    <a:pt x="158" y="437"/>
                  </a:cubicBezTo>
                  <a:cubicBezTo>
                    <a:pt x="155" y="443"/>
                    <a:pt x="152" y="448"/>
                    <a:pt x="150" y="449"/>
                  </a:cubicBezTo>
                  <a:cubicBezTo>
                    <a:pt x="142" y="451"/>
                    <a:pt x="141" y="461"/>
                    <a:pt x="150" y="466"/>
                  </a:cubicBezTo>
                  <a:cubicBezTo>
                    <a:pt x="158" y="471"/>
                    <a:pt x="153" y="504"/>
                    <a:pt x="157" y="509"/>
                  </a:cubicBezTo>
                  <a:cubicBezTo>
                    <a:pt x="157" y="509"/>
                    <a:pt x="157" y="509"/>
                    <a:pt x="158" y="509"/>
                  </a:cubicBezTo>
                  <a:lnTo>
                    <a:pt x="158" y="1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dirty="0"/>
            </a:p>
          </p:txBody>
        </p:sp>
        <p:sp>
          <p:nvSpPr>
            <p:cNvPr id="39" name="Freeform 20"/>
            <p:cNvSpPr>
              <a:spLocks/>
            </p:cNvSpPr>
            <p:nvPr/>
          </p:nvSpPr>
          <p:spPr bwMode="auto">
            <a:xfrm>
              <a:off x="4701" y="1169"/>
              <a:ext cx="325" cy="633"/>
            </a:xfrm>
            <a:custGeom>
              <a:avLst/>
              <a:gdLst>
                <a:gd name="T0" fmla="*/ 153 w 191"/>
                <a:gd name="T1" fmla="*/ 0 h 373"/>
                <a:gd name="T2" fmla="*/ 155 w 191"/>
                <a:gd name="T3" fmla="*/ 3 h 373"/>
                <a:gd name="T4" fmla="*/ 162 w 191"/>
                <a:gd name="T5" fmla="*/ 15 h 373"/>
                <a:gd name="T6" fmla="*/ 162 w 191"/>
                <a:gd name="T7" fmla="*/ 17 h 373"/>
                <a:gd name="T8" fmla="*/ 156 w 191"/>
                <a:gd name="T9" fmla="*/ 149 h 373"/>
                <a:gd name="T10" fmla="*/ 157 w 191"/>
                <a:gd name="T11" fmla="*/ 255 h 373"/>
                <a:gd name="T12" fmla="*/ 175 w 191"/>
                <a:gd name="T13" fmla="*/ 334 h 373"/>
                <a:gd name="T14" fmla="*/ 191 w 191"/>
                <a:gd name="T15" fmla="*/ 372 h 373"/>
                <a:gd name="T16" fmla="*/ 126 w 191"/>
                <a:gd name="T17" fmla="*/ 368 h 373"/>
                <a:gd name="T18" fmla="*/ 20 w 191"/>
                <a:gd name="T19" fmla="*/ 369 h 373"/>
                <a:gd name="T20" fmla="*/ 0 w 191"/>
                <a:gd name="T21" fmla="*/ 361 h 373"/>
                <a:gd name="T22" fmla="*/ 24 w 191"/>
                <a:gd name="T23" fmla="*/ 291 h 373"/>
                <a:gd name="T24" fmla="*/ 44 w 191"/>
                <a:gd name="T25" fmla="*/ 155 h 373"/>
                <a:gd name="T26" fmla="*/ 52 w 191"/>
                <a:gd name="T27" fmla="*/ 32 h 373"/>
                <a:gd name="T28" fmla="*/ 60 w 191"/>
                <a:gd name="T29" fmla="*/ 11 h 373"/>
                <a:gd name="T30" fmla="*/ 61 w 191"/>
                <a:gd name="T31" fmla="*/ 10 h 373"/>
                <a:gd name="T32" fmla="*/ 72 w 191"/>
                <a:gd name="T33" fmla="*/ 0 h 373"/>
                <a:gd name="T34" fmla="*/ 91 w 191"/>
                <a:gd name="T35" fmla="*/ 23 h 373"/>
                <a:gd name="T36" fmla="*/ 121 w 191"/>
                <a:gd name="T37" fmla="*/ 33 h 373"/>
                <a:gd name="T38" fmla="*/ 153 w 191"/>
                <a:gd name="T3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373">
                  <a:moveTo>
                    <a:pt x="153" y="0"/>
                  </a:moveTo>
                  <a:cubicBezTo>
                    <a:pt x="154" y="3"/>
                    <a:pt x="155" y="3"/>
                    <a:pt x="155" y="3"/>
                  </a:cubicBezTo>
                  <a:cubicBezTo>
                    <a:pt x="162" y="15"/>
                    <a:pt x="162" y="15"/>
                    <a:pt x="162" y="15"/>
                  </a:cubicBezTo>
                  <a:cubicBezTo>
                    <a:pt x="162" y="16"/>
                    <a:pt x="162" y="16"/>
                    <a:pt x="162" y="17"/>
                  </a:cubicBezTo>
                  <a:cubicBezTo>
                    <a:pt x="159" y="37"/>
                    <a:pt x="156" y="104"/>
                    <a:pt x="156" y="149"/>
                  </a:cubicBezTo>
                  <a:cubicBezTo>
                    <a:pt x="156" y="194"/>
                    <a:pt x="150" y="218"/>
                    <a:pt x="157" y="255"/>
                  </a:cubicBezTo>
                  <a:cubicBezTo>
                    <a:pt x="164" y="291"/>
                    <a:pt x="165" y="312"/>
                    <a:pt x="175" y="334"/>
                  </a:cubicBezTo>
                  <a:cubicBezTo>
                    <a:pt x="185" y="356"/>
                    <a:pt x="191" y="372"/>
                    <a:pt x="191" y="372"/>
                  </a:cubicBezTo>
                  <a:cubicBezTo>
                    <a:pt x="191" y="372"/>
                    <a:pt x="159" y="368"/>
                    <a:pt x="126" y="368"/>
                  </a:cubicBezTo>
                  <a:cubicBezTo>
                    <a:pt x="93" y="368"/>
                    <a:pt x="33" y="373"/>
                    <a:pt x="20" y="369"/>
                  </a:cubicBezTo>
                  <a:cubicBezTo>
                    <a:pt x="8" y="366"/>
                    <a:pt x="0" y="361"/>
                    <a:pt x="0" y="361"/>
                  </a:cubicBezTo>
                  <a:cubicBezTo>
                    <a:pt x="0" y="361"/>
                    <a:pt x="14" y="328"/>
                    <a:pt x="24" y="291"/>
                  </a:cubicBezTo>
                  <a:cubicBezTo>
                    <a:pt x="34" y="255"/>
                    <a:pt x="44" y="205"/>
                    <a:pt x="44" y="155"/>
                  </a:cubicBezTo>
                  <a:cubicBezTo>
                    <a:pt x="44" y="105"/>
                    <a:pt x="42" y="57"/>
                    <a:pt x="52" y="32"/>
                  </a:cubicBezTo>
                  <a:cubicBezTo>
                    <a:pt x="56" y="23"/>
                    <a:pt x="58" y="16"/>
                    <a:pt x="60" y="11"/>
                  </a:cubicBezTo>
                  <a:cubicBezTo>
                    <a:pt x="60" y="11"/>
                    <a:pt x="58" y="12"/>
                    <a:pt x="61" y="10"/>
                  </a:cubicBezTo>
                  <a:cubicBezTo>
                    <a:pt x="63" y="8"/>
                    <a:pt x="69" y="3"/>
                    <a:pt x="72" y="0"/>
                  </a:cubicBezTo>
                  <a:cubicBezTo>
                    <a:pt x="77" y="6"/>
                    <a:pt x="80" y="10"/>
                    <a:pt x="91" y="23"/>
                  </a:cubicBezTo>
                  <a:cubicBezTo>
                    <a:pt x="102" y="36"/>
                    <a:pt x="103" y="45"/>
                    <a:pt x="121" y="33"/>
                  </a:cubicBezTo>
                  <a:cubicBezTo>
                    <a:pt x="135" y="24"/>
                    <a:pt x="144" y="11"/>
                    <a:pt x="1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dirty="0"/>
            </a:p>
          </p:txBody>
        </p:sp>
        <p:sp>
          <p:nvSpPr>
            <p:cNvPr id="40" name="Freeform 21"/>
            <p:cNvSpPr>
              <a:spLocks/>
            </p:cNvSpPr>
            <p:nvPr/>
          </p:nvSpPr>
          <p:spPr bwMode="auto">
            <a:xfrm>
              <a:off x="4752" y="1242"/>
              <a:ext cx="157" cy="626"/>
            </a:xfrm>
            <a:custGeom>
              <a:avLst/>
              <a:gdLst>
                <a:gd name="T0" fmla="*/ 77 w 92"/>
                <a:gd name="T1" fmla="*/ 0 h 369"/>
                <a:gd name="T2" fmla="*/ 59 w 92"/>
                <a:gd name="T3" fmla="*/ 18 h 369"/>
                <a:gd name="T4" fmla="*/ 65 w 92"/>
                <a:gd name="T5" fmla="*/ 29 h 369"/>
                <a:gd name="T6" fmla="*/ 37 w 92"/>
                <a:gd name="T7" fmla="*/ 139 h 369"/>
                <a:gd name="T8" fmla="*/ 4 w 92"/>
                <a:gd name="T9" fmla="*/ 314 h 369"/>
                <a:gd name="T10" fmla="*/ 15 w 92"/>
                <a:gd name="T11" fmla="*/ 354 h 369"/>
                <a:gd name="T12" fmla="*/ 35 w 92"/>
                <a:gd name="T13" fmla="*/ 356 h 369"/>
                <a:gd name="T14" fmla="*/ 59 w 92"/>
                <a:gd name="T15" fmla="*/ 311 h 369"/>
                <a:gd name="T16" fmla="*/ 80 w 92"/>
                <a:gd name="T17" fmla="*/ 168 h 369"/>
                <a:gd name="T18" fmla="*/ 87 w 92"/>
                <a:gd name="T19" fmla="*/ 57 h 369"/>
                <a:gd name="T20" fmla="*/ 81 w 92"/>
                <a:gd name="T21" fmla="*/ 29 h 369"/>
                <a:gd name="T22" fmla="*/ 92 w 92"/>
                <a:gd name="T23" fmla="*/ 17 h 369"/>
                <a:gd name="T24" fmla="*/ 77 w 92"/>
                <a:gd name="T25"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369">
                  <a:moveTo>
                    <a:pt x="77" y="0"/>
                  </a:moveTo>
                  <a:cubicBezTo>
                    <a:pt x="59" y="18"/>
                    <a:pt x="59" y="18"/>
                    <a:pt x="59" y="18"/>
                  </a:cubicBezTo>
                  <a:cubicBezTo>
                    <a:pt x="59" y="18"/>
                    <a:pt x="68" y="21"/>
                    <a:pt x="65" y="29"/>
                  </a:cubicBezTo>
                  <a:cubicBezTo>
                    <a:pt x="62" y="37"/>
                    <a:pt x="49" y="81"/>
                    <a:pt x="37" y="139"/>
                  </a:cubicBezTo>
                  <a:cubicBezTo>
                    <a:pt x="24" y="198"/>
                    <a:pt x="7" y="300"/>
                    <a:pt x="4" y="314"/>
                  </a:cubicBezTo>
                  <a:cubicBezTo>
                    <a:pt x="0" y="329"/>
                    <a:pt x="5" y="339"/>
                    <a:pt x="15" y="354"/>
                  </a:cubicBezTo>
                  <a:cubicBezTo>
                    <a:pt x="24" y="369"/>
                    <a:pt x="25" y="369"/>
                    <a:pt x="35" y="356"/>
                  </a:cubicBezTo>
                  <a:cubicBezTo>
                    <a:pt x="45" y="343"/>
                    <a:pt x="52" y="348"/>
                    <a:pt x="59" y="311"/>
                  </a:cubicBezTo>
                  <a:cubicBezTo>
                    <a:pt x="65" y="274"/>
                    <a:pt x="75" y="200"/>
                    <a:pt x="80" y="168"/>
                  </a:cubicBezTo>
                  <a:cubicBezTo>
                    <a:pt x="85" y="135"/>
                    <a:pt x="91" y="72"/>
                    <a:pt x="87" y="57"/>
                  </a:cubicBezTo>
                  <a:cubicBezTo>
                    <a:pt x="83" y="43"/>
                    <a:pt x="80" y="35"/>
                    <a:pt x="81" y="29"/>
                  </a:cubicBezTo>
                  <a:cubicBezTo>
                    <a:pt x="83" y="23"/>
                    <a:pt x="92" y="17"/>
                    <a:pt x="92" y="17"/>
                  </a:cubicBezTo>
                  <a:cubicBezTo>
                    <a:pt x="92" y="17"/>
                    <a:pt x="85" y="4"/>
                    <a:pt x="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grpSp>
      <p:grpSp>
        <p:nvGrpSpPr>
          <p:cNvPr id="42" name="Group 4"/>
          <p:cNvGrpSpPr>
            <a:grpSpLocks noChangeAspect="1"/>
          </p:cNvGrpSpPr>
          <p:nvPr/>
        </p:nvGrpSpPr>
        <p:grpSpPr bwMode="auto">
          <a:xfrm>
            <a:off x="8894203" y="4137093"/>
            <a:ext cx="533681" cy="1658368"/>
            <a:chOff x="110" y="939"/>
            <a:chExt cx="391" cy="1215"/>
          </a:xfrm>
        </p:grpSpPr>
        <p:sp>
          <p:nvSpPr>
            <p:cNvPr id="44" name="Freeform 5"/>
            <p:cNvSpPr>
              <a:spLocks noEditPoints="1"/>
            </p:cNvSpPr>
            <p:nvPr/>
          </p:nvSpPr>
          <p:spPr bwMode="auto">
            <a:xfrm>
              <a:off x="110" y="939"/>
              <a:ext cx="391" cy="1215"/>
            </a:xfrm>
            <a:custGeom>
              <a:avLst/>
              <a:gdLst>
                <a:gd name="T0" fmla="*/ 281 w 338"/>
                <a:gd name="T1" fmla="*/ 214 h 1056"/>
                <a:gd name="T2" fmla="*/ 302 w 338"/>
                <a:gd name="T3" fmla="*/ 451 h 1056"/>
                <a:gd name="T4" fmla="*/ 302 w 338"/>
                <a:gd name="T5" fmla="*/ 541 h 1056"/>
                <a:gd name="T6" fmla="*/ 296 w 338"/>
                <a:gd name="T7" fmla="*/ 578 h 1056"/>
                <a:gd name="T8" fmla="*/ 335 w 338"/>
                <a:gd name="T9" fmla="*/ 741 h 1056"/>
                <a:gd name="T10" fmla="*/ 251 w 338"/>
                <a:gd name="T11" fmla="*/ 784 h 1056"/>
                <a:gd name="T12" fmla="*/ 258 w 338"/>
                <a:gd name="T13" fmla="*/ 582 h 1056"/>
                <a:gd name="T14" fmla="*/ 259 w 338"/>
                <a:gd name="T15" fmla="*/ 539 h 1056"/>
                <a:gd name="T16" fmla="*/ 251 w 338"/>
                <a:gd name="T17" fmla="*/ 181 h 1056"/>
                <a:gd name="T18" fmla="*/ 201 w 338"/>
                <a:gd name="T19" fmla="*/ 33 h 1056"/>
                <a:gd name="T20" fmla="*/ 203 w 338"/>
                <a:gd name="T21" fmla="*/ 102 h 1056"/>
                <a:gd name="T22" fmla="*/ 183 w 338"/>
                <a:gd name="T23" fmla="*/ 135 h 1056"/>
                <a:gd name="T24" fmla="*/ 244 w 338"/>
                <a:gd name="T25" fmla="*/ 179 h 1056"/>
                <a:gd name="T26" fmla="*/ 251 w 338"/>
                <a:gd name="T27" fmla="*/ 548 h 1056"/>
                <a:gd name="T28" fmla="*/ 241 w 338"/>
                <a:gd name="T29" fmla="*/ 549 h 1056"/>
                <a:gd name="T30" fmla="*/ 243 w 338"/>
                <a:gd name="T31" fmla="*/ 584 h 1056"/>
                <a:gd name="T32" fmla="*/ 251 w 338"/>
                <a:gd name="T33" fmla="*/ 784 h 1056"/>
                <a:gd name="T34" fmla="*/ 235 w 338"/>
                <a:gd name="T35" fmla="*/ 785 h 1056"/>
                <a:gd name="T36" fmla="*/ 227 w 338"/>
                <a:gd name="T37" fmla="*/ 918 h 1056"/>
                <a:gd name="T38" fmla="*/ 235 w 338"/>
                <a:gd name="T39" fmla="*/ 1007 h 1056"/>
                <a:gd name="T40" fmla="*/ 180 w 338"/>
                <a:gd name="T41" fmla="*/ 1012 h 1056"/>
                <a:gd name="T42" fmla="*/ 168 w 338"/>
                <a:gd name="T43" fmla="*/ 947 h 1056"/>
                <a:gd name="T44" fmla="*/ 170 w 338"/>
                <a:gd name="T45" fmla="*/ 845 h 1056"/>
                <a:gd name="T46" fmla="*/ 144 w 338"/>
                <a:gd name="T47" fmla="*/ 622 h 1056"/>
                <a:gd name="T48" fmla="*/ 118 w 338"/>
                <a:gd name="T49" fmla="*/ 669 h 1056"/>
                <a:gd name="T50" fmla="*/ 89 w 338"/>
                <a:gd name="T51" fmla="*/ 894 h 1056"/>
                <a:gd name="T52" fmla="*/ 96 w 338"/>
                <a:gd name="T53" fmla="*/ 932 h 1056"/>
                <a:gd name="T54" fmla="*/ 78 w 338"/>
                <a:gd name="T55" fmla="*/ 1001 h 1056"/>
                <a:gd name="T56" fmla="*/ 28 w 338"/>
                <a:gd name="T57" fmla="*/ 1052 h 1056"/>
                <a:gd name="T58" fmla="*/ 35 w 338"/>
                <a:gd name="T59" fmla="*/ 965 h 1056"/>
                <a:gd name="T60" fmla="*/ 31 w 338"/>
                <a:gd name="T61" fmla="*/ 913 h 1056"/>
                <a:gd name="T62" fmla="*/ 27 w 338"/>
                <a:gd name="T63" fmla="*/ 724 h 1056"/>
                <a:gd name="T64" fmla="*/ 28 w 338"/>
                <a:gd name="T65" fmla="*/ 526 h 1056"/>
                <a:gd name="T66" fmla="*/ 17 w 338"/>
                <a:gd name="T67" fmla="*/ 493 h 1056"/>
                <a:gd name="T68" fmla="*/ 7 w 338"/>
                <a:gd name="T69" fmla="*/ 405 h 1056"/>
                <a:gd name="T70" fmla="*/ 20 w 338"/>
                <a:gd name="T71" fmla="*/ 233 h 1056"/>
                <a:gd name="T72" fmla="*/ 113 w 338"/>
                <a:gd name="T73" fmla="*/ 159 h 1056"/>
                <a:gd name="T74" fmla="*/ 117 w 338"/>
                <a:gd name="T75" fmla="*/ 108 h 1056"/>
                <a:gd name="T76" fmla="*/ 103 w 338"/>
                <a:gd name="T77" fmla="*/ 73 h 1056"/>
                <a:gd name="T78" fmla="*/ 108 w 338"/>
                <a:gd name="T79" fmla="*/ 33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8" h="1056">
                  <a:moveTo>
                    <a:pt x="251" y="181"/>
                  </a:moveTo>
                  <a:cubicBezTo>
                    <a:pt x="268" y="186"/>
                    <a:pt x="281" y="191"/>
                    <a:pt x="281" y="214"/>
                  </a:cubicBezTo>
                  <a:cubicBezTo>
                    <a:pt x="282" y="239"/>
                    <a:pt x="284" y="289"/>
                    <a:pt x="288" y="323"/>
                  </a:cubicBezTo>
                  <a:cubicBezTo>
                    <a:pt x="292" y="356"/>
                    <a:pt x="302" y="428"/>
                    <a:pt x="302" y="451"/>
                  </a:cubicBezTo>
                  <a:cubicBezTo>
                    <a:pt x="303" y="474"/>
                    <a:pt x="305" y="522"/>
                    <a:pt x="305" y="527"/>
                  </a:cubicBezTo>
                  <a:cubicBezTo>
                    <a:pt x="304" y="533"/>
                    <a:pt x="300" y="532"/>
                    <a:pt x="302" y="541"/>
                  </a:cubicBezTo>
                  <a:cubicBezTo>
                    <a:pt x="303" y="550"/>
                    <a:pt x="303" y="558"/>
                    <a:pt x="299" y="564"/>
                  </a:cubicBezTo>
                  <a:cubicBezTo>
                    <a:pt x="294" y="570"/>
                    <a:pt x="296" y="578"/>
                    <a:pt x="296" y="578"/>
                  </a:cubicBezTo>
                  <a:cubicBezTo>
                    <a:pt x="338" y="576"/>
                    <a:pt x="338" y="576"/>
                    <a:pt x="338" y="576"/>
                  </a:cubicBezTo>
                  <a:cubicBezTo>
                    <a:pt x="335" y="741"/>
                    <a:pt x="335" y="741"/>
                    <a:pt x="335" y="741"/>
                  </a:cubicBezTo>
                  <a:cubicBezTo>
                    <a:pt x="269" y="792"/>
                    <a:pt x="269" y="792"/>
                    <a:pt x="269" y="792"/>
                  </a:cubicBezTo>
                  <a:cubicBezTo>
                    <a:pt x="269" y="792"/>
                    <a:pt x="260" y="785"/>
                    <a:pt x="251" y="784"/>
                  </a:cubicBezTo>
                  <a:cubicBezTo>
                    <a:pt x="251" y="583"/>
                    <a:pt x="251" y="583"/>
                    <a:pt x="251" y="583"/>
                  </a:cubicBezTo>
                  <a:cubicBezTo>
                    <a:pt x="258" y="582"/>
                    <a:pt x="258" y="582"/>
                    <a:pt x="258" y="582"/>
                  </a:cubicBezTo>
                  <a:cubicBezTo>
                    <a:pt x="258" y="582"/>
                    <a:pt x="257" y="570"/>
                    <a:pt x="259" y="562"/>
                  </a:cubicBezTo>
                  <a:cubicBezTo>
                    <a:pt x="261" y="555"/>
                    <a:pt x="261" y="548"/>
                    <a:pt x="259" y="539"/>
                  </a:cubicBezTo>
                  <a:cubicBezTo>
                    <a:pt x="259" y="539"/>
                    <a:pt x="256" y="547"/>
                    <a:pt x="251" y="548"/>
                  </a:cubicBezTo>
                  <a:lnTo>
                    <a:pt x="251" y="181"/>
                  </a:lnTo>
                  <a:close/>
                  <a:moveTo>
                    <a:pt x="159" y="0"/>
                  </a:moveTo>
                  <a:cubicBezTo>
                    <a:pt x="177" y="0"/>
                    <a:pt x="198" y="14"/>
                    <a:pt x="201" y="33"/>
                  </a:cubicBezTo>
                  <a:cubicBezTo>
                    <a:pt x="203" y="52"/>
                    <a:pt x="202" y="79"/>
                    <a:pt x="202" y="79"/>
                  </a:cubicBezTo>
                  <a:cubicBezTo>
                    <a:pt x="202" y="79"/>
                    <a:pt x="208" y="92"/>
                    <a:pt x="203" y="102"/>
                  </a:cubicBezTo>
                  <a:cubicBezTo>
                    <a:pt x="198" y="112"/>
                    <a:pt x="186" y="110"/>
                    <a:pt x="186" y="110"/>
                  </a:cubicBezTo>
                  <a:cubicBezTo>
                    <a:pt x="186" y="110"/>
                    <a:pt x="183" y="126"/>
                    <a:pt x="183" y="135"/>
                  </a:cubicBezTo>
                  <a:cubicBezTo>
                    <a:pt x="183" y="144"/>
                    <a:pt x="183" y="150"/>
                    <a:pt x="191" y="156"/>
                  </a:cubicBezTo>
                  <a:cubicBezTo>
                    <a:pt x="198" y="162"/>
                    <a:pt x="224" y="173"/>
                    <a:pt x="244" y="179"/>
                  </a:cubicBezTo>
                  <a:cubicBezTo>
                    <a:pt x="247" y="180"/>
                    <a:pt x="249" y="180"/>
                    <a:pt x="251" y="181"/>
                  </a:cubicBezTo>
                  <a:cubicBezTo>
                    <a:pt x="251" y="548"/>
                    <a:pt x="251" y="548"/>
                    <a:pt x="251" y="548"/>
                  </a:cubicBezTo>
                  <a:cubicBezTo>
                    <a:pt x="251" y="548"/>
                    <a:pt x="250" y="548"/>
                    <a:pt x="250" y="548"/>
                  </a:cubicBezTo>
                  <a:cubicBezTo>
                    <a:pt x="244" y="548"/>
                    <a:pt x="241" y="549"/>
                    <a:pt x="241" y="549"/>
                  </a:cubicBezTo>
                  <a:cubicBezTo>
                    <a:pt x="241" y="549"/>
                    <a:pt x="244" y="559"/>
                    <a:pt x="244" y="567"/>
                  </a:cubicBezTo>
                  <a:cubicBezTo>
                    <a:pt x="244" y="576"/>
                    <a:pt x="243" y="584"/>
                    <a:pt x="243" y="584"/>
                  </a:cubicBezTo>
                  <a:cubicBezTo>
                    <a:pt x="251" y="583"/>
                    <a:pt x="251" y="583"/>
                    <a:pt x="251" y="583"/>
                  </a:cubicBezTo>
                  <a:cubicBezTo>
                    <a:pt x="251" y="784"/>
                    <a:pt x="251" y="784"/>
                    <a:pt x="251" y="784"/>
                  </a:cubicBezTo>
                  <a:cubicBezTo>
                    <a:pt x="250" y="784"/>
                    <a:pt x="250" y="784"/>
                    <a:pt x="249" y="784"/>
                  </a:cubicBezTo>
                  <a:cubicBezTo>
                    <a:pt x="240" y="784"/>
                    <a:pt x="235" y="785"/>
                    <a:pt x="235" y="785"/>
                  </a:cubicBezTo>
                  <a:cubicBezTo>
                    <a:pt x="235" y="785"/>
                    <a:pt x="237" y="834"/>
                    <a:pt x="237" y="853"/>
                  </a:cubicBezTo>
                  <a:cubicBezTo>
                    <a:pt x="237" y="873"/>
                    <a:pt x="236" y="904"/>
                    <a:pt x="227" y="918"/>
                  </a:cubicBezTo>
                  <a:cubicBezTo>
                    <a:pt x="219" y="932"/>
                    <a:pt x="217" y="937"/>
                    <a:pt x="217" y="949"/>
                  </a:cubicBezTo>
                  <a:cubicBezTo>
                    <a:pt x="217" y="962"/>
                    <a:pt x="236" y="995"/>
                    <a:pt x="235" y="1007"/>
                  </a:cubicBezTo>
                  <a:cubicBezTo>
                    <a:pt x="235" y="1018"/>
                    <a:pt x="232" y="1036"/>
                    <a:pt x="213" y="1035"/>
                  </a:cubicBezTo>
                  <a:cubicBezTo>
                    <a:pt x="194" y="1035"/>
                    <a:pt x="180" y="1027"/>
                    <a:pt x="180" y="1012"/>
                  </a:cubicBezTo>
                  <a:cubicBezTo>
                    <a:pt x="180" y="996"/>
                    <a:pt x="182" y="987"/>
                    <a:pt x="176" y="981"/>
                  </a:cubicBezTo>
                  <a:cubicBezTo>
                    <a:pt x="170" y="975"/>
                    <a:pt x="179" y="962"/>
                    <a:pt x="168" y="947"/>
                  </a:cubicBezTo>
                  <a:cubicBezTo>
                    <a:pt x="158" y="932"/>
                    <a:pt x="170" y="930"/>
                    <a:pt x="167" y="917"/>
                  </a:cubicBezTo>
                  <a:cubicBezTo>
                    <a:pt x="164" y="903"/>
                    <a:pt x="169" y="861"/>
                    <a:pt x="170" y="845"/>
                  </a:cubicBezTo>
                  <a:cubicBezTo>
                    <a:pt x="171" y="828"/>
                    <a:pt x="168" y="809"/>
                    <a:pt x="160" y="738"/>
                  </a:cubicBezTo>
                  <a:cubicBezTo>
                    <a:pt x="151" y="668"/>
                    <a:pt x="146" y="637"/>
                    <a:pt x="144" y="622"/>
                  </a:cubicBezTo>
                  <a:cubicBezTo>
                    <a:pt x="142" y="606"/>
                    <a:pt x="138" y="587"/>
                    <a:pt x="138" y="587"/>
                  </a:cubicBezTo>
                  <a:cubicBezTo>
                    <a:pt x="138" y="587"/>
                    <a:pt x="127" y="653"/>
                    <a:pt x="118" y="669"/>
                  </a:cubicBezTo>
                  <a:cubicBezTo>
                    <a:pt x="109" y="686"/>
                    <a:pt x="99" y="768"/>
                    <a:pt x="96" y="792"/>
                  </a:cubicBezTo>
                  <a:cubicBezTo>
                    <a:pt x="93" y="816"/>
                    <a:pt x="95" y="886"/>
                    <a:pt x="89" y="894"/>
                  </a:cubicBezTo>
                  <a:cubicBezTo>
                    <a:pt x="84" y="901"/>
                    <a:pt x="81" y="912"/>
                    <a:pt x="81" y="912"/>
                  </a:cubicBezTo>
                  <a:cubicBezTo>
                    <a:pt x="81" y="912"/>
                    <a:pt x="96" y="920"/>
                    <a:pt x="96" y="932"/>
                  </a:cubicBezTo>
                  <a:cubicBezTo>
                    <a:pt x="96" y="944"/>
                    <a:pt x="85" y="954"/>
                    <a:pt x="85" y="969"/>
                  </a:cubicBezTo>
                  <a:cubicBezTo>
                    <a:pt x="86" y="985"/>
                    <a:pt x="84" y="998"/>
                    <a:pt x="78" y="1001"/>
                  </a:cubicBezTo>
                  <a:cubicBezTo>
                    <a:pt x="72" y="1004"/>
                    <a:pt x="73" y="1031"/>
                    <a:pt x="65" y="1040"/>
                  </a:cubicBezTo>
                  <a:cubicBezTo>
                    <a:pt x="57" y="1049"/>
                    <a:pt x="44" y="1056"/>
                    <a:pt x="28" y="1052"/>
                  </a:cubicBezTo>
                  <a:cubicBezTo>
                    <a:pt x="12" y="1047"/>
                    <a:pt x="12" y="1026"/>
                    <a:pt x="20" y="1006"/>
                  </a:cubicBezTo>
                  <a:cubicBezTo>
                    <a:pt x="28" y="986"/>
                    <a:pt x="37" y="973"/>
                    <a:pt x="35" y="965"/>
                  </a:cubicBezTo>
                  <a:cubicBezTo>
                    <a:pt x="32" y="957"/>
                    <a:pt x="29" y="945"/>
                    <a:pt x="37" y="937"/>
                  </a:cubicBezTo>
                  <a:cubicBezTo>
                    <a:pt x="45" y="929"/>
                    <a:pt x="36" y="920"/>
                    <a:pt x="31" y="913"/>
                  </a:cubicBezTo>
                  <a:cubicBezTo>
                    <a:pt x="26" y="906"/>
                    <a:pt x="27" y="875"/>
                    <a:pt x="27" y="857"/>
                  </a:cubicBezTo>
                  <a:cubicBezTo>
                    <a:pt x="26" y="840"/>
                    <a:pt x="28" y="755"/>
                    <a:pt x="27" y="724"/>
                  </a:cubicBezTo>
                  <a:cubicBezTo>
                    <a:pt x="26" y="692"/>
                    <a:pt x="23" y="598"/>
                    <a:pt x="28" y="572"/>
                  </a:cubicBezTo>
                  <a:cubicBezTo>
                    <a:pt x="32" y="546"/>
                    <a:pt x="28" y="526"/>
                    <a:pt x="28" y="526"/>
                  </a:cubicBezTo>
                  <a:cubicBezTo>
                    <a:pt x="28" y="526"/>
                    <a:pt x="18" y="531"/>
                    <a:pt x="18" y="522"/>
                  </a:cubicBezTo>
                  <a:cubicBezTo>
                    <a:pt x="18" y="512"/>
                    <a:pt x="22" y="510"/>
                    <a:pt x="17" y="493"/>
                  </a:cubicBezTo>
                  <a:cubicBezTo>
                    <a:pt x="13" y="476"/>
                    <a:pt x="12" y="460"/>
                    <a:pt x="7" y="447"/>
                  </a:cubicBezTo>
                  <a:cubicBezTo>
                    <a:pt x="1" y="434"/>
                    <a:pt x="0" y="412"/>
                    <a:pt x="7" y="405"/>
                  </a:cubicBezTo>
                  <a:cubicBezTo>
                    <a:pt x="13" y="398"/>
                    <a:pt x="4" y="361"/>
                    <a:pt x="9" y="332"/>
                  </a:cubicBezTo>
                  <a:cubicBezTo>
                    <a:pt x="15" y="304"/>
                    <a:pt x="19" y="258"/>
                    <a:pt x="20" y="233"/>
                  </a:cubicBezTo>
                  <a:cubicBezTo>
                    <a:pt x="20" y="209"/>
                    <a:pt x="21" y="191"/>
                    <a:pt x="53" y="183"/>
                  </a:cubicBezTo>
                  <a:cubicBezTo>
                    <a:pt x="85" y="175"/>
                    <a:pt x="109" y="166"/>
                    <a:pt x="113" y="159"/>
                  </a:cubicBezTo>
                  <a:cubicBezTo>
                    <a:pt x="118" y="153"/>
                    <a:pt x="119" y="135"/>
                    <a:pt x="118" y="127"/>
                  </a:cubicBezTo>
                  <a:cubicBezTo>
                    <a:pt x="117" y="119"/>
                    <a:pt x="117" y="113"/>
                    <a:pt x="117" y="108"/>
                  </a:cubicBezTo>
                  <a:cubicBezTo>
                    <a:pt x="117" y="103"/>
                    <a:pt x="107" y="110"/>
                    <a:pt x="105" y="102"/>
                  </a:cubicBezTo>
                  <a:cubicBezTo>
                    <a:pt x="103" y="93"/>
                    <a:pt x="102" y="75"/>
                    <a:pt x="103" y="73"/>
                  </a:cubicBezTo>
                  <a:cubicBezTo>
                    <a:pt x="105" y="72"/>
                    <a:pt x="106" y="72"/>
                    <a:pt x="108" y="72"/>
                  </a:cubicBezTo>
                  <a:cubicBezTo>
                    <a:pt x="108" y="69"/>
                    <a:pt x="107" y="52"/>
                    <a:pt x="108" y="33"/>
                  </a:cubicBezTo>
                  <a:cubicBezTo>
                    <a:pt x="109" y="16"/>
                    <a:pt x="127" y="2"/>
                    <a:pt x="15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45" name="Freeform 6"/>
            <p:cNvSpPr>
              <a:spLocks/>
            </p:cNvSpPr>
            <p:nvPr/>
          </p:nvSpPr>
          <p:spPr bwMode="auto">
            <a:xfrm>
              <a:off x="127" y="1487"/>
              <a:ext cx="43" cy="40"/>
            </a:xfrm>
            <a:custGeom>
              <a:avLst/>
              <a:gdLst>
                <a:gd name="T0" fmla="*/ 9 w 37"/>
                <a:gd name="T1" fmla="*/ 35 h 35"/>
                <a:gd name="T2" fmla="*/ 9 w 37"/>
                <a:gd name="T3" fmla="*/ 11 h 35"/>
                <a:gd name="T4" fmla="*/ 37 w 37"/>
                <a:gd name="T5" fmla="*/ 8 h 35"/>
                <a:gd name="T6" fmla="*/ 15 w 37"/>
                <a:gd name="T7" fmla="*/ 14 h 35"/>
                <a:gd name="T8" fmla="*/ 9 w 37"/>
                <a:gd name="T9" fmla="*/ 35 h 35"/>
              </a:gdLst>
              <a:ahLst/>
              <a:cxnLst>
                <a:cxn ang="0">
                  <a:pos x="T0" y="T1"/>
                </a:cxn>
                <a:cxn ang="0">
                  <a:pos x="T2" y="T3"/>
                </a:cxn>
                <a:cxn ang="0">
                  <a:pos x="T4" y="T5"/>
                </a:cxn>
                <a:cxn ang="0">
                  <a:pos x="T6" y="T7"/>
                </a:cxn>
                <a:cxn ang="0">
                  <a:pos x="T8" y="T9"/>
                </a:cxn>
              </a:cxnLst>
              <a:rect l="0" t="0" r="r" b="b"/>
              <a:pathLst>
                <a:path w="37" h="35">
                  <a:moveTo>
                    <a:pt x="9" y="35"/>
                  </a:moveTo>
                  <a:cubicBezTo>
                    <a:pt x="9" y="35"/>
                    <a:pt x="0" y="22"/>
                    <a:pt x="9" y="11"/>
                  </a:cubicBezTo>
                  <a:cubicBezTo>
                    <a:pt x="17" y="0"/>
                    <a:pt x="37" y="8"/>
                    <a:pt x="37" y="8"/>
                  </a:cubicBezTo>
                  <a:cubicBezTo>
                    <a:pt x="37" y="8"/>
                    <a:pt x="23" y="8"/>
                    <a:pt x="15" y="14"/>
                  </a:cubicBezTo>
                  <a:cubicBezTo>
                    <a:pt x="8" y="20"/>
                    <a:pt x="10" y="24"/>
                    <a:pt x="9" y="3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46" name="Freeform 7"/>
            <p:cNvSpPr>
              <a:spLocks/>
            </p:cNvSpPr>
            <p:nvPr/>
          </p:nvSpPr>
          <p:spPr bwMode="auto">
            <a:xfrm>
              <a:off x="410" y="1540"/>
              <a:ext cx="48" cy="17"/>
            </a:xfrm>
            <a:custGeom>
              <a:avLst/>
              <a:gdLst>
                <a:gd name="T0" fmla="*/ 0 w 42"/>
                <a:gd name="T1" fmla="*/ 14 h 15"/>
                <a:gd name="T2" fmla="*/ 20 w 42"/>
                <a:gd name="T3" fmla="*/ 0 h 15"/>
                <a:gd name="T4" fmla="*/ 42 w 42"/>
                <a:gd name="T5" fmla="*/ 15 h 15"/>
                <a:gd name="T6" fmla="*/ 19 w 42"/>
                <a:gd name="T7" fmla="*/ 8 h 15"/>
                <a:gd name="T8" fmla="*/ 0 w 42"/>
                <a:gd name="T9" fmla="*/ 14 h 15"/>
              </a:gdLst>
              <a:ahLst/>
              <a:cxnLst>
                <a:cxn ang="0">
                  <a:pos x="T0" y="T1"/>
                </a:cxn>
                <a:cxn ang="0">
                  <a:pos x="T2" y="T3"/>
                </a:cxn>
                <a:cxn ang="0">
                  <a:pos x="T4" y="T5"/>
                </a:cxn>
                <a:cxn ang="0">
                  <a:pos x="T6" y="T7"/>
                </a:cxn>
                <a:cxn ang="0">
                  <a:pos x="T8" y="T9"/>
                </a:cxn>
              </a:cxnLst>
              <a:rect l="0" t="0" r="r" b="b"/>
              <a:pathLst>
                <a:path w="42" h="15">
                  <a:moveTo>
                    <a:pt x="0" y="14"/>
                  </a:moveTo>
                  <a:cubicBezTo>
                    <a:pt x="0" y="14"/>
                    <a:pt x="0" y="0"/>
                    <a:pt x="20" y="0"/>
                  </a:cubicBezTo>
                  <a:cubicBezTo>
                    <a:pt x="39" y="0"/>
                    <a:pt x="42" y="15"/>
                    <a:pt x="42" y="15"/>
                  </a:cubicBezTo>
                  <a:cubicBezTo>
                    <a:pt x="42" y="15"/>
                    <a:pt x="32" y="7"/>
                    <a:pt x="19" y="8"/>
                  </a:cubicBezTo>
                  <a:cubicBezTo>
                    <a:pt x="6" y="8"/>
                    <a:pt x="6" y="8"/>
                    <a:pt x="0" y="1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47" name="Freeform 8"/>
            <p:cNvSpPr>
              <a:spLocks/>
            </p:cNvSpPr>
            <p:nvPr/>
          </p:nvSpPr>
          <p:spPr bwMode="auto">
            <a:xfrm>
              <a:off x="197" y="1107"/>
              <a:ext cx="130" cy="339"/>
            </a:xfrm>
            <a:custGeom>
              <a:avLst/>
              <a:gdLst>
                <a:gd name="T0" fmla="*/ 109 w 113"/>
                <a:gd name="T1" fmla="*/ 0 h 295"/>
                <a:gd name="T2" fmla="*/ 113 w 113"/>
                <a:gd name="T3" fmla="*/ 8 h 295"/>
                <a:gd name="T4" fmla="*/ 97 w 113"/>
                <a:gd name="T5" fmla="*/ 138 h 295"/>
                <a:gd name="T6" fmla="*/ 103 w 113"/>
                <a:gd name="T7" fmla="*/ 294 h 295"/>
                <a:gd name="T8" fmla="*/ 72 w 113"/>
                <a:gd name="T9" fmla="*/ 295 h 295"/>
                <a:gd name="T10" fmla="*/ 0 w 113"/>
                <a:gd name="T11" fmla="*/ 280 h 295"/>
                <a:gd name="T12" fmla="*/ 15 w 113"/>
                <a:gd name="T13" fmla="*/ 247 h 295"/>
                <a:gd name="T14" fmla="*/ 36 w 113"/>
                <a:gd name="T15" fmla="*/ 78 h 295"/>
                <a:gd name="T16" fmla="*/ 36 w 113"/>
                <a:gd name="T17" fmla="*/ 16 h 295"/>
                <a:gd name="T18" fmla="*/ 38 w 113"/>
                <a:gd name="T19" fmla="*/ 13 h 295"/>
                <a:gd name="T20" fmla="*/ 42 w 113"/>
                <a:gd name="T21" fmla="*/ 4 h 295"/>
                <a:gd name="T22" fmla="*/ 78 w 113"/>
                <a:gd name="T23" fmla="*/ 33 h 295"/>
                <a:gd name="T24" fmla="*/ 109 w 113"/>
                <a:gd name="T25"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295">
                  <a:moveTo>
                    <a:pt x="109" y="0"/>
                  </a:moveTo>
                  <a:cubicBezTo>
                    <a:pt x="109" y="3"/>
                    <a:pt x="111" y="5"/>
                    <a:pt x="113" y="8"/>
                  </a:cubicBezTo>
                  <a:cubicBezTo>
                    <a:pt x="109" y="29"/>
                    <a:pt x="100" y="92"/>
                    <a:pt x="97" y="138"/>
                  </a:cubicBezTo>
                  <a:cubicBezTo>
                    <a:pt x="93" y="191"/>
                    <a:pt x="103" y="294"/>
                    <a:pt x="103" y="294"/>
                  </a:cubicBezTo>
                  <a:cubicBezTo>
                    <a:pt x="103" y="294"/>
                    <a:pt x="96" y="295"/>
                    <a:pt x="72" y="295"/>
                  </a:cubicBezTo>
                  <a:cubicBezTo>
                    <a:pt x="48" y="295"/>
                    <a:pt x="0" y="280"/>
                    <a:pt x="0" y="280"/>
                  </a:cubicBezTo>
                  <a:cubicBezTo>
                    <a:pt x="0" y="280"/>
                    <a:pt x="8" y="266"/>
                    <a:pt x="15" y="247"/>
                  </a:cubicBezTo>
                  <a:cubicBezTo>
                    <a:pt x="21" y="228"/>
                    <a:pt x="33" y="147"/>
                    <a:pt x="36" y="78"/>
                  </a:cubicBezTo>
                  <a:cubicBezTo>
                    <a:pt x="38" y="43"/>
                    <a:pt x="38" y="26"/>
                    <a:pt x="36" y="16"/>
                  </a:cubicBezTo>
                  <a:cubicBezTo>
                    <a:pt x="37" y="15"/>
                    <a:pt x="38" y="14"/>
                    <a:pt x="38" y="13"/>
                  </a:cubicBezTo>
                  <a:cubicBezTo>
                    <a:pt x="40" y="11"/>
                    <a:pt x="41" y="8"/>
                    <a:pt x="42" y="4"/>
                  </a:cubicBezTo>
                  <a:cubicBezTo>
                    <a:pt x="49" y="18"/>
                    <a:pt x="67" y="33"/>
                    <a:pt x="78" y="33"/>
                  </a:cubicBezTo>
                  <a:cubicBezTo>
                    <a:pt x="88" y="33"/>
                    <a:pt x="102" y="12"/>
                    <a:pt x="109"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48" name="Freeform 9"/>
            <p:cNvSpPr>
              <a:spLocks/>
            </p:cNvSpPr>
            <p:nvPr/>
          </p:nvSpPr>
          <p:spPr bwMode="auto">
            <a:xfrm>
              <a:off x="257" y="1148"/>
              <a:ext cx="53" cy="334"/>
            </a:xfrm>
            <a:custGeom>
              <a:avLst/>
              <a:gdLst>
                <a:gd name="T0" fmla="*/ 0 w 46"/>
                <a:gd name="T1" fmla="*/ 13 h 290"/>
                <a:gd name="T2" fmla="*/ 23 w 46"/>
                <a:gd name="T3" fmla="*/ 0 h 290"/>
                <a:gd name="T4" fmla="*/ 46 w 46"/>
                <a:gd name="T5" fmla="*/ 13 h 290"/>
                <a:gd name="T6" fmla="*/ 31 w 46"/>
                <a:gd name="T7" fmla="*/ 20 h 290"/>
                <a:gd name="T8" fmla="*/ 37 w 46"/>
                <a:gd name="T9" fmla="*/ 120 h 290"/>
                <a:gd name="T10" fmla="*/ 36 w 46"/>
                <a:gd name="T11" fmla="*/ 266 h 290"/>
                <a:gd name="T12" fmla="*/ 17 w 46"/>
                <a:gd name="T13" fmla="*/ 267 h 290"/>
                <a:gd name="T14" fmla="*/ 16 w 46"/>
                <a:gd name="T15" fmla="*/ 100 h 290"/>
                <a:gd name="T16" fmla="*/ 18 w 46"/>
                <a:gd name="T17" fmla="*/ 21 h 290"/>
                <a:gd name="T18" fmla="*/ 0 w 46"/>
                <a:gd name="T19" fmla="*/ 1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290">
                  <a:moveTo>
                    <a:pt x="0" y="13"/>
                  </a:moveTo>
                  <a:cubicBezTo>
                    <a:pt x="0" y="13"/>
                    <a:pt x="9" y="0"/>
                    <a:pt x="23" y="0"/>
                  </a:cubicBezTo>
                  <a:cubicBezTo>
                    <a:pt x="37" y="0"/>
                    <a:pt x="46" y="13"/>
                    <a:pt x="46" y="13"/>
                  </a:cubicBezTo>
                  <a:cubicBezTo>
                    <a:pt x="46" y="13"/>
                    <a:pt x="31" y="9"/>
                    <a:pt x="31" y="20"/>
                  </a:cubicBezTo>
                  <a:cubicBezTo>
                    <a:pt x="32" y="30"/>
                    <a:pt x="37" y="85"/>
                    <a:pt x="37" y="120"/>
                  </a:cubicBezTo>
                  <a:cubicBezTo>
                    <a:pt x="37" y="156"/>
                    <a:pt x="40" y="249"/>
                    <a:pt x="36" y="266"/>
                  </a:cubicBezTo>
                  <a:cubicBezTo>
                    <a:pt x="32" y="284"/>
                    <a:pt x="20" y="290"/>
                    <a:pt x="17" y="267"/>
                  </a:cubicBezTo>
                  <a:cubicBezTo>
                    <a:pt x="15" y="245"/>
                    <a:pt x="15" y="123"/>
                    <a:pt x="16" y="100"/>
                  </a:cubicBezTo>
                  <a:cubicBezTo>
                    <a:pt x="16" y="76"/>
                    <a:pt x="20" y="27"/>
                    <a:pt x="18" y="21"/>
                  </a:cubicBezTo>
                  <a:cubicBezTo>
                    <a:pt x="15" y="14"/>
                    <a:pt x="8" y="9"/>
                    <a:pt x="0" y="1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grpSp>
      <p:sp>
        <p:nvSpPr>
          <p:cNvPr id="55" name="Rectangle 54"/>
          <p:cNvSpPr/>
          <p:nvPr/>
        </p:nvSpPr>
        <p:spPr>
          <a:xfrm>
            <a:off x="5268465" y="574970"/>
            <a:ext cx="4503019" cy="646331"/>
          </a:xfrm>
          <a:prstGeom prst="rect">
            <a:avLst/>
          </a:prstGeom>
        </p:spPr>
        <p:txBody>
          <a:bodyPr wrap="square" lIns="91440" tIns="45720" rIns="91440" bIns="45720" anchor="t">
            <a:spAutoFit/>
          </a:bodyPr>
          <a:lstStyle/>
          <a:p>
            <a:r>
              <a:rPr lang="en-US" sz="3600" b="1" i="1" u="sng" dirty="0">
                <a:latin typeface="Arial Black"/>
                <a:cs typeface="Arial"/>
              </a:rPr>
              <a:t>Team Members</a:t>
            </a:r>
          </a:p>
        </p:txBody>
      </p:sp>
      <p:grpSp>
        <p:nvGrpSpPr>
          <p:cNvPr id="239" name="Group 24">
            <a:extLst>
              <a:ext uri="{FF2B5EF4-FFF2-40B4-BE49-F238E27FC236}">
                <a16:creationId xmlns:a16="http://schemas.microsoft.com/office/drawing/2014/main" id="{B769A46B-1F7D-F45E-166C-99FB93EA9018}"/>
              </a:ext>
            </a:extLst>
          </p:cNvPr>
          <p:cNvGrpSpPr>
            <a:grpSpLocks noChangeAspect="1"/>
          </p:cNvGrpSpPr>
          <p:nvPr/>
        </p:nvGrpSpPr>
        <p:grpSpPr bwMode="auto">
          <a:xfrm>
            <a:off x="2563638" y="3412061"/>
            <a:ext cx="402631" cy="1616465"/>
            <a:chOff x="4369" y="343"/>
            <a:chExt cx="610" cy="2449"/>
          </a:xfrm>
          <a:solidFill>
            <a:srgbClr val="F57F32"/>
          </a:solidFill>
        </p:grpSpPr>
        <p:sp>
          <p:nvSpPr>
            <p:cNvPr id="240" name="Freeform 25">
              <a:extLst>
                <a:ext uri="{FF2B5EF4-FFF2-40B4-BE49-F238E27FC236}">
                  <a16:creationId xmlns:a16="http://schemas.microsoft.com/office/drawing/2014/main" id="{C0368E8F-E475-EC7D-B8AB-40679F0114DD}"/>
                </a:ext>
              </a:extLst>
            </p:cNvPr>
            <p:cNvSpPr>
              <a:spLocks noEditPoints="1"/>
            </p:cNvSpPr>
            <p:nvPr/>
          </p:nvSpPr>
          <p:spPr bwMode="auto">
            <a:xfrm>
              <a:off x="4369" y="343"/>
              <a:ext cx="610" cy="2449"/>
            </a:xfrm>
            <a:custGeom>
              <a:avLst/>
              <a:gdLst>
                <a:gd name="T0" fmla="*/ 122 w 255"/>
                <a:gd name="T1" fmla="*/ 0 h 1034"/>
                <a:gd name="T2" fmla="*/ 168 w 255"/>
                <a:gd name="T3" fmla="*/ 41 h 1034"/>
                <a:gd name="T4" fmla="*/ 176 w 255"/>
                <a:gd name="T5" fmla="*/ 71 h 1034"/>
                <a:gd name="T6" fmla="*/ 183 w 255"/>
                <a:gd name="T7" fmla="*/ 111 h 1034"/>
                <a:gd name="T8" fmla="*/ 196 w 255"/>
                <a:gd name="T9" fmla="*/ 152 h 1034"/>
                <a:gd name="T10" fmla="*/ 203 w 255"/>
                <a:gd name="T11" fmla="*/ 172 h 1034"/>
                <a:gd name="T12" fmla="*/ 240 w 255"/>
                <a:gd name="T13" fmla="*/ 194 h 1034"/>
                <a:gd name="T14" fmla="*/ 252 w 255"/>
                <a:gd name="T15" fmla="*/ 271 h 1034"/>
                <a:gd name="T16" fmla="*/ 245 w 255"/>
                <a:gd name="T17" fmla="*/ 338 h 1034"/>
                <a:gd name="T18" fmla="*/ 219 w 255"/>
                <a:gd name="T19" fmla="*/ 357 h 1034"/>
                <a:gd name="T20" fmla="*/ 226 w 255"/>
                <a:gd name="T21" fmla="*/ 424 h 1034"/>
                <a:gd name="T22" fmla="*/ 235 w 255"/>
                <a:gd name="T23" fmla="*/ 473 h 1034"/>
                <a:gd name="T24" fmla="*/ 222 w 255"/>
                <a:gd name="T25" fmla="*/ 475 h 1034"/>
                <a:gd name="T26" fmla="*/ 216 w 255"/>
                <a:gd name="T27" fmla="*/ 541 h 1034"/>
                <a:gd name="T28" fmla="*/ 196 w 255"/>
                <a:gd name="T29" fmla="*/ 650 h 1034"/>
                <a:gd name="T30" fmla="*/ 189 w 255"/>
                <a:gd name="T31" fmla="*/ 664 h 1034"/>
                <a:gd name="T32" fmla="*/ 179 w 255"/>
                <a:gd name="T33" fmla="*/ 664 h 1034"/>
                <a:gd name="T34" fmla="*/ 177 w 255"/>
                <a:gd name="T35" fmla="*/ 697 h 1034"/>
                <a:gd name="T36" fmla="*/ 170 w 255"/>
                <a:gd name="T37" fmla="*/ 765 h 1034"/>
                <a:gd name="T38" fmla="*/ 141 w 255"/>
                <a:gd name="T39" fmla="*/ 872 h 1034"/>
                <a:gd name="T40" fmla="*/ 161 w 255"/>
                <a:gd name="T41" fmla="*/ 933 h 1034"/>
                <a:gd name="T42" fmla="*/ 179 w 255"/>
                <a:gd name="T43" fmla="*/ 973 h 1034"/>
                <a:gd name="T44" fmla="*/ 152 w 255"/>
                <a:gd name="T45" fmla="*/ 975 h 1034"/>
                <a:gd name="T46" fmla="*/ 139 w 255"/>
                <a:gd name="T47" fmla="*/ 966 h 1034"/>
                <a:gd name="T48" fmla="*/ 143 w 255"/>
                <a:gd name="T49" fmla="*/ 986 h 1034"/>
                <a:gd name="T50" fmla="*/ 128 w 255"/>
                <a:gd name="T51" fmla="*/ 1034 h 1034"/>
                <a:gd name="T52" fmla="*/ 122 w 255"/>
                <a:gd name="T53" fmla="*/ 1033 h 1034"/>
                <a:gd name="T54" fmla="*/ 122 w 255"/>
                <a:gd name="T55" fmla="*/ 726 h 1034"/>
                <a:gd name="T56" fmla="*/ 125 w 255"/>
                <a:gd name="T57" fmla="*/ 709 h 1034"/>
                <a:gd name="T58" fmla="*/ 125 w 255"/>
                <a:gd name="T59" fmla="*/ 662 h 1034"/>
                <a:gd name="T60" fmla="*/ 122 w 255"/>
                <a:gd name="T61" fmla="*/ 680 h 1034"/>
                <a:gd name="T62" fmla="*/ 122 w 255"/>
                <a:gd name="T63" fmla="*/ 0 h 1034"/>
                <a:gd name="T64" fmla="*/ 121 w 255"/>
                <a:gd name="T65" fmla="*/ 0 h 1034"/>
                <a:gd name="T66" fmla="*/ 122 w 255"/>
                <a:gd name="T67" fmla="*/ 0 h 1034"/>
                <a:gd name="T68" fmla="*/ 122 w 255"/>
                <a:gd name="T69" fmla="*/ 680 h 1034"/>
                <a:gd name="T70" fmla="*/ 119 w 255"/>
                <a:gd name="T71" fmla="*/ 698 h 1034"/>
                <a:gd name="T72" fmla="*/ 120 w 255"/>
                <a:gd name="T73" fmla="*/ 721 h 1034"/>
                <a:gd name="T74" fmla="*/ 121 w 255"/>
                <a:gd name="T75" fmla="*/ 737 h 1034"/>
                <a:gd name="T76" fmla="*/ 122 w 255"/>
                <a:gd name="T77" fmla="*/ 726 h 1034"/>
                <a:gd name="T78" fmla="*/ 122 w 255"/>
                <a:gd name="T79" fmla="*/ 1033 h 1034"/>
                <a:gd name="T80" fmla="*/ 101 w 255"/>
                <a:gd name="T81" fmla="*/ 992 h 1034"/>
                <a:gd name="T82" fmla="*/ 100 w 255"/>
                <a:gd name="T83" fmla="*/ 948 h 1034"/>
                <a:gd name="T84" fmla="*/ 92 w 255"/>
                <a:gd name="T85" fmla="*/ 901 h 1034"/>
                <a:gd name="T86" fmla="*/ 59 w 255"/>
                <a:gd name="T87" fmla="*/ 756 h 1034"/>
                <a:gd name="T88" fmla="*/ 61 w 255"/>
                <a:gd name="T89" fmla="*/ 692 h 1034"/>
                <a:gd name="T90" fmla="*/ 57 w 255"/>
                <a:gd name="T91" fmla="*/ 661 h 1034"/>
                <a:gd name="T92" fmla="*/ 39 w 255"/>
                <a:gd name="T93" fmla="*/ 645 h 1034"/>
                <a:gd name="T94" fmla="*/ 34 w 255"/>
                <a:gd name="T95" fmla="*/ 530 h 1034"/>
                <a:gd name="T96" fmla="*/ 35 w 255"/>
                <a:gd name="T97" fmla="*/ 468 h 1034"/>
                <a:gd name="T98" fmla="*/ 13 w 255"/>
                <a:gd name="T99" fmla="*/ 464 h 1034"/>
                <a:gd name="T100" fmla="*/ 31 w 255"/>
                <a:gd name="T101" fmla="*/ 411 h 1034"/>
                <a:gd name="T102" fmla="*/ 34 w 255"/>
                <a:gd name="T103" fmla="*/ 372 h 1034"/>
                <a:gd name="T104" fmla="*/ 2 w 255"/>
                <a:gd name="T105" fmla="*/ 344 h 1034"/>
                <a:gd name="T106" fmla="*/ 2 w 255"/>
                <a:gd name="T107" fmla="*/ 266 h 1034"/>
                <a:gd name="T108" fmla="*/ 8 w 255"/>
                <a:gd name="T109" fmla="*/ 232 h 1034"/>
                <a:gd name="T110" fmla="*/ 31 w 255"/>
                <a:gd name="T111" fmla="*/ 175 h 1034"/>
                <a:gd name="T112" fmla="*/ 55 w 255"/>
                <a:gd name="T113" fmla="*/ 166 h 1034"/>
                <a:gd name="T114" fmla="*/ 57 w 255"/>
                <a:gd name="T115" fmla="*/ 143 h 1034"/>
                <a:gd name="T116" fmla="*/ 71 w 255"/>
                <a:gd name="T117" fmla="*/ 115 h 1034"/>
                <a:gd name="T118" fmla="*/ 73 w 255"/>
                <a:gd name="T119" fmla="*/ 73 h 1034"/>
                <a:gd name="T120" fmla="*/ 121 w 255"/>
                <a:gd name="T121"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1034">
                  <a:moveTo>
                    <a:pt x="122" y="0"/>
                  </a:moveTo>
                  <a:cubicBezTo>
                    <a:pt x="145" y="0"/>
                    <a:pt x="164" y="21"/>
                    <a:pt x="168" y="41"/>
                  </a:cubicBezTo>
                  <a:cubicBezTo>
                    <a:pt x="173" y="61"/>
                    <a:pt x="176" y="60"/>
                    <a:pt x="176" y="71"/>
                  </a:cubicBezTo>
                  <a:cubicBezTo>
                    <a:pt x="176" y="82"/>
                    <a:pt x="181" y="94"/>
                    <a:pt x="183" y="111"/>
                  </a:cubicBezTo>
                  <a:cubicBezTo>
                    <a:pt x="185" y="129"/>
                    <a:pt x="187" y="141"/>
                    <a:pt x="196" y="152"/>
                  </a:cubicBezTo>
                  <a:cubicBezTo>
                    <a:pt x="205" y="162"/>
                    <a:pt x="203" y="172"/>
                    <a:pt x="203" y="172"/>
                  </a:cubicBezTo>
                  <a:cubicBezTo>
                    <a:pt x="203" y="172"/>
                    <a:pt x="233" y="174"/>
                    <a:pt x="240" y="194"/>
                  </a:cubicBezTo>
                  <a:cubicBezTo>
                    <a:pt x="248" y="214"/>
                    <a:pt x="249" y="248"/>
                    <a:pt x="252" y="271"/>
                  </a:cubicBezTo>
                  <a:cubicBezTo>
                    <a:pt x="255" y="294"/>
                    <a:pt x="253" y="321"/>
                    <a:pt x="245" y="338"/>
                  </a:cubicBezTo>
                  <a:cubicBezTo>
                    <a:pt x="236" y="355"/>
                    <a:pt x="219" y="357"/>
                    <a:pt x="219" y="357"/>
                  </a:cubicBezTo>
                  <a:cubicBezTo>
                    <a:pt x="219" y="357"/>
                    <a:pt x="216" y="393"/>
                    <a:pt x="226" y="424"/>
                  </a:cubicBezTo>
                  <a:cubicBezTo>
                    <a:pt x="236" y="455"/>
                    <a:pt x="244" y="471"/>
                    <a:pt x="235" y="473"/>
                  </a:cubicBezTo>
                  <a:cubicBezTo>
                    <a:pt x="226" y="474"/>
                    <a:pt x="222" y="475"/>
                    <a:pt x="222" y="475"/>
                  </a:cubicBezTo>
                  <a:cubicBezTo>
                    <a:pt x="222" y="475"/>
                    <a:pt x="222" y="515"/>
                    <a:pt x="216" y="541"/>
                  </a:cubicBezTo>
                  <a:cubicBezTo>
                    <a:pt x="210" y="567"/>
                    <a:pt x="196" y="634"/>
                    <a:pt x="196" y="650"/>
                  </a:cubicBezTo>
                  <a:cubicBezTo>
                    <a:pt x="196" y="667"/>
                    <a:pt x="195" y="664"/>
                    <a:pt x="189" y="664"/>
                  </a:cubicBezTo>
                  <a:cubicBezTo>
                    <a:pt x="183" y="664"/>
                    <a:pt x="179" y="664"/>
                    <a:pt x="179" y="664"/>
                  </a:cubicBezTo>
                  <a:cubicBezTo>
                    <a:pt x="179" y="664"/>
                    <a:pt x="180" y="691"/>
                    <a:pt x="177" y="697"/>
                  </a:cubicBezTo>
                  <a:cubicBezTo>
                    <a:pt x="174" y="704"/>
                    <a:pt x="179" y="733"/>
                    <a:pt x="170" y="765"/>
                  </a:cubicBezTo>
                  <a:cubicBezTo>
                    <a:pt x="160" y="796"/>
                    <a:pt x="141" y="849"/>
                    <a:pt x="141" y="872"/>
                  </a:cubicBezTo>
                  <a:cubicBezTo>
                    <a:pt x="141" y="894"/>
                    <a:pt x="150" y="922"/>
                    <a:pt x="161" y="933"/>
                  </a:cubicBezTo>
                  <a:cubicBezTo>
                    <a:pt x="171" y="944"/>
                    <a:pt x="187" y="967"/>
                    <a:pt x="179" y="973"/>
                  </a:cubicBezTo>
                  <a:cubicBezTo>
                    <a:pt x="170" y="978"/>
                    <a:pt x="159" y="977"/>
                    <a:pt x="152" y="975"/>
                  </a:cubicBezTo>
                  <a:cubicBezTo>
                    <a:pt x="145" y="973"/>
                    <a:pt x="139" y="966"/>
                    <a:pt x="139" y="966"/>
                  </a:cubicBezTo>
                  <a:cubicBezTo>
                    <a:pt x="139" y="966"/>
                    <a:pt x="140" y="977"/>
                    <a:pt x="143" y="986"/>
                  </a:cubicBezTo>
                  <a:cubicBezTo>
                    <a:pt x="146" y="995"/>
                    <a:pt x="143" y="1034"/>
                    <a:pt x="128" y="1034"/>
                  </a:cubicBezTo>
                  <a:cubicBezTo>
                    <a:pt x="126" y="1034"/>
                    <a:pt x="124" y="1033"/>
                    <a:pt x="122" y="1033"/>
                  </a:cubicBezTo>
                  <a:cubicBezTo>
                    <a:pt x="122" y="726"/>
                    <a:pt x="122" y="726"/>
                    <a:pt x="122" y="726"/>
                  </a:cubicBezTo>
                  <a:cubicBezTo>
                    <a:pt x="122" y="720"/>
                    <a:pt x="123" y="713"/>
                    <a:pt x="125" y="709"/>
                  </a:cubicBezTo>
                  <a:cubicBezTo>
                    <a:pt x="128" y="701"/>
                    <a:pt x="125" y="685"/>
                    <a:pt x="125" y="662"/>
                  </a:cubicBezTo>
                  <a:cubicBezTo>
                    <a:pt x="125" y="662"/>
                    <a:pt x="124" y="671"/>
                    <a:pt x="122" y="680"/>
                  </a:cubicBezTo>
                  <a:lnTo>
                    <a:pt x="122" y="0"/>
                  </a:lnTo>
                  <a:close/>
                  <a:moveTo>
                    <a:pt x="121" y="0"/>
                  </a:moveTo>
                  <a:cubicBezTo>
                    <a:pt x="122" y="0"/>
                    <a:pt x="122" y="0"/>
                    <a:pt x="122" y="0"/>
                  </a:cubicBezTo>
                  <a:cubicBezTo>
                    <a:pt x="122" y="680"/>
                    <a:pt x="122" y="680"/>
                    <a:pt x="122" y="680"/>
                  </a:cubicBezTo>
                  <a:cubicBezTo>
                    <a:pt x="121" y="687"/>
                    <a:pt x="120" y="694"/>
                    <a:pt x="119" y="698"/>
                  </a:cubicBezTo>
                  <a:cubicBezTo>
                    <a:pt x="116" y="708"/>
                    <a:pt x="120" y="714"/>
                    <a:pt x="120" y="721"/>
                  </a:cubicBezTo>
                  <a:cubicBezTo>
                    <a:pt x="120" y="728"/>
                    <a:pt x="121" y="737"/>
                    <a:pt x="121" y="737"/>
                  </a:cubicBezTo>
                  <a:cubicBezTo>
                    <a:pt x="121" y="737"/>
                    <a:pt x="122" y="732"/>
                    <a:pt x="122" y="726"/>
                  </a:cubicBezTo>
                  <a:cubicBezTo>
                    <a:pt x="122" y="1033"/>
                    <a:pt x="122" y="1033"/>
                    <a:pt x="122" y="1033"/>
                  </a:cubicBezTo>
                  <a:cubicBezTo>
                    <a:pt x="110" y="1029"/>
                    <a:pt x="101" y="1014"/>
                    <a:pt x="101" y="992"/>
                  </a:cubicBezTo>
                  <a:cubicBezTo>
                    <a:pt x="102" y="967"/>
                    <a:pt x="96" y="963"/>
                    <a:pt x="100" y="948"/>
                  </a:cubicBezTo>
                  <a:cubicBezTo>
                    <a:pt x="104" y="934"/>
                    <a:pt x="100" y="923"/>
                    <a:pt x="92" y="901"/>
                  </a:cubicBezTo>
                  <a:cubicBezTo>
                    <a:pt x="85" y="878"/>
                    <a:pt x="58" y="781"/>
                    <a:pt x="59" y="756"/>
                  </a:cubicBezTo>
                  <a:cubicBezTo>
                    <a:pt x="61" y="731"/>
                    <a:pt x="63" y="709"/>
                    <a:pt x="61" y="692"/>
                  </a:cubicBezTo>
                  <a:cubicBezTo>
                    <a:pt x="59" y="675"/>
                    <a:pt x="57" y="661"/>
                    <a:pt x="57" y="661"/>
                  </a:cubicBezTo>
                  <a:cubicBezTo>
                    <a:pt x="57" y="661"/>
                    <a:pt x="39" y="669"/>
                    <a:pt x="39" y="645"/>
                  </a:cubicBezTo>
                  <a:cubicBezTo>
                    <a:pt x="39" y="621"/>
                    <a:pt x="35" y="551"/>
                    <a:pt x="34" y="530"/>
                  </a:cubicBezTo>
                  <a:cubicBezTo>
                    <a:pt x="32" y="509"/>
                    <a:pt x="35" y="468"/>
                    <a:pt x="35" y="468"/>
                  </a:cubicBezTo>
                  <a:cubicBezTo>
                    <a:pt x="35" y="468"/>
                    <a:pt x="18" y="467"/>
                    <a:pt x="13" y="464"/>
                  </a:cubicBezTo>
                  <a:cubicBezTo>
                    <a:pt x="7" y="462"/>
                    <a:pt x="27" y="426"/>
                    <a:pt x="31" y="411"/>
                  </a:cubicBezTo>
                  <a:cubicBezTo>
                    <a:pt x="35" y="397"/>
                    <a:pt x="34" y="372"/>
                    <a:pt x="34" y="372"/>
                  </a:cubicBezTo>
                  <a:cubicBezTo>
                    <a:pt x="34" y="372"/>
                    <a:pt x="4" y="370"/>
                    <a:pt x="2" y="344"/>
                  </a:cubicBezTo>
                  <a:cubicBezTo>
                    <a:pt x="1" y="319"/>
                    <a:pt x="0" y="282"/>
                    <a:pt x="2" y="266"/>
                  </a:cubicBezTo>
                  <a:cubicBezTo>
                    <a:pt x="5" y="251"/>
                    <a:pt x="5" y="253"/>
                    <a:pt x="8" y="232"/>
                  </a:cubicBezTo>
                  <a:cubicBezTo>
                    <a:pt x="10" y="212"/>
                    <a:pt x="21" y="177"/>
                    <a:pt x="31" y="175"/>
                  </a:cubicBezTo>
                  <a:cubicBezTo>
                    <a:pt x="42" y="174"/>
                    <a:pt x="55" y="166"/>
                    <a:pt x="55" y="166"/>
                  </a:cubicBezTo>
                  <a:cubicBezTo>
                    <a:pt x="55" y="166"/>
                    <a:pt x="44" y="154"/>
                    <a:pt x="57" y="143"/>
                  </a:cubicBezTo>
                  <a:cubicBezTo>
                    <a:pt x="70" y="133"/>
                    <a:pt x="77" y="129"/>
                    <a:pt x="71" y="115"/>
                  </a:cubicBezTo>
                  <a:cubicBezTo>
                    <a:pt x="66" y="101"/>
                    <a:pt x="70" y="91"/>
                    <a:pt x="73" y="73"/>
                  </a:cubicBezTo>
                  <a:cubicBezTo>
                    <a:pt x="76" y="55"/>
                    <a:pt x="85" y="1"/>
                    <a:pt x="121"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dirty="0"/>
            </a:p>
          </p:txBody>
        </p:sp>
        <p:sp>
          <p:nvSpPr>
            <p:cNvPr id="241" name="Freeform 26">
              <a:extLst>
                <a:ext uri="{FF2B5EF4-FFF2-40B4-BE49-F238E27FC236}">
                  <a16:creationId xmlns:a16="http://schemas.microsoft.com/office/drawing/2014/main" id="{8A35A361-3758-DBD2-B3D6-98742A714296}"/>
                </a:ext>
              </a:extLst>
            </p:cNvPr>
            <p:cNvSpPr>
              <a:spLocks/>
            </p:cNvSpPr>
            <p:nvPr/>
          </p:nvSpPr>
          <p:spPr bwMode="auto">
            <a:xfrm>
              <a:off x="4615" y="689"/>
              <a:ext cx="146" cy="279"/>
            </a:xfrm>
            <a:custGeom>
              <a:avLst/>
              <a:gdLst>
                <a:gd name="T0" fmla="*/ 1 w 61"/>
                <a:gd name="T1" fmla="*/ 3 h 118"/>
                <a:gd name="T2" fmla="*/ 17 w 61"/>
                <a:gd name="T3" fmla="*/ 27 h 118"/>
                <a:gd name="T4" fmla="*/ 27 w 61"/>
                <a:gd name="T5" fmla="*/ 82 h 118"/>
                <a:gd name="T6" fmla="*/ 38 w 61"/>
                <a:gd name="T7" fmla="*/ 59 h 118"/>
                <a:gd name="T8" fmla="*/ 43 w 61"/>
                <a:gd name="T9" fmla="*/ 32 h 118"/>
                <a:gd name="T10" fmla="*/ 60 w 61"/>
                <a:gd name="T11" fmla="*/ 0 h 118"/>
                <a:gd name="T12" fmla="*/ 60 w 61"/>
                <a:gd name="T13" fmla="*/ 21 h 118"/>
                <a:gd name="T14" fmla="*/ 43 w 61"/>
                <a:gd name="T15" fmla="*/ 74 h 118"/>
                <a:gd name="T16" fmla="*/ 29 w 61"/>
                <a:gd name="T17" fmla="*/ 111 h 118"/>
                <a:gd name="T18" fmla="*/ 14 w 61"/>
                <a:gd name="T19" fmla="*/ 76 h 118"/>
                <a:gd name="T20" fmla="*/ 1 w 61"/>
                <a:gd name="T2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18">
                  <a:moveTo>
                    <a:pt x="1" y="3"/>
                  </a:moveTo>
                  <a:cubicBezTo>
                    <a:pt x="1" y="3"/>
                    <a:pt x="17" y="16"/>
                    <a:pt x="17" y="27"/>
                  </a:cubicBezTo>
                  <a:cubicBezTo>
                    <a:pt x="17" y="37"/>
                    <a:pt x="24" y="72"/>
                    <a:pt x="27" y="82"/>
                  </a:cubicBezTo>
                  <a:cubicBezTo>
                    <a:pt x="30" y="93"/>
                    <a:pt x="32" y="70"/>
                    <a:pt x="38" y="59"/>
                  </a:cubicBezTo>
                  <a:cubicBezTo>
                    <a:pt x="43" y="49"/>
                    <a:pt x="46" y="40"/>
                    <a:pt x="43" y="32"/>
                  </a:cubicBezTo>
                  <a:cubicBezTo>
                    <a:pt x="39" y="24"/>
                    <a:pt x="52" y="20"/>
                    <a:pt x="60" y="0"/>
                  </a:cubicBezTo>
                  <a:cubicBezTo>
                    <a:pt x="61" y="8"/>
                    <a:pt x="60" y="14"/>
                    <a:pt x="60" y="21"/>
                  </a:cubicBezTo>
                  <a:cubicBezTo>
                    <a:pt x="60" y="29"/>
                    <a:pt x="47" y="66"/>
                    <a:pt x="43" y="74"/>
                  </a:cubicBezTo>
                  <a:cubicBezTo>
                    <a:pt x="40" y="81"/>
                    <a:pt x="30" y="104"/>
                    <a:pt x="29" y="111"/>
                  </a:cubicBezTo>
                  <a:cubicBezTo>
                    <a:pt x="28" y="118"/>
                    <a:pt x="19" y="98"/>
                    <a:pt x="14" y="76"/>
                  </a:cubicBezTo>
                  <a:cubicBezTo>
                    <a:pt x="9" y="55"/>
                    <a:pt x="0" y="23"/>
                    <a:pt x="1" y="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242" name="Freeform 27">
              <a:extLst>
                <a:ext uri="{FF2B5EF4-FFF2-40B4-BE49-F238E27FC236}">
                  <a16:creationId xmlns:a16="http://schemas.microsoft.com/office/drawing/2014/main" id="{CDC265A6-42BD-885B-E5FA-E024BE88F867}"/>
                </a:ext>
              </a:extLst>
            </p:cNvPr>
            <p:cNvSpPr>
              <a:spLocks/>
            </p:cNvSpPr>
            <p:nvPr/>
          </p:nvSpPr>
          <p:spPr bwMode="auto">
            <a:xfrm>
              <a:off x="4541" y="1070"/>
              <a:ext cx="27" cy="61"/>
            </a:xfrm>
            <a:custGeom>
              <a:avLst/>
              <a:gdLst>
                <a:gd name="T0" fmla="*/ 8 w 11"/>
                <a:gd name="T1" fmla="*/ 26 h 26"/>
                <a:gd name="T2" fmla="*/ 11 w 11"/>
                <a:gd name="T3" fmla="*/ 11 h 26"/>
                <a:gd name="T4" fmla="*/ 11 w 11"/>
                <a:gd name="T5" fmla="*/ 0 h 26"/>
                <a:gd name="T6" fmla="*/ 2 w 11"/>
                <a:gd name="T7" fmla="*/ 2 h 26"/>
                <a:gd name="T8" fmla="*/ 0 w 11"/>
                <a:gd name="T9" fmla="*/ 23 h 26"/>
                <a:gd name="T10" fmla="*/ 8 w 11"/>
                <a:gd name="T11" fmla="*/ 26 h 26"/>
              </a:gdLst>
              <a:ahLst/>
              <a:cxnLst>
                <a:cxn ang="0">
                  <a:pos x="T0" y="T1"/>
                </a:cxn>
                <a:cxn ang="0">
                  <a:pos x="T2" y="T3"/>
                </a:cxn>
                <a:cxn ang="0">
                  <a:pos x="T4" y="T5"/>
                </a:cxn>
                <a:cxn ang="0">
                  <a:pos x="T6" y="T7"/>
                </a:cxn>
                <a:cxn ang="0">
                  <a:pos x="T8" y="T9"/>
                </a:cxn>
                <a:cxn ang="0">
                  <a:pos x="T10" y="T11"/>
                </a:cxn>
              </a:cxnLst>
              <a:rect l="0" t="0" r="r" b="b"/>
              <a:pathLst>
                <a:path w="11" h="26">
                  <a:moveTo>
                    <a:pt x="8" y="26"/>
                  </a:moveTo>
                  <a:cubicBezTo>
                    <a:pt x="8" y="26"/>
                    <a:pt x="10" y="19"/>
                    <a:pt x="11" y="11"/>
                  </a:cubicBezTo>
                  <a:cubicBezTo>
                    <a:pt x="11" y="3"/>
                    <a:pt x="11" y="0"/>
                    <a:pt x="11" y="0"/>
                  </a:cubicBezTo>
                  <a:cubicBezTo>
                    <a:pt x="2" y="2"/>
                    <a:pt x="2" y="2"/>
                    <a:pt x="2" y="2"/>
                  </a:cubicBezTo>
                  <a:cubicBezTo>
                    <a:pt x="2" y="2"/>
                    <a:pt x="1" y="18"/>
                    <a:pt x="0" y="23"/>
                  </a:cubicBezTo>
                  <a:cubicBezTo>
                    <a:pt x="4" y="26"/>
                    <a:pt x="8" y="26"/>
                    <a:pt x="8" y="2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243" name="Freeform 28">
              <a:extLst>
                <a:ext uri="{FF2B5EF4-FFF2-40B4-BE49-F238E27FC236}">
                  <a16:creationId xmlns:a16="http://schemas.microsoft.com/office/drawing/2014/main" id="{367A7A3D-8473-85AB-DF9D-62E0D972B73F}"/>
                </a:ext>
              </a:extLst>
            </p:cNvPr>
            <p:cNvSpPr>
              <a:spLocks/>
            </p:cNvSpPr>
            <p:nvPr/>
          </p:nvSpPr>
          <p:spPr bwMode="auto">
            <a:xfrm>
              <a:off x="4745" y="1193"/>
              <a:ext cx="28" cy="62"/>
            </a:xfrm>
            <a:custGeom>
              <a:avLst/>
              <a:gdLst>
                <a:gd name="T0" fmla="*/ 3 w 12"/>
                <a:gd name="T1" fmla="*/ 0 h 26"/>
                <a:gd name="T2" fmla="*/ 0 w 12"/>
                <a:gd name="T3" fmla="*/ 21 h 26"/>
                <a:gd name="T4" fmla="*/ 12 w 12"/>
                <a:gd name="T5" fmla="*/ 21 h 26"/>
                <a:gd name="T6" fmla="*/ 12 w 12"/>
                <a:gd name="T7" fmla="*/ 0 h 26"/>
                <a:gd name="T8" fmla="*/ 3 w 12"/>
                <a:gd name="T9" fmla="*/ 0 h 26"/>
              </a:gdLst>
              <a:ahLst/>
              <a:cxnLst>
                <a:cxn ang="0">
                  <a:pos x="T0" y="T1"/>
                </a:cxn>
                <a:cxn ang="0">
                  <a:pos x="T2" y="T3"/>
                </a:cxn>
                <a:cxn ang="0">
                  <a:pos x="T4" y="T5"/>
                </a:cxn>
                <a:cxn ang="0">
                  <a:pos x="T6" y="T7"/>
                </a:cxn>
                <a:cxn ang="0">
                  <a:pos x="T8" y="T9"/>
                </a:cxn>
              </a:cxnLst>
              <a:rect l="0" t="0" r="r" b="b"/>
              <a:pathLst>
                <a:path w="12" h="26">
                  <a:moveTo>
                    <a:pt x="3" y="0"/>
                  </a:moveTo>
                  <a:cubicBezTo>
                    <a:pt x="3" y="0"/>
                    <a:pt x="1" y="16"/>
                    <a:pt x="0" y="21"/>
                  </a:cubicBezTo>
                  <a:cubicBezTo>
                    <a:pt x="0" y="26"/>
                    <a:pt x="12" y="21"/>
                    <a:pt x="12" y="21"/>
                  </a:cubicBezTo>
                  <a:cubicBezTo>
                    <a:pt x="12" y="0"/>
                    <a:pt x="12" y="0"/>
                    <a:pt x="12" y="0"/>
                  </a:cubicBezTo>
                  <a:lnTo>
                    <a:pt x="3"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grpSp>
    </p:spTree>
    <p:extLst>
      <p:ext uri="{BB962C8B-B14F-4D97-AF65-F5344CB8AC3E}">
        <p14:creationId xmlns:p14="http://schemas.microsoft.com/office/powerpoint/2010/main" val="1979196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18"/>
          <p:cNvGrpSpPr>
            <a:grpSpLocks noChangeAspect="1"/>
          </p:cNvGrpSpPr>
          <p:nvPr/>
        </p:nvGrpSpPr>
        <p:grpSpPr bwMode="auto">
          <a:xfrm>
            <a:off x="4811037" y="530211"/>
            <a:ext cx="2177233" cy="5204984"/>
            <a:chOff x="4361" y="855"/>
            <a:chExt cx="919" cy="2197"/>
          </a:xfrm>
        </p:grpSpPr>
        <p:sp>
          <p:nvSpPr>
            <p:cNvPr id="50" name="Freeform 19"/>
            <p:cNvSpPr>
              <a:spLocks noEditPoints="1"/>
            </p:cNvSpPr>
            <p:nvPr/>
          </p:nvSpPr>
          <p:spPr bwMode="auto">
            <a:xfrm>
              <a:off x="4361" y="855"/>
              <a:ext cx="919" cy="2197"/>
            </a:xfrm>
            <a:custGeom>
              <a:avLst/>
              <a:gdLst>
                <a:gd name="T0" fmla="*/ 471 w 540"/>
                <a:gd name="T1" fmla="*/ 272 h 1295"/>
                <a:gd name="T2" fmla="*/ 525 w 540"/>
                <a:gd name="T3" fmla="*/ 521 h 1295"/>
                <a:gd name="T4" fmla="*/ 452 w 540"/>
                <a:gd name="T5" fmla="*/ 623 h 1295"/>
                <a:gd name="T6" fmla="*/ 451 w 540"/>
                <a:gd name="T7" fmla="*/ 492 h 1295"/>
                <a:gd name="T8" fmla="*/ 451 w 540"/>
                <a:gd name="T9" fmla="*/ 449 h 1295"/>
                <a:gd name="T10" fmla="*/ 330 w 540"/>
                <a:gd name="T11" fmla="*/ 10 h 1295"/>
                <a:gd name="T12" fmla="*/ 364 w 540"/>
                <a:gd name="T13" fmla="*/ 38 h 1295"/>
                <a:gd name="T14" fmla="*/ 374 w 540"/>
                <a:gd name="T15" fmla="*/ 112 h 1295"/>
                <a:gd name="T16" fmla="*/ 358 w 540"/>
                <a:gd name="T17" fmla="*/ 142 h 1295"/>
                <a:gd name="T18" fmla="*/ 355 w 540"/>
                <a:gd name="T19" fmla="*/ 188 h 1295"/>
                <a:gd name="T20" fmla="*/ 425 w 540"/>
                <a:gd name="T21" fmla="*/ 230 h 1295"/>
                <a:gd name="T22" fmla="*/ 451 w 540"/>
                <a:gd name="T23" fmla="*/ 449 h 1295"/>
                <a:gd name="T24" fmla="*/ 441 w 540"/>
                <a:gd name="T25" fmla="*/ 520 h 1295"/>
                <a:gd name="T26" fmla="*/ 451 w 540"/>
                <a:gd name="T27" fmla="*/ 622 h 1295"/>
                <a:gd name="T28" fmla="*/ 429 w 540"/>
                <a:gd name="T29" fmla="*/ 642 h 1295"/>
                <a:gd name="T30" fmla="*/ 400 w 540"/>
                <a:gd name="T31" fmla="*/ 721 h 1295"/>
                <a:gd name="T32" fmla="*/ 360 w 540"/>
                <a:gd name="T33" fmla="*/ 1005 h 1295"/>
                <a:gd name="T34" fmla="*/ 332 w 540"/>
                <a:gd name="T35" fmla="*/ 1162 h 1295"/>
                <a:gd name="T36" fmla="*/ 345 w 540"/>
                <a:gd name="T37" fmla="*/ 1231 h 1295"/>
                <a:gd name="T38" fmla="*/ 333 w 540"/>
                <a:gd name="T39" fmla="*/ 1279 h 1295"/>
                <a:gd name="T40" fmla="*/ 273 w 540"/>
                <a:gd name="T41" fmla="*/ 1260 h 1295"/>
                <a:gd name="T42" fmla="*/ 277 w 540"/>
                <a:gd name="T43" fmla="*/ 1209 h 1295"/>
                <a:gd name="T44" fmla="*/ 272 w 540"/>
                <a:gd name="T45" fmla="*/ 1152 h 1295"/>
                <a:gd name="T46" fmla="*/ 274 w 540"/>
                <a:gd name="T47" fmla="*/ 1050 h 1295"/>
                <a:gd name="T48" fmla="*/ 284 w 540"/>
                <a:gd name="T49" fmla="*/ 961 h 1295"/>
                <a:gd name="T50" fmla="*/ 278 w 540"/>
                <a:gd name="T51" fmla="*/ 836 h 1295"/>
                <a:gd name="T52" fmla="*/ 250 w 540"/>
                <a:gd name="T53" fmla="*/ 789 h 1295"/>
                <a:gd name="T54" fmla="*/ 158 w 540"/>
                <a:gd name="T55" fmla="*/ 1136 h 1295"/>
                <a:gd name="T56" fmla="*/ 163 w 540"/>
                <a:gd name="T57" fmla="*/ 469 h 1295"/>
                <a:gd name="T58" fmla="*/ 158 w 540"/>
                <a:gd name="T59" fmla="*/ 437 h 1295"/>
                <a:gd name="T60" fmla="*/ 190 w 540"/>
                <a:gd name="T61" fmla="*/ 217 h 1295"/>
                <a:gd name="T62" fmla="*/ 272 w 540"/>
                <a:gd name="T63" fmla="*/ 185 h 1295"/>
                <a:gd name="T64" fmla="*/ 260 w 540"/>
                <a:gd name="T65" fmla="*/ 132 h 1295"/>
                <a:gd name="T66" fmla="*/ 265 w 540"/>
                <a:gd name="T67" fmla="*/ 69 h 1295"/>
                <a:gd name="T68" fmla="*/ 290 w 540"/>
                <a:gd name="T69" fmla="*/ 21 h 1295"/>
                <a:gd name="T70" fmla="*/ 330 w 540"/>
                <a:gd name="T71" fmla="*/ 10 h 1295"/>
                <a:gd name="T72" fmla="*/ 155 w 540"/>
                <a:gd name="T73" fmla="*/ 1151 h 1295"/>
                <a:gd name="T74" fmla="*/ 131 w 540"/>
                <a:gd name="T75" fmla="*/ 1241 h 1295"/>
                <a:gd name="T76" fmla="*/ 100 w 540"/>
                <a:gd name="T77" fmla="*/ 1255 h 1295"/>
                <a:gd name="T78" fmla="*/ 0 w 540"/>
                <a:gd name="T79" fmla="*/ 1285 h 1295"/>
                <a:gd name="T80" fmla="*/ 51 w 540"/>
                <a:gd name="T81" fmla="*/ 1218 h 1295"/>
                <a:gd name="T82" fmla="*/ 76 w 540"/>
                <a:gd name="T83" fmla="*/ 1101 h 1295"/>
                <a:gd name="T84" fmla="*/ 135 w 540"/>
                <a:gd name="T85" fmla="*/ 784 h 1295"/>
                <a:gd name="T86" fmla="*/ 154 w 540"/>
                <a:gd name="T87" fmla="*/ 662 h 1295"/>
                <a:gd name="T88" fmla="*/ 132 w 540"/>
                <a:gd name="T89" fmla="*/ 648 h 1295"/>
                <a:gd name="T90" fmla="*/ 126 w 540"/>
                <a:gd name="T91" fmla="*/ 610 h 1295"/>
                <a:gd name="T92" fmla="*/ 83 w 540"/>
                <a:gd name="T93" fmla="*/ 489 h 1295"/>
                <a:gd name="T94" fmla="*/ 114 w 540"/>
                <a:gd name="T95" fmla="*/ 341 h 1295"/>
                <a:gd name="T96" fmla="*/ 147 w 540"/>
                <a:gd name="T97" fmla="*/ 238 h 1295"/>
                <a:gd name="T98" fmla="*/ 158 w 540"/>
                <a:gd name="T99" fmla="*/ 437 h 1295"/>
                <a:gd name="T100" fmla="*/ 150 w 540"/>
                <a:gd name="T101" fmla="*/ 466 h 1295"/>
                <a:gd name="T102" fmla="*/ 158 w 540"/>
                <a:gd name="T103" fmla="*/ 509 h 1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0" h="1295">
                  <a:moveTo>
                    <a:pt x="451" y="240"/>
                  </a:moveTo>
                  <a:cubicBezTo>
                    <a:pt x="460" y="246"/>
                    <a:pt x="468" y="256"/>
                    <a:pt x="471" y="272"/>
                  </a:cubicBezTo>
                  <a:cubicBezTo>
                    <a:pt x="476" y="302"/>
                    <a:pt x="507" y="404"/>
                    <a:pt x="523" y="432"/>
                  </a:cubicBezTo>
                  <a:cubicBezTo>
                    <a:pt x="538" y="459"/>
                    <a:pt x="540" y="497"/>
                    <a:pt x="525" y="521"/>
                  </a:cubicBezTo>
                  <a:cubicBezTo>
                    <a:pt x="509" y="544"/>
                    <a:pt x="473" y="601"/>
                    <a:pt x="467" y="610"/>
                  </a:cubicBezTo>
                  <a:cubicBezTo>
                    <a:pt x="462" y="618"/>
                    <a:pt x="460" y="623"/>
                    <a:pt x="452" y="623"/>
                  </a:cubicBezTo>
                  <a:cubicBezTo>
                    <a:pt x="452" y="622"/>
                    <a:pt x="451" y="622"/>
                    <a:pt x="451" y="622"/>
                  </a:cubicBezTo>
                  <a:cubicBezTo>
                    <a:pt x="451" y="492"/>
                    <a:pt x="451" y="492"/>
                    <a:pt x="451" y="492"/>
                  </a:cubicBezTo>
                  <a:cubicBezTo>
                    <a:pt x="458" y="480"/>
                    <a:pt x="466" y="471"/>
                    <a:pt x="463" y="465"/>
                  </a:cubicBezTo>
                  <a:cubicBezTo>
                    <a:pt x="458" y="457"/>
                    <a:pt x="455" y="456"/>
                    <a:pt x="451" y="449"/>
                  </a:cubicBezTo>
                  <a:lnTo>
                    <a:pt x="451" y="240"/>
                  </a:lnTo>
                  <a:close/>
                  <a:moveTo>
                    <a:pt x="330" y="10"/>
                  </a:moveTo>
                  <a:cubicBezTo>
                    <a:pt x="337" y="16"/>
                    <a:pt x="345" y="27"/>
                    <a:pt x="352" y="23"/>
                  </a:cubicBezTo>
                  <a:cubicBezTo>
                    <a:pt x="358" y="20"/>
                    <a:pt x="357" y="38"/>
                    <a:pt x="364" y="38"/>
                  </a:cubicBezTo>
                  <a:cubicBezTo>
                    <a:pt x="372" y="38"/>
                    <a:pt x="380" y="64"/>
                    <a:pt x="379" y="78"/>
                  </a:cubicBezTo>
                  <a:cubicBezTo>
                    <a:pt x="378" y="92"/>
                    <a:pt x="375" y="106"/>
                    <a:pt x="374" y="112"/>
                  </a:cubicBezTo>
                  <a:cubicBezTo>
                    <a:pt x="373" y="118"/>
                    <a:pt x="370" y="141"/>
                    <a:pt x="365" y="141"/>
                  </a:cubicBezTo>
                  <a:cubicBezTo>
                    <a:pt x="360" y="141"/>
                    <a:pt x="358" y="142"/>
                    <a:pt x="358" y="142"/>
                  </a:cubicBezTo>
                  <a:cubicBezTo>
                    <a:pt x="358" y="142"/>
                    <a:pt x="353" y="160"/>
                    <a:pt x="353" y="174"/>
                  </a:cubicBezTo>
                  <a:cubicBezTo>
                    <a:pt x="353" y="188"/>
                    <a:pt x="355" y="188"/>
                    <a:pt x="355" y="188"/>
                  </a:cubicBezTo>
                  <a:cubicBezTo>
                    <a:pt x="363" y="202"/>
                    <a:pt x="363" y="202"/>
                    <a:pt x="363" y="202"/>
                  </a:cubicBezTo>
                  <a:cubicBezTo>
                    <a:pt x="363" y="202"/>
                    <a:pt x="406" y="224"/>
                    <a:pt x="425" y="230"/>
                  </a:cubicBezTo>
                  <a:cubicBezTo>
                    <a:pt x="434" y="232"/>
                    <a:pt x="443" y="235"/>
                    <a:pt x="451" y="240"/>
                  </a:cubicBezTo>
                  <a:cubicBezTo>
                    <a:pt x="451" y="449"/>
                    <a:pt x="451" y="449"/>
                    <a:pt x="451" y="449"/>
                  </a:cubicBezTo>
                  <a:cubicBezTo>
                    <a:pt x="448" y="445"/>
                    <a:pt x="446" y="439"/>
                    <a:pt x="443" y="426"/>
                  </a:cubicBezTo>
                  <a:cubicBezTo>
                    <a:pt x="443" y="453"/>
                    <a:pt x="434" y="493"/>
                    <a:pt x="441" y="520"/>
                  </a:cubicBezTo>
                  <a:cubicBezTo>
                    <a:pt x="440" y="510"/>
                    <a:pt x="445" y="500"/>
                    <a:pt x="451" y="492"/>
                  </a:cubicBezTo>
                  <a:cubicBezTo>
                    <a:pt x="451" y="622"/>
                    <a:pt x="451" y="622"/>
                    <a:pt x="451" y="622"/>
                  </a:cubicBezTo>
                  <a:cubicBezTo>
                    <a:pt x="444" y="622"/>
                    <a:pt x="439" y="623"/>
                    <a:pt x="439" y="623"/>
                  </a:cubicBezTo>
                  <a:cubicBezTo>
                    <a:pt x="439" y="623"/>
                    <a:pt x="435" y="638"/>
                    <a:pt x="429" y="642"/>
                  </a:cubicBezTo>
                  <a:cubicBezTo>
                    <a:pt x="423" y="647"/>
                    <a:pt x="415" y="662"/>
                    <a:pt x="413" y="657"/>
                  </a:cubicBezTo>
                  <a:cubicBezTo>
                    <a:pt x="411" y="651"/>
                    <a:pt x="406" y="696"/>
                    <a:pt x="400" y="721"/>
                  </a:cubicBezTo>
                  <a:cubicBezTo>
                    <a:pt x="395" y="745"/>
                    <a:pt x="369" y="914"/>
                    <a:pt x="369" y="939"/>
                  </a:cubicBezTo>
                  <a:cubicBezTo>
                    <a:pt x="369" y="963"/>
                    <a:pt x="359" y="988"/>
                    <a:pt x="360" y="1005"/>
                  </a:cubicBezTo>
                  <a:cubicBezTo>
                    <a:pt x="361" y="1022"/>
                    <a:pt x="357" y="1068"/>
                    <a:pt x="356" y="1093"/>
                  </a:cubicBezTo>
                  <a:cubicBezTo>
                    <a:pt x="355" y="1118"/>
                    <a:pt x="332" y="1144"/>
                    <a:pt x="332" y="1162"/>
                  </a:cubicBezTo>
                  <a:cubicBezTo>
                    <a:pt x="332" y="1181"/>
                    <a:pt x="338" y="1189"/>
                    <a:pt x="335" y="1200"/>
                  </a:cubicBezTo>
                  <a:cubicBezTo>
                    <a:pt x="332" y="1210"/>
                    <a:pt x="333" y="1218"/>
                    <a:pt x="345" y="1231"/>
                  </a:cubicBezTo>
                  <a:cubicBezTo>
                    <a:pt x="356" y="1243"/>
                    <a:pt x="361" y="1255"/>
                    <a:pt x="360" y="1264"/>
                  </a:cubicBezTo>
                  <a:cubicBezTo>
                    <a:pt x="359" y="1274"/>
                    <a:pt x="356" y="1278"/>
                    <a:pt x="333" y="1279"/>
                  </a:cubicBezTo>
                  <a:cubicBezTo>
                    <a:pt x="310" y="1280"/>
                    <a:pt x="288" y="1273"/>
                    <a:pt x="288" y="1267"/>
                  </a:cubicBezTo>
                  <a:cubicBezTo>
                    <a:pt x="288" y="1262"/>
                    <a:pt x="280" y="1260"/>
                    <a:pt x="273" y="1260"/>
                  </a:cubicBezTo>
                  <a:cubicBezTo>
                    <a:pt x="266" y="1260"/>
                    <a:pt x="267" y="1253"/>
                    <a:pt x="270" y="1239"/>
                  </a:cubicBezTo>
                  <a:cubicBezTo>
                    <a:pt x="273" y="1226"/>
                    <a:pt x="283" y="1208"/>
                    <a:pt x="277" y="1209"/>
                  </a:cubicBezTo>
                  <a:cubicBezTo>
                    <a:pt x="271" y="1211"/>
                    <a:pt x="266" y="1208"/>
                    <a:pt x="266" y="1188"/>
                  </a:cubicBezTo>
                  <a:cubicBezTo>
                    <a:pt x="266" y="1169"/>
                    <a:pt x="264" y="1163"/>
                    <a:pt x="272" y="1152"/>
                  </a:cubicBezTo>
                  <a:cubicBezTo>
                    <a:pt x="281" y="1140"/>
                    <a:pt x="279" y="1119"/>
                    <a:pt x="277" y="1102"/>
                  </a:cubicBezTo>
                  <a:cubicBezTo>
                    <a:pt x="275" y="1084"/>
                    <a:pt x="269" y="1072"/>
                    <a:pt x="274" y="1050"/>
                  </a:cubicBezTo>
                  <a:cubicBezTo>
                    <a:pt x="279" y="1029"/>
                    <a:pt x="280" y="1003"/>
                    <a:pt x="277" y="993"/>
                  </a:cubicBezTo>
                  <a:cubicBezTo>
                    <a:pt x="274" y="982"/>
                    <a:pt x="276" y="969"/>
                    <a:pt x="284" y="961"/>
                  </a:cubicBezTo>
                  <a:cubicBezTo>
                    <a:pt x="292" y="952"/>
                    <a:pt x="280" y="937"/>
                    <a:pt x="280" y="927"/>
                  </a:cubicBezTo>
                  <a:cubicBezTo>
                    <a:pt x="280" y="917"/>
                    <a:pt x="283" y="877"/>
                    <a:pt x="278" y="836"/>
                  </a:cubicBezTo>
                  <a:cubicBezTo>
                    <a:pt x="273" y="796"/>
                    <a:pt x="272" y="765"/>
                    <a:pt x="271" y="754"/>
                  </a:cubicBezTo>
                  <a:cubicBezTo>
                    <a:pt x="270" y="744"/>
                    <a:pt x="265" y="749"/>
                    <a:pt x="250" y="789"/>
                  </a:cubicBezTo>
                  <a:cubicBezTo>
                    <a:pt x="236" y="830"/>
                    <a:pt x="199" y="956"/>
                    <a:pt x="192" y="984"/>
                  </a:cubicBezTo>
                  <a:cubicBezTo>
                    <a:pt x="186" y="1008"/>
                    <a:pt x="166" y="1096"/>
                    <a:pt x="158" y="1136"/>
                  </a:cubicBezTo>
                  <a:cubicBezTo>
                    <a:pt x="158" y="509"/>
                    <a:pt x="158" y="509"/>
                    <a:pt x="158" y="509"/>
                  </a:cubicBezTo>
                  <a:cubicBezTo>
                    <a:pt x="160" y="506"/>
                    <a:pt x="158" y="485"/>
                    <a:pt x="163" y="469"/>
                  </a:cubicBezTo>
                  <a:cubicBezTo>
                    <a:pt x="169" y="451"/>
                    <a:pt x="171" y="426"/>
                    <a:pt x="172" y="396"/>
                  </a:cubicBezTo>
                  <a:cubicBezTo>
                    <a:pt x="172" y="396"/>
                    <a:pt x="165" y="421"/>
                    <a:pt x="158" y="437"/>
                  </a:cubicBezTo>
                  <a:cubicBezTo>
                    <a:pt x="158" y="224"/>
                    <a:pt x="158" y="224"/>
                    <a:pt x="158" y="224"/>
                  </a:cubicBezTo>
                  <a:cubicBezTo>
                    <a:pt x="164" y="221"/>
                    <a:pt x="175" y="219"/>
                    <a:pt x="190" y="217"/>
                  </a:cubicBezTo>
                  <a:cubicBezTo>
                    <a:pt x="226" y="212"/>
                    <a:pt x="252" y="202"/>
                    <a:pt x="261" y="195"/>
                  </a:cubicBezTo>
                  <a:cubicBezTo>
                    <a:pt x="266" y="191"/>
                    <a:pt x="269" y="188"/>
                    <a:pt x="272" y="185"/>
                  </a:cubicBezTo>
                  <a:cubicBezTo>
                    <a:pt x="274" y="182"/>
                    <a:pt x="279" y="177"/>
                    <a:pt x="275" y="177"/>
                  </a:cubicBezTo>
                  <a:cubicBezTo>
                    <a:pt x="266" y="176"/>
                    <a:pt x="264" y="142"/>
                    <a:pt x="260" y="132"/>
                  </a:cubicBezTo>
                  <a:cubicBezTo>
                    <a:pt x="255" y="122"/>
                    <a:pt x="257" y="115"/>
                    <a:pt x="260" y="106"/>
                  </a:cubicBezTo>
                  <a:cubicBezTo>
                    <a:pt x="263" y="97"/>
                    <a:pt x="257" y="83"/>
                    <a:pt x="265" y="69"/>
                  </a:cubicBezTo>
                  <a:cubicBezTo>
                    <a:pt x="272" y="55"/>
                    <a:pt x="262" y="37"/>
                    <a:pt x="272" y="35"/>
                  </a:cubicBezTo>
                  <a:cubicBezTo>
                    <a:pt x="283" y="33"/>
                    <a:pt x="279" y="21"/>
                    <a:pt x="290" y="21"/>
                  </a:cubicBezTo>
                  <a:cubicBezTo>
                    <a:pt x="300" y="21"/>
                    <a:pt x="301" y="6"/>
                    <a:pt x="312" y="11"/>
                  </a:cubicBezTo>
                  <a:cubicBezTo>
                    <a:pt x="322" y="16"/>
                    <a:pt x="322" y="0"/>
                    <a:pt x="330" y="10"/>
                  </a:cubicBezTo>
                  <a:close/>
                  <a:moveTo>
                    <a:pt x="158" y="1136"/>
                  </a:moveTo>
                  <a:cubicBezTo>
                    <a:pt x="156" y="1142"/>
                    <a:pt x="155" y="1147"/>
                    <a:pt x="155" y="1151"/>
                  </a:cubicBezTo>
                  <a:cubicBezTo>
                    <a:pt x="150" y="1175"/>
                    <a:pt x="144" y="1223"/>
                    <a:pt x="137" y="1223"/>
                  </a:cubicBezTo>
                  <a:cubicBezTo>
                    <a:pt x="131" y="1223"/>
                    <a:pt x="132" y="1228"/>
                    <a:pt x="131" y="1241"/>
                  </a:cubicBezTo>
                  <a:cubicBezTo>
                    <a:pt x="131" y="1255"/>
                    <a:pt x="117" y="1257"/>
                    <a:pt x="109" y="1260"/>
                  </a:cubicBezTo>
                  <a:cubicBezTo>
                    <a:pt x="102" y="1263"/>
                    <a:pt x="100" y="1255"/>
                    <a:pt x="100" y="1255"/>
                  </a:cubicBezTo>
                  <a:cubicBezTo>
                    <a:pt x="100" y="1255"/>
                    <a:pt x="87" y="1281"/>
                    <a:pt x="65" y="1284"/>
                  </a:cubicBezTo>
                  <a:cubicBezTo>
                    <a:pt x="43" y="1287"/>
                    <a:pt x="0" y="1295"/>
                    <a:pt x="0" y="1285"/>
                  </a:cubicBezTo>
                  <a:cubicBezTo>
                    <a:pt x="0" y="1274"/>
                    <a:pt x="5" y="1264"/>
                    <a:pt x="20" y="1256"/>
                  </a:cubicBezTo>
                  <a:cubicBezTo>
                    <a:pt x="34" y="1247"/>
                    <a:pt x="45" y="1224"/>
                    <a:pt x="51" y="1218"/>
                  </a:cubicBezTo>
                  <a:cubicBezTo>
                    <a:pt x="56" y="1212"/>
                    <a:pt x="49" y="1214"/>
                    <a:pt x="53" y="1203"/>
                  </a:cubicBezTo>
                  <a:cubicBezTo>
                    <a:pt x="58" y="1191"/>
                    <a:pt x="73" y="1123"/>
                    <a:pt x="76" y="1101"/>
                  </a:cubicBezTo>
                  <a:cubicBezTo>
                    <a:pt x="78" y="1078"/>
                    <a:pt x="77" y="1002"/>
                    <a:pt x="87" y="967"/>
                  </a:cubicBezTo>
                  <a:cubicBezTo>
                    <a:pt x="98" y="931"/>
                    <a:pt x="131" y="816"/>
                    <a:pt x="135" y="784"/>
                  </a:cubicBezTo>
                  <a:cubicBezTo>
                    <a:pt x="140" y="753"/>
                    <a:pt x="147" y="721"/>
                    <a:pt x="147" y="703"/>
                  </a:cubicBezTo>
                  <a:cubicBezTo>
                    <a:pt x="147" y="686"/>
                    <a:pt x="149" y="674"/>
                    <a:pt x="154" y="662"/>
                  </a:cubicBezTo>
                  <a:cubicBezTo>
                    <a:pt x="158" y="649"/>
                    <a:pt x="153" y="632"/>
                    <a:pt x="153" y="632"/>
                  </a:cubicBezTo>
                  <a:cubicBezTo>
                    <a:pt x="153" y="632"/>
                    <a:pt x="140" y="642"/>
                    <a:pt x="132" y="648"/>
                  </a:cubicBezTo>
                  <a:cubicBezTo>
                    <a:pt x="125" y="655"/>
                    <a:pt x="125" y="645"/>
                    <a:pt x="129" y="629"/>
                  </a:cubicBezTo>
                  <a:cubicBezTo>
                    <a:pt x="132" y="614"/>
                    <a:pt x="130" y="605"/>
                    <a:pt x="126" y="610"/>
                  </a:cubicBezTo>
                  <a:cubicBezTo>
                    <a:pt x="122" y="615"/>
                    <a:pt x="119" y="585"/>
                    <a:pt x="109" y="566"/>
                  </a:cubicBezTo>
                  <a:cubicBezTo>
                    <a:pt x="100" y="548"/>
                    <a:pt x="78" y="511"/>
                    <a:pt x="83" y="489"/>
                  </a:cubicBezTo>
                  <a:cubicBezTo>
                    <a:pt x="88" y="468"/>
                    <a:pt x="90" y="431"/>
                    <a:pt x="96" y="412"/>
                  </a:cubicBezTo>
                  <a:cubicBezTo>
                    <a:pt x="102" y="394"/>
                    <a:pt x="107" y="361"/>
                    <a:pt x="114" y="341"/>
                  </a:cubicBezTo>
                  <a:cubicBezTo>
                    <a:pt x="121" y="321"/>
                    <a:pt x="120" y="311"/>
                    <a:pt x="129" y="291"/>
                  </a:cubicBezTo>
                  <a:cubicBezTo>
                    <a:pt x="137" y="271"/>
                    <a:pt x="147" y="247"/>
                    <a:pt x="147" y="238"/>
                  </a:cubicBezTo>
                  <a:cubicBezTo>
                    <a:pt x="147" y="232"/>
                    <a:pt x="149" y="228"/>
                    <a:pt x="158" y="224"/>
                  </a:cubicBezTo>
                  <a:cubicBezTo>
                    <a:pt x="158" y="437"/>
                    <a:pt x="158" y="437"/>
                    <a:pt x="158" y="437"/>
                  </a:cubicBezTo>
                  <a:cubicBezTo>
                    <a:pt x="155" y="443"/>
                    <a:pt x="152" y="448"/>
                    <a:pt x="150" y="449"/>
                  </a:cubicBezTo>
                  <a:cubicBezTo>
                    <a:pt x="142" y="451"/>
                    <a:pt x="141" y="461"/>
                    <a:pt x="150" y="466"/>
                  </a:cubicBezTo>
                  <a:cubicBezTo>
                    <a:pt x="158" y="471"/>
                    <a:pt x="153" y="504"/>
                    <a:pt x="157" y="509"/>
                  </a:cubicBezTo>
                  <a:cubicBezTo>
                    <a:pt x="157" y="509"/>
                    <a:pt x="157" y="509"/>
                    <a:pt x="158" y="509"/>
                  </a:cubicBezTo>
                  <a:lnTo>
                    <a:pt x="158" y="113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51" name="Freeform 20"/>
            <p:cNvSpPr>
              <a:spLocks/>
            </p:cNvSpPr>
            <p:nvPr/>
          </p:nvSpPr>
          <p:spPr bwMode="auto">
            <a:xfrm>
              <a:off x="4701" y="1169"/>
              <a:ext cx="325" cy="633"/>
            </a:xfrm>
            <a:custGeom>
              <a:avLst/>
              <a:gdLst>
                <a:gd name="T0" fmla="*/ 153 w 191"/>
                <a:gd name="T1" fmla="*/ 0 h 373"/>
                <a:gd name="T2" fmla="*/ 155 w 191"/>
                <a:gd name="T3" fmla="*/ 3 h 373"/>
                <a:gd name="T4" fmla="*/ 162 w 191"/>
                <a:gd name="T5" fmla="*/ 15 h 373"/>
                <a:gd name="T6" fmla="*/ 162 w 191"/>
                <a:gd name="T7" fmla="*/ 17 h 373"/>
                <a:gd name="T8" fmla="*/ 156 w 191"/>
                <a:gd name="T9" fmla="*/ 149 h 373"/>
                <a:gd name="T10" fmla="*/ 157 w 191"/>
                <a:gd name="T11" fmla="*/ 255 h 373"/>
                <a:gd name="T12" fmla="*/ 175 w 191"/>
                <a:gd name="T13" fmla="*/ 334 h 373"/>
                <a:gd name="T14" fmla="*/ 191 w 191"/>
                <a:gd name="T15" fmla="*/ 372 h 373"/>
                <a:gd name="T16" fmla="*/ 126 w 191"/>
                <a:gd name="T17" fmla="*/ 368 h 373"/>
                <a:gd name="T18" fmla="*/ 20 w 191"/>
                <a:gd name="T19" fmla="*/ 369 h 373"/>
                <a:gd name="T20" fmla="*/ 0 w 191"/>
                <a:gd name="T21" fmla="*/ 361 h 373"/>
                <a:gd name="T22" fmla="*/ 24 w 191"/>
                <a:gd name="T23" fmla="*/ 291 h 373"/>
                <a:gd name="T24" fmla="*/ 44 w 191"/>
                <a:gd name="T25" fmla="*/ 155 h 373"/>
                <a:gd name="T26" fmla="*/ 52 w 191"/>
                <a:gd name="T27" fmla="*/ 32 h 373"/>
                <a:gd name="T28" fmla="*/ 60 w 191"/>
                <a:gd name="T29" fmla="*/ 11 h 373"/>
                <a:gd name="T30" fmla="*/ 61 w 191"/>
                <a:gd name="T31" fmla="*/ 10 h 373"/>
                <a:gd name="T32" fmla="*/ 72 w 191"/>
                <a:gd name="T33" fmla="*/ 0 h 373"/>
                <a:gd name="T34" fmla="*/ 91 w 191"/>
                <a:gd name="T35" fmla="*/ 23 h 373"/>
                <a:gd name="T36" fmla="*/ 121 w 191"/>
                <a:gd name="T37" fmla="*/ 33 h 373"/>
                <a:gd name="T38" fmla="*/ 153 w 191"/>
                <a:gd name="T39"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373">
                  <a:moveTo>
                    <a:pt x="153" y="0"/>
                  </a:moveTo>
                  <a:cubicBezTo>
                    <a:pt x="154" y="3"/>
                    <a:pt x="155" y="3"/>
                    <a:pt x="155" y="3"/>
                  </a:cubicBezTo>
                  <a:cubicBezTo>
                    <a:pt x="162" y="15"/>
                    <a:pt x="162" y="15"/>
                    <a:pt x="162" y="15"/>
                  </a:cubicBezTo>
                  <a:cubicBezTo>
                    <a:pt x="162" y="16"/>
                    <a:pt x="162" y="16"/>
                    <a:pt x="162" y="17"/>
                  </a:cubicBezTo>
                  <a:cubicBezTo>
                    <a:pt x="159" y="37"/>
                    <a:pt x="156" y="104"/>
                    <a:pt x="156" y="149"/>
                  </a:cubicBezTo>
                  <a:cubicBezTo>
                    <a:pt x="156" y="194"/>
                    <a:pt x="150" y="218"/>
                    <a:pt x="157" y="255"/>
                  </a:cubicBezTo>
                  <a:cubicBezTo>
                    <a:pt x="164" y="291"/>
                    <a:pt x="165" y="312"/>
                    <a:pt x="175" y="334"/>
                  </a:cubicBezTo>
                  <a:cubicBezTo>
                    <a:pt x="185" y="356"/>
                    <a:pt x="191" y="372"/>
                    <a:pt x="191" y="372"/>
                  </a:cubicBezTo>
                  <a:cubicBezTo>
                    <a:pt x="191" y="372"/>
                    <a:pt x="159" y="368"/>
                    <a:pt x="126" y="368"/>
                  </a:cubicBezTo>
                  <a:cubicBezTo>
                    <a:pt x="93" y="368"/>
                    <a:pt x="33" y="373"/>
                    <a:pt x="20" y="369"/>
                  </a:cubicBezTo>
                  <a:cubicBezTo>
                    <a:pt x="8" y="366"/>
                    <a:pt x="0" y="361"/>
                    <a:pt x="0" y="361"/>
                  </a:cubicBezTo>
                  <a:cubicBezTo>
                    <a:pt x="0" y="361"/>
                    <a:pt x="14" y="328"/>
                    <a:pt x="24" y="291"/>
                  </a:cubicBezTo>
                  <a:cubicBezTo>
                    <a:pt x="34" y="255"/>
                    <a:pt x="44" y="205"/>
                    <a:pt x="44" y="155"/>
                  </a:cubicBezTo>
                  <a:cubicBezTo>
                    <a:pt x="44" y="105"/>
                    <a:pt x="42" y="57"/>
                    <a:pt x="52" y="32"/>
                  </a:cubicBezTo>
                  <a:cubicBezTo>
                    <a:pt x="56" y="23"/>
                    <a:pt x="58" y="16"/>
                    <a:pt x="60" y="11"/>
                  </a:cubicBezTo>
                  <a:cubicBezTo>
                    <a:pt x="60" y="11"/>
                    <a:pt x="58" y="12"/>
                    <a:pt x="61" y="10"/>
                  </a:cubicBezTo>
                  <a:cubicBezTo>
                    <a:pt x="63" y="8"/>
                    <a:pt x="69" y="3"/>
                    <a:pt x="72" y="0"/>
                  </a:cubicBezTo>
                  <a:cubicBezTo>
                    <a:pt x="77" y="6"/>
                    <a:pt x="80" y="10"/>
                    <a:pt x="91" y="23"/>
                  </a:cubicBezTo>
                  <a:cubicBezTo>
                    <a:pt x="102" y="36"/>
                    <a:pt x="103" y="45"/>
                    <a:pt x="121" y="33"/>
                  </a:cubicBezTo>
                  <a:cubicBezTo>
                    <a:pt x="135" y="24"/>
                    <a:pt x="144" y="11"/>
                    <a:pt x="15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52" name="Freeform 21"/>
            <p:cNvSpPr>
              <a:spLocks/>
            </p:cNvSpPr>
            <p:nvPr/>
          </p:nvSpPr>
          <p:spPr bwMode="auto">
            <a:xfrm>
              <a:off x="4752" y="1242"/>
              <a:ext cx="157" cy="626"/>
            </a:xfrm>
            <a:custGeom>
              <a:avLst/>
              <a:gdLst>
                <a:gd name="T0" fmla="*/ 77 w 92"/>
                <a:gd name="T1" fmla="*/ 0 h 369"/>
                <a:gd name="T2" fmla="*/ 59 w 92"/>
                <a:gd name="T3" fmla="*/ 18 h 369"/>
                <a:gd name="T4" fmla="*/ 65 w 92"/>
                <a:gd name="T5" fmla="*/ 29 h 369"/>
                <a:gd name="T6" fmla="*/ 37 w 92"/>
                <a:gd name="T7" fmla="*/ 139 h 369"/>
                <a:gd name="T8" fmla="*/ 4 w 92"/>
                <a:gd name="T9" fmla="*/ 314 h 369"/>
                <a:gd name="T10" fmla="*/ 15 w 92"/>
                <a:gd name="T11" fmla="*/ 354 h 369"/>
                <a:gd name="T12" fmla="*/ 35 w 92"/>
                <a:gd name="T13" fmla="*/ 356 h 369"/>
                <a:gd name="T14" fmla="*/ 59 w 92"/>
                <a:gd name="T15" fmla="*/ 311 h 369"/>
                <a:gd name="T16" fmla="*/ 80 w 92"/>
                <a:gd name="T17" fmla="*/ 168 h 369"/>
                <a:gd name="T18" fmla="*/ 87 w 92"/>
                <a:gd name="T19" fmla="*/ 57 h 369"/>
                <a:gd name="T20" fmla="*/ 81 w 92"/>
                <a:gd name="T21" fmla="*/ 29 h 369"/>
                <a:gd name="T22" fmla="*/ 92 w 92"/>
                <a:gd name="T23" fmla="*/ 17 h 369"/>
                <a:gd name="T24" fmla="*/ 77 w 92"/>
                <a:gd name="T25"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369">
                  <a:moveTo>
                    <a:pt x="77" y="0"/>
                  </a:moveTo>
                  <a:cubicBezTo>
                    <a:pt x="59" y="18"/>
                    <a:pt x="59" y="18"/>
                    <a:pt x="59" y="18"/>
                  </a:cubicBezTo>
                  <a:cubicBezTo>
                    <a:pt x="59" y="18"/>
                    <a:pt x="68" y="21"/>
                    <a:pt x="65" y="29"/>
                  </a:cubicBezTo>
                  <a:cubicBezTo>
                    <a:pt x="62" y="37"/>
                    <a:pt x="49" y="81"/>
                    <a:pt x="37" y="139"/>
                  </a:cubicBezTo>
                  <a:cubicBezTo>
                    <a:pt x="24" y="198"/>
                    <a:pt x="7" y="300"/>
                    <a:pt x="4" y="314"/>
                  </a:cubicBezTo>
                  <a:cubicBezTo>
                    <a:pt x="0" y="329"/>
                    <a:pt x="5" y="339"/>
                    <a:pt x="15" y="354"/>
                  </a:cubicBezTo>
                  <a:cubicBezTo>
                    <a:pt x="24" y="369"/>
                    <a:pt x="25" y="369"/>
                    <a:pt x="35" y="356"/>
                  </a:cubicBezTo>
                  <a:cubicBezTo>
                    <a:pt x="45" y="343"/>
                    <a:pt x="52" y="348"/>
                    <a:pt x="59" y="311"/>
                  </a:cubicBezTo>
                  <a:cubicBezTo>
                    <a:pt x="65" y="274"/>
                    <a:pt x="75" y="200"/>
                    <a:pt x="80" y="168"/>
                  </a:cubicBezTo>
                  <a:cubicBezTo>
                    <a:pt x="85" y="135"/>
                    <a:pt x="91" y="72"/>
                    <a:pt x="87" y="57"/>
                  </a:cubicBezTo>
                  <a:cubicBezTo>
                    <a:pt x="83" y="43"/>
                    <a:pt x="80" y="35"/>
                    <a:pt x="81" y="29"/>
                  </a:cubicBezTo>
                  <a:cubicBezTo>
                    <a:pt x="83" y="23"/>
                    <a:pt x="92" y="17"/>
                    <a:pt x="92" y="17"/>
                  </a:cubicBezTo>
                  <a:cubicBezTo>
                    <a:pt x="92" y="17"/>
                    <a:pt x="85" y="4"/>
                    <a:pt x="77" y="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dirty="0"/>
            </a:p>
          </p:txBody>
        </p:sp>
      </p:grpSp>
      <p:grpSp>
        <p:nvGrpSpPr>
          <p:cNvPr id="39" name="Group 11"/>
          <p:cNvGrpSpPr>
            <a:grpSpLocks noChangeAspect="1"/>
          </p:cNvGrpSpPr>
          <p:nvPr/>
        </p:nvGrpSpPr>
        <p:grpSpPr bwMode="auto">
          <a:xfrm>
            <a:off x="7749065" y="506793"/>
            <a:ext cx="1647671" cy="5155025"/>
            <a:chOff x="2681" y="545"/>
            <a:chExt cx="816" cy="2553"/>
          </a:xfrm>
        </p:grpSpPr>
        <p:sp>
          <p:nvSpPr>
            <p:cNvPr id="40" name="Freeform 12"/>
            <p:cNvSpPr>
              <a:spLocks/>
            </p:cNvSpPr>
            <p:nvPr/>
          </p:nvSpPr>
          <p:spPr bwMode="auto">
            <a:xfrm>
              <a:off x="2681" y="545"/>
              <a:ext cx="816" cy="2553"/>
            </a:xfrm>
            <a:custGeom>
              <a:avLst/>
              <a:gdLst>
                <a:gd name="T0" fmla="*/ 230 w 342"/>
                <a:gd name="T1" fmla="*/ 37 h 1078"/>
                <a:gd name="T2" fmla="*/ 223 w 342"/>
                <a:gd name="T3" fmla="*/ 116 h 1078"/>
                <a:gd name="T4" fmla="*/ 203 w 342"/>
                <a:gd name="T5" fmla="*/ 159 h 1078"/>
                <a:gd name="T6" fmla="*/ 238 w 342"/>
                <a:gd name="T7" fmla="*/ 185 h 1078"/>
                <a:gd name="T8" fmla="*/ 304 w 342"/>
                <a:gd name="T9" fmla="*/ 271 h 1078"/>
                <a:gd name="T10" fmla="*/ 329 w 342"/>
                <a:gd name="T11" fmla="*/ 358 h 1078"/>
                <a:gd name="T12" fmla="*/ 278 w 342"/>
                <a:gd name="T13" fmla="*/ 377 h 1078"/>
                <a:gd name="T14" fmla="*/ 278 w 342"/>
                <a:gd name="T15" fmla="*/ 450 h 1078"/>
                <a:gd name="T16" fmla="*/ 286 w 342"/>
                <a:gd name="T17" fmla="*/ 572 h 1078"/>
                <a:gd name="T18" fmla="*/ 269 w 342"/>
                <a:gd name="T19" fmla="*/ 671 h 1078"/>
                <a:gd name="T20" fmla="*/ 233 w 342"/>
                <a:gd name="T21" fmla="*/ 921 h 1078"/>
                <a:gd name="T22" fmla="*/ 256 w 342"/>
                <a:gd name="T23" fmla="*/ 982 h 1078"/>
                <a:gd name="T24" fmla="*/ 284 w 342"/>
                <a:gd name="T25" fmla="*/ 1008 h 1078"/>
                <a:gd name="T26" fmla="*/ 257 w 342"/>
                <a:gd name="T27" fmla="*/ 1028 h 1078"/>
                <a:gd name="T28" fmla="*/ 212 w 342"/>
                <a:gd name="T29" fmla="*/ 1021 h 1078"/>
                <a:gd name="T30" fmla="*/ 158 w 342"/>
                <a:gd name="T31" fmla="*/ 1010 h 1078"/>
                <a:gd name="T32" fmla="*/ 162 w 342"/>
                <a:gd name="T33" fmla="*/ 952 h 1078"/>
                <a:gd name="T34" fmla="*/ 157 w 342"/>
                <a:gd name="T35" fmla="*/ 746 h 1078"/>
                <a:gd name="T36" fmla="*/ 74 w 342"/>
                <a:gd name="T37" fmla="*/ 1019 h 1078"/>
                <a:gd name="T38" fmla="*/ 88 w 342"/>
                <a:gd name="T39" fmla="*/ 1057 h 1078"/>
                <a:gd name="T40" fmla="*/ 24 w 342"/>
                <a:gd name="T41" fmla="*/ 1063 h 1078"/>
                <a:gd name="T42" fmla="*/ 2 w 342"/>
                <a:gd name="T43" fmla="*/ 1025 h 1078"/>
                <a:gd name="T44" fmla="*/ 6 w 342"/>
                <a:gd name="T45" fmla="*/ 980 h 1078"/>
                <a:gd name="T46" fmla="*/ 71 w 342"/>
                <a:gd name="T47" fmla="*/ 568 h 1078"/>
                <a:gd name="T48" fmla="*/ 70 w 342"/>
                <a:gd name="T49" fmla="*/ 492 h 1078"/>
                <a:gd name="T50" fmla="*/ 80 w 342"/>
                <a:gd name="T51" fmla="*/ 408 h 1078"/>
                <a:gd name="T52" fmla="*/ 56 w 342"/>
                <a:gd name="T53" fmla="*/ 284 h 1078"/>
                <a:gd name="T54" fmla="*/ 89 w 342"/>
                <a:gd name="T55" fmla="*/ 178 h 1078"/>
                <a:gd name="T56" fmla="*/ 134 w 342"/>
                <a:gd name="T57" fmla="*/ 138 h 1078"/>
                <a:gd name="T58" fmla="*/ 137 w 342"/>
                <a:gd name="T59" fmla="*/ 122 h 1078"/>
                <a:gd name="T60" fmla="*/ 126 w 342"/>
                <a:gd name="T61" fmla="*/ 88 h 1078"/>
                <a:gd name="T62" fmla="*/ 142 w 342"/>
                <a:gd name="T63" fmla="*/ 22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2" h="1078">
                  <a:moveTo>
                    <a:pt x="206" y="13"/>
                  </a:moveTo>
                  <a:cubicBezTo>
                    <a:pt x="214" y="14"/>
                    <a:pt x="223" y="19"/>
                    <a:pt x="230" y="37"/>
                  </a:cubicBezTo>
                  <a:cubicBezTo>
                    <a:pt x="236" y="55"/>
                    <a:pt x="237" y="68"/>
                    <a:pt x="231" y="81"/>
                  </a:cubicBezTo>
                  <a:cubicBezTo>
                    <a:pt x="225" y="94"/>
                    <a:pt x="225" y="104"/>
                    <a:pt x="223" y="116"/>
                  </a:cubicBezTo>
                  <a:cubicBezTo>
                    <a:pt x="220" y="128"/>
                    <a:pt x="212" y="147"/>
                    <a:pt x="206" y="149"/>
                  </a:cubicBezTo>
                  <a:cubicBezTo>
                    <a:pt x="201" y="150"/>
                    <a:pt x="203" y="154"/>
                    <a:pt x="203" y="159"/>
                  </a:cubicBezTo>
                  <a:cubicBezTo>
                    <a:pt x="203" y="165"/>
                    <a:pt x="206" y="172"/>
                    <a:pt x="206" y="172"/>
                  </a:cubicBezTo>
                  <a:cubicBezTo>
                    <a:pt x="206" y="172"/>
                    <a:pt x="222" y="181"/>
                    <a:pt x="238" y="185"/>
                  </a:cubicBezTo>
                  <a:cubicBezTo>
                    <a:pt x="253" y="189"/>
                    <a:pt x="277" y="206"/>
                    <a:pt x="279" y="228"/>
                  </a:cubicBezTo>
                  <a:cubicBezTo>
                    <a:pt x="281" y="250"/>
                    <a:pt x="291" y="260"/>
                    <a:pt x="304" y="271"/>
                  </a:cubicBezTo>
                  <a:cubicBezTo>
                    <a:pt x="317" y="283"/>
                    <a:pt x="331" y="283"/>
                    <a:pt x="335" y="303"/>
                  </a:cubicBezTo>
                  <a:cubicBezTo>
                    <a:pt x="339" y="324"/>
                    <a:pt x="342" y="352"/>
                    <a:pt x="329" y="358"/>
                  </a:cubicBezTo>
                  <a:cubicBezTo>
                    <a:pt x="316" y="364"/>
                    <a:pt x="284" y="361"/>
                    <a:pt x="284" y="361"/>
                  </a:cubicBezTo>
                  <a:cubicBezTo>
                    <a:pt x="284" y="361"/>
                    <a:pt x="283" y="372"/>
                    <a:pt x="278" y="377"/>
                  </a:cubicBezTo>
                  <a:cubicBezTo>
                    <a:pt x="273" y="382"/>
                    <a:pt x="265" y="386"/>
                    <a:pt x="265" y="386"/>
                  </a:cubicBezTo>
                  <a:cubicBezTo>
                    <a:pt x="265" y="386"/>
                    <a:pt x="275" y="424"/>
                    <a:pt x="278" y="450"/>
                  </a:cubicBezTo>
                  <a:cubicBezTo>
                    <a:pt x="280" y="476"/>
                    <a:pt x="284" y="530"/>
                    <a:pt x="286" y="543"/>
                  </a:cubicBezTo>
                  <a:cubicBezTo>
                    <a:pt x="289" y="556"/>
                    <a:pt x="291" y="567"/>
                    <a:pt x="286" y="572"/>
                  </a:cubicBezTo>
                  <a:cubicBezTo>
                    <a:pt x="280" y="576"/>
                    <a:pt x="277" y="577"/>
                    <a:pt x="277" y="577"/>
                  </a:cubicBezTo>
                  <a:cubicBezTo>
                    <a:pt x="277" y="577"/>
                    <a:pt x="275" y="635"/>
                    <a:pt x="269" y="671"/>
                  </a:cubicBezTo>
                  <a:cubicBezTo>
                    <a:pt x="264" y="707"/>
                    <a:pt x="255" y="747"/>
                    <a:pt x="248" y="789"/>
                  </a:cubicBezTo>
                  <a:cubicBezTo>
                    <a:pt x="241" y="831"/>
                    <a:pt x="235" y="900"/>
                    <a:pt x="233" y="921"/>
                  </a:cubicBezTo>
                  <a:cubicBezTo>
                    <a:pt x="230" y="942"/>
                    <a:pt x="229" y="943"/>
                    <a:pt x="233" y="952"/>
                  </a:cubicBezTo>
                  <a:cubicBezTo>
                    <a:pt x="236" y="961"/>
                    <a:pt x="261" y="979"/>
                    <a:pt x="256" y="982"/>
                  </a:cubicBezTo>
                  <a:cubicBezTo>
                    <a:pt x="252" y="985"/>
                    <a:pt x="252" y="985"/>
                    <a:pt x="252" y="985"/>
                  </a:cubicBezTo>
                  <a:cubicBezTo>
                    <a:pt x="252" y="985"/>
                    <a:pt x="269" y="1008"/>
                    <a:pt x="284" y="1008"/>
                  </a:cubicBezTo>
                  <a:cubicBezTo>
                    <a:pt x="299" y="1008"/>
                    <a:pt x="317" y="1013"/>
                    <a:pt x="317" y="1024"/>
                  </a:cubicBezTo>
                  <a:cubicBezTo>
                    <a:pt x="317" y="1035"/>
                    <a:pt x="272" y="1028"/>
                    <a:pt x="257" y="1028"/>
                  </a:cubicBezTo>
                  <a:cubicBezTo>
                    <a:pt x="242" y="1028"/>
                    <a:pt x="226" y="1021"/>
                    <a:pt x="219" y="1017"/>
                  </a:cubicBezTo>
                  <a:cubicBezTo>
                    <a:pt x="211" y="1014"/>
                    <a:pt x="212" y="1021"/>
                    <a:pt x="212" y="1021"/>
                  </a:cubicBezTo>
                  <a:cubicBezTo>
                    <a:pt x="212" y="1021"/>
                    <a:pt x="192" y="1021"/>
                    <a:pt x="178" y="1020"/>
                  </a:cubicBezTo>
                  <a:cubicBezTo>
                    <a:pt x="164" y="1018"/>
                    <a:pt x="158" y="1018"/>
                    <a:pt x="158" y="1010"/>
                  </a:cubicBezTo>
                  <a:cubicBezTo>
                    <a:pt x="158" y="1002"/>
                    <a:pt x="158" y="999"/>
                    <a:pt x="158" y="999"/>
                  </a:cubicBezTo>
                  <a:cubicBezTo>
                    <a:pt x="158" y="999"/>
                    <a:pt x="158" y="977"/>
                    <a:pt x="162" y="952"/>
                  </a:cubicBezTo>
                  <a:cubicBezTo>
                    <a:pt x="165" y="928"/>
                    <a:pt x="163" y="833"/>
                    <a:pt x="162" y="804"/>
                  </a:cubicBezTo>
                  <a:cubicBezTo>
                    <a:pt x="160" y="775"/>
                    <a:pt x="157" y="746"/>
                    <a:pt x="157" y="746"/>
                  </a:cubicBezTo>
                  <a:cubicBezTo>
                    <a:pt x="157" y="746"/>
                    <a:pt x="128" y="846"/>
                    <a:pt x="113" y="901"/>
                  </a:cubicBezTo>
                  <a:cubicBezTo>
                    <a:pt x="97" y="957"/>
                    <a:pt x="78" y="1016"/>
                    <a:pt x="74" y="1019"/>
                  </a:cubicBezTo>
                  <a:cubicBezTo>
                    <a:pt x="70" y="1021"/>
                    <a:pt x="71" y="1025"/>
                    <a:pt x="71" y="1025"/>
                  </a:cubicBezTo>
                  <a:cubicBezTo>
                    <a:pt x="71" y="1025"/>
                    <a:pt x="87" y="1044"/>
                    <a:pt x="88" y="1057"/>
                  </a:cubicBezTo>
                  <a:cubicBezTo>
                    <a:pt x="89" y="1070"/>
                    <a:pt x="92" y="1075"/>
                    <a:pt x="79" y="1077"/>
                  </a:cubicBezTo>
                  <a:cubicBezTo>
                    <a:pt x="66" y="1078"/>
                    <a:pt x="35" y="1070"/>
                    <a:pt x="24" y="1063"/>
                  </a:cubicBezTo>
                  <a:cubicBezTo>
                    <a:pt x="14" y="1055"/>
                    <a:pt x="13" y="1047"/>
                    <a:pt x="8" y="1043"/>
                  </a:cubicBezTo>
                  <a:cubicBezTo>
                    <a:pt x="2" y="1040"/>
                    <a:pt x="0" y="1034"/>
                    <a:pt x="2" y="1025"/>
                  </a:cubicBezTo>
                  <a:cubicBezTo>
                    <a:pt x="5" y="1016"/>
                    <a:pt x="5" y="1014"/>
                    <a:pt x="5" y="1014"/>
                  </a:cubicBezTo>
                  <a:cubicBezTo>
                    <a:pt x="5" y="1014"/>
                    <a:pt x="1" y="1011"/>
                    <a:pt x="6" y="980"/>
                  </a:cubicBezTo>
                  <a:cubicBezTo>
                    <a:pt x="11" y="950"/>
                    <a:pt x="35" y="786"/>
                    <a:pt x="50" y="712"/>
                  </a:cubicBezTo>
                  <a:cubicBezTo>
                    <a:pt x="66" y="639"/>
                    <a:pt x="71" y="577"/>
                    <a:pt x="71" y="568"/>
                  </a:cubicBezTo>
                  <a:cubicBezTo>
                    <a:pt x="71" y="558"/>
                    <a:pt x="68" y="559"/>
                    <a:pt x="62" y="556"/>
                  </a:cubicBezTo>
                  <a:cubicBezTo>
                    <a:pt x="56" y="552"/>
                    <a:pt x="68" y="513"/>
                    <a:pt x="70" y="492"/>
                  </a:cubicBezTo>
                  <a:cubicBezTo>
                    <a:pt x="71" y="471"/>
                    <a:pt x="73" y="456"/>
                    <a:pt x="73" y="442"/>
                  </a:cubicBezTo>
                  <a:cubicBezTo>
                    <a:pt x="72" y="428"/>
                    <a:pt x="78" y="419"/>
                    <a:pt x="80" y="408"/>
                  </a:cubicBezTo>
                  <a:cubicBezTo>
                    <a:pt x="81" y="397"/>
                    <a:pt x="85" y="368"/>
                    <a:pt x="77" y="344"/>
                  </a:cubicBezTo>
                  <a:cubicBezTo>
                    <a:pt x="68" y="319"/>
                    <a:pt x="60" y="289"/>
                    <a:pt x="56" y="284"/>
                  </a:cubicBezTo>
                  <a:cubicBezTo>
                    <a:pt x="52" y="279"/>
                    <a:pt x="56" y="261"/>
                    <a:pt x="58" y="238"/>
                  </a:cubicBezTo>
                  <a:cubicBezTo>
                    <a:pt x="60" y="214"/>
                    <a:pt x="66" y="190"/>
                    <a:pt x="89" y="178"/>
                  </a:cubicBezTo>
                  <a:cubicBezTo>
                    <a:pt x="112" y="165"/>
                    <a:pt x="122" y="162"/>
                    <a:pt x="128" y="152"/>
                  </a:cubicBezTo>
                  <a:cubicBezTo>
                    <a:pt x="135" y="141"/>
                    <a:pt x="131" y="140"/>
                    <a:pt x="134" y="138"/>
                  </a:cubicBezTo>
                  <a:cubicBezTo>
                    <a:pt x="137" y="136"/>
                    <a:pt x="138" y="135"/>
                    <a:pt x="138" y="135"/>
                  </a:cubicBezTo>
                  <a:cubicBezTo>
                    <a:pt x="138" y="135"/>
                    <a:pt x="138" y="126"/>
                    <a:pt x="137" y="122"/>
                  </a:cubicBezTo>
                  <a:cubicBezTo>
                    <a:pt x="136" y="118"/>
                    <a:pt x="132" y="118"/>
                    <a:pt x="131" y="113"/>
                  </a:cubicBezTo>
                  <a:cubicBezTo>
                    <a:pt x="129" y="109"/>
                    <a:pt x="125" y="96"/>
                    <a:pt x="126" y="88"/>
                  </a:cubicBezTo>
                  <a:cubicBezTo>
                    <a:pt x="127" y="80"/>
                    <a:pt x="129" y="79"/>
                    <a:pt x="129" y="79"/>
                  </a:cubicBezTo>
                  <a:cubicBezTo>
                    <a:pt x="129" y="79"/>
                    <a:pt x="125" y="35"/>
                    <a:pt x="142" y="22"/>
                  </a:cubicBezTo>
                  <a:cubicBezTo>
                    <a:pt x="159" y="10"/>
                    <a:pt x="189" y="0"/>
                    <a:pt x="206" y="1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41" name="Freeform 13"/>
            <p:cNvSpPr>
              <a:spLocks/>
            </p:cNvSpPr>
            <p:nvPr/>
          </p:nvSpPr>
          <p:spPr bwMode="auto">
            <a:xfrm>
              <a:off x="2998" y="867"/>
              <a:ext cx="184" cy="156"/>
            </a:xfrm>
            <a:custGeom>
              <a:avLst/>
              <a:gdLst>
                <a:gd name="T0" fmla="*/ 70 w 77"/>
                <a:gd name="T1" fmla="*/ 26 h 66"/>
                <a:gd name="T2" fmla="*/ 73 w 77"/>
                <a:gd name="T3" fmla="*/ 36 h 66"/>
                <a:gd name="T4" fmla="*/ 74 w 77"/>
                <a:gd name="T5" fmla="*/ 37 h 66"/>
                <a:gd name="T6" fmla="*/ 77 w 77"/>
                <a:gd name="T7" fmla="*/ 66 h 66"/>
                <a:gd name="T8" fmla="*/ 74 w 77"/>
                <a:gd name="T9" fmla="*/ 63 h 66"/>
                <a:gd name="T10" fmla="*/ 63 w 77"/>
                <a:gd name="T11" fmla="*/ 48 h 66"/>
                <a:gd name="T12" fmla="*/ 56 w 77"/>
                <a:gd name="T13" fmla="*/ 63 h 66"/>
                <a:gd name="T14" fmla="*/ 0 w 77"/>
                <a:gd name="T15" fmla="*/ 4 h 66"/>
                <a:gd name="T16" fmla="*/ 1 w 77"/>
                <a:gd name="T17" fmla="*/ 2 h 66"/>
                <a:gd name="T18" fmla="*/ 5 w 77"/>
                <a:gd name="T19" fmla="*/ 0 h 66"/>
                <a:gd name="T20" fmla="*/ 27 w 77"/>
                <a:gd name="T21" fmla="*/ 25 h 66"/>
                <a:gd name="T22" fmla="*/ 63 w 77"/>
                <a:gd name="T23" fmla="*/ 45 h 66"/>
                <a:gd name="T24" fmla="*/ 70 w 77"/>
                <a:gd name="T25" fmla="*/ 2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66">
                  <a:moveTo>
                    <a:pt x="70" y="26"/>
                  </a:moveTo>
                  <a:cubicBezTo>
                    <a:pt x="71" y="31"/>
                    <a:pt x="73" y="36"/>
                    <a:pt x="73" y="36"/>
                  </a:cubicBezTo>
                  <a:cubicBezTo>
                    <a:pt x="73" y="36"/>
                    <a:pt x="74" y="37"/>
                    <a:pt x="74" y="37"/>
                  </a:cubicBezTo>
                  <a:cubicBezTo>
                    <a:pt x="74" y="43"/>
                    <a:pt x="76" y="56"/>
                    <a:pt x="77" y="66"/>
                  </a:cubicBezTo>
                  <a:cubicBezTo>
                    <a:pt x="76" y="66"/>
                    <a:pt x="75" y="65"/>
                    <a:pt x="74" y="63"/>
                  </a:cubicBezTo>
                  <a:cubicBezTo>
                    <a:pt x="69" y="52"/>
                    <a:pt x="67" y="46"/>
                    <a:pt x="63" y="48"/>
                  </a:cubicBezTo>
                  <a:cubicBezTo>
                    <a:pt x="61" y="50"/>
                    <a:pt x="58" y="57"/>
                    <a:pt x="56" y="63"/>
                  </a:cubicBezTo>
                  <a:cubicBezTo>
                    <a:pt x="43" y="48"/>
                    <a:pt x="12" y="14"/>
                    <a:pt x="0" y="4"/>
                  </a:cubicBezTo>
                  <a:cubicBezTo>
                    <a:pt x="0" y="3"/>
                    <a:pt x="0" y="3"/>
                    <a:pt x="1" y="2"/>
                  </a:cubicBezTo>
                  <a:cubicBezTo>
                    <a:pt x="3" y="1"/>
                    <a:pt x="4" y="0"/>
                    <a:pt x="5" y="0"/>
                  </a:cubicBezTo>
                  <a:cubicBezTo>
                    <a:pt x="8" y="6"/>
                    <a:pt x="17" y="19"/>
                    <a:pt x="27" y="25"/>
                  </a:cubicBezTo>
                  <a:cubicBezTo>
                    <a:pt x="38" y="31"/>
                    <a:pt x="63" y="45"/>
                    <a:pt x="63" y="45"/>
                  </a:cubicBezTo>
                  <a:cubicBezTo>
                    <a:pt x="63" y="45"/>
                    <a:pt x="68" y="33"/>
                    <a:pt x="7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42" name="Freeform 14"/>
            <p:cNvSpPr>
              <a:spLocks/>
            </p:cNvSpPr>
            <p:nvPr/>
          </p:nvSpPr>
          <p:spPr bwMode="auto">
            <a:xfrm>
              <a:off x="3210" y="1225"/>
              <a:ext cx="93" cy="130"/>
            </a:xfrm>
            <a:custGeom>
              <a:avLst/>
              <a:gdLst>
                <a:gd name="T0" fmla="*/ 7 w 39"/>
                <a:gd name="T1" fmla="*/ 43 h 55"/>
                <a:gd name="T2" fmla="*/ 21 w 39"/>
                <a:gd name="T3" fmla="*/ 27 h 55"/>
                <a:gd name="T4" fmla="*/ 5 w 39"/>
                <a:gd name="T5" fmla="*/ 8 h 55"/>
                <a:gd name="T6" fmla="*/ 19 w 39"/>
                <a:gd name="T7" fmla="*/ 8 h 55"/>
                <a:gd name="T8" fmla="*/ 39 w 39"/>
                <a:gd name="T9" fmla="*/ 55 h 55"/>
                <a:gd name="T10" fmla="*/ 7 w 39"/>
                <a:gd name="T11" fmla="*/ 43 h 55"/>
              </a:gdLst>
              <a:ahLst/>
              <a:cxnLst>
                <a:cxn ang="0">
                  <a:pos x="T0" y="T1"/>
                </a:cxn>
                <a:cxn ang="0">
                  <a:pos x="T2" y="T3"/>
                </a:cxn>
                <a:cxn ang="0">
                  <a:pos x="T4" y="T5"/>
                </a:cxn>
                <a:cxn ang="0">
                  <a:pos x="T6" y="T7"/>
                </a:cxn>
                <a:cxn ang="0">
                  <a:pos x="T8" y="T9"/>
                </a:cxn>
                <a:cxn ang="0">
                  <a:pos x="T10" y="T11"/>
                </a:cxn>
              </a:cxnLst>
              <a:rect l="0" t="0" r="r" b="b"/>
              <a:pathLst>
                <a:path w="39" h="55">
                  <a:moveTo>
                    <a:pt x="7" y="43"/>
                  </a:moveTo>
                  <a:cubicBezTo>
                    <a:pt x="7" y="43"/>
                    <a:pt x="21" y="38"/>
                    <a:pt x="21" y="27"/>
                  </a:cubicBezTo>
                  <a:cubicBezTo>
                    <a:pt x="21" y="16"/>
                    <a:pt x="11" y="8"/>
                    <a:pt x="5" y="8"/>
                  </a:cubicBezTo>
                  <a:cubicBezTo>
                    <a:pt x="0" y="7"/>
                    <a:pt x="8" y="0"/>
                    <a:pt x="19" y="8"/>
                  </a:cubicBezTo>
                  <a:cubicBezTo>
                    <a:pt x="30" y="17"/>
                    <a:pt x="39" y="55"/>
                    <a:pt x="39" y="55"/>
                  </a:cubicBezTo>
                  <a:cubicBezTo>
                    <a:pt x="39" y="55"/>
                    <a:pt x="16" y="47"/>
                    <a:pt x="7"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43" name="Freeform 15"/>
            <p:cNvSpPr>
              <a:spLocks/>
            </p:cNvSpPr>
            <p:nvPr/>
          </p:nvSpPr>
          <p:spPr bwMode="auto">
            <a:xfrm>
              <a:off x="3296" y="1371"/>
              <a:ext cx="22" cy="100"/>
            </a:xfrm>
            <a:custGeom>
              <a:avLst/>
              <a:gdLst>
                <a:gd name="T0" fmla="*/ 3 w 9"/>
                <a:gd name="T1" fmla="*/ 0 h 42"/>
                <a:gd name="T2" fmla="*/ 9 w 9"/>
                <a:gd name="T3" fmla="*/ 35 h 42"/>
                <a:gd name="T4" fmla="*/ 0 w 9"/>
                <a:gd name="T5" fmla="*/ 42 h 42"/>
                <a:gd name="T6" fmla="*/ 3 w 9"/>
                <a:gd name="T7" fmla="*/ 0 h 42"/>
              </a:gdLst>
              <a:ahLst/>
              <a:cxnLst>
                <a:cxn ang="0">
                  <a:pos x="T0" y="T1"/>
                </a:cxn>
                <a:cxn ang="0">
                  <a:pos x="T2" y="T3"/>
                </a:cxn>
                <a:cxn ang="0">
                  <a:pos x="T4" y="T5"/>
                </a:cxn>
                <a:cxn ang="0">
                  <a:pos x="T6" y="T7"/>
                </a:cxn>
              </a:cxnLst>
              <a:rect l="0" t="0" r="r" b="b"/>
              <a:pathLst>
                <a:path w="9" h="42">
                  <a:moveTo>
                    <a:pt x="3" y="0"/>
                  </a:moveTo>
                  <a:cubicBezTo>
                    <a:pt x="9" y="35"/>
                    <a:pt x="9" y="35"/>
                    <a:pt x="9" y="35"/>
                  </a:cubicBezTo>
                  <a:cubicBezTo>
                    <a:pt x="0" y="42"/>
                    <a:pt x="0" y="42"/>
                    <a:pt x="0" y="42"/>
                  </a:cubicBezTo>
                  <a:cubicBezTo>
                    <a:pt x="0" y="42"/>
                    <a:pt x="2" y="12"/>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grpSp>
      <p:grpSp>
        <p:nvGrpSpPr>
          <p:cNvPr id="44" name="Group 24"/>
          <p:cNvGrpSpPr>
            <a:grpSpLocks noChangeAspect="1"/>
          </p:cNvGrpSpPr>
          <p:nvPr/>
        </p:nvGrpSpPr>
        <p:grpSpPr bwMode="auto">
          <a:xfrm>
            <a:off x="6831672" y="799763"/>
            <a:ext cx="1691532" cy="4925761"/>
            <a:chOff x="3932" y="383"/>
            <a:chExt cx="841" cy="2449"/>
          </a:xfrm>
          <a:solidFill>
            <a:schemeClr val="tx1">
              <a:lumMod val="85000"/>
              <a:lumOff val="15000"/>
            </a:schemeClr>
          </a:solidFill>
        </p:grpSpPr>
        <p:sp>
          <p:nvSpPr>
            <p:cNvPr id="45" name="Freeform 25"/>
            <p:cNvSpPr>
              <a:spLocks noEditPoints="1"/>
            </p:cNvSpPr>
            <p:nvPr/>
          </p:nvSpPr>
          <p:spPr bwMode="auto">
            <a:xfrm>
              <a:off x="3932" y="383"/>
              <a:ext cx="610" cy="2449"/>
            </a:xfrm>
            <a:custGeom>
              <a:avLst/>
              <a:gdLst>
                <a:gd name="T0" fmla="*/ 122 w 255"/>
                <a:gd name="T1" fmla="*/ 0 h 1034"/>
                <a:gd name="T2" fmla="*/ 168 w 255"/>
                <a:gd name="T3" fmla="*/ 41 h 1034"/>
                <a:gd name="T4" fmla="*/ 176 w 255"/>
                <a:gd name="T5" fmla="*/ 71 h 1034"/>
                <a:gd name="T6" fmla="*/ 183 w 255"/>
                <a:gd name="T7" fmla="*/ 111 h 1034"/>
                <a:gd name="T8" fmla="*/ 196 w 255"/>
                <a:gd name="T9" fmla="*/ 152 h 1034"/>
                <a:gd name="T10" fmla="*/ 203 w 255"/>
                <a:gd name="T11" fmla="*/ 172 h 1034"/>
                <a:gd name="T12" fmla="*/ 240 w 255"/>
                <a:gd name="T13" fmla="*/ 194 h 1034"/>
                <a:gd name="T14" fmla="*/ 252 w 255"/>
                <a:gd name="T15" fmla="*/ 271 h 1034"/>
                <a:gd name="T16" fmla="*/ 245 w 255"/>
                <a:gd name="T17" fmla="*/ 338 h 1034"/>
                <a:gd name="T18" fmla="*/ 219 w 255"/>
                <a:gd name="T19" fmla="*/ 357 h 1034"/>
                <a:gd name="T20" fmla="*/ 226 w 255"/>
                <a:gd name="T21" fmla="*/ 424 h 1034"/>
                <a:gd name="T22" fmla="*/ 235 w 255"/>
                <a:gd name="T23" fmla="*/ 473 h 1034"/>
                <a:gd name="T24" fmla="*/ 222 w 255"/>
                <a:gd name="T25" fmla="*/ 475 h 1034"/>
                <a:gd name="T26" fmla="*/ 216 w 255"/>
                <a:gd name="T27" fmla="*/ 541 h 1034"/>
                <a:gd name="T28" fmla="*/ 196 w 255"/>
                <a:gd name="T29" fmla="*/ 650 h 1034"/>
                <a:gd name="T30" fmla="*/ 189 w 255"/>
                <a:gd name="T31" fmla="*/ 664 h 1034"/>
                <a:gd name="T32" fmla="*/ 179 w 255"/>
                <a:gd name="T33" fmla="*/ 664 h 1034"/>
                <a:gd name="T34" fmla="*/ 177 w 255"/>
                <a:gd name="T35" fmla="*/ 697 h 1034"/>
                <a:gd name="T36" fmla="*/ 170 w 255"/>
                <a:gd name="T37" fmla="*/ 765 h 1034"/>
                <a:gd name="T38" fmla="*/ 141 w 255"/>
                <a:gd name="T39" fmla="*/ 872 h 1034"/>
                <a:gd name="T40" fmla="*/ 161 w 255"/>
                <a:gd name="T41" fmla="*/ 933 h 1034"/>
                <a:gd name="T42" fmla="*/ 179 w 255"/>
                <a:gd name="T43" fmla="*/ 973 h 1034"/>
                <a:gd name="T44" fmla="*/ 152 w 255"/>
                <a:gd name="T45" fmla="*/ 975 h 1034"/>
                <a:gd name="T46" fmla="*/ 139 w 255"/>
                <a:gd name="T47" fmla="*/ 966 h 1034"/>
                <a:gd name="T48" fmla="*/ 143 w 255"/>
                <a:gd name="T49" fmla="*/ 986 h 1034"/>
                <a:gd name="T50" fmla="*/ 128 w 255"/>
                <a:gd name="T51" fmla="*/ 1034 h 1034"/>
                <a:gd name="T52" fmla="*/ 122 w 255"/>
                <a:gd name="T53" fmla="*/ 1033 h 1034"/>
                <a:gd name="T54" fmla="*/ 122 w 255"/>
                <a:gd name="T55" fmla="*/ 726 h 1034"/>
                <a:gd name="T56" fmla="*/ 125 w 255"/>
                <a:gd name="T57" fmla="*/ 709 h 1034"/>
                <a:gd name="T58" fmla="*/ 125 w 255"/>
                <a:gd name="T59" fmla="*/ 662 h 1034"/>
                <a:gd name="T60" fmla="*/ 122 w 255"/>
                <a:gd name="T61" fmla="*/ 680 h 1034"/>
                <a:gd name="T62" fmla="*/ 122 w 255"/>
                <a:gd name="T63" fmla="*/ 0 h 1034"/>
                <a:gd name="T64" fmla="*/ 121 w 255"/>
                <a:gd name="T65" fmla="*/ 0 h 1034"/>
                <a:gd name="T66" fmla="*/ 122 w 255"/>
                <a:gd name="T67" fmla="*/ 0 h 1034"/>
                <a:gd name="T68" fmla="*/ 122 w 255"/>
                <a:gd name="T69" fmla="*/ 680 h 1034"/>
                <a:gd name="T70" fmla="*/ 119 w 255"/>
                <a:gd name="T71" fmla="*/ 698 h 1034"/>
                <a:gd name="T72" fmla="*/ 120 w 255"/>
                <a:gd name="T73" fmla="*/ 721 h 1034"/>
                <a:gd name="T74" fmla="*/ 121 w 255"/>
                <a:gd name="T75" fmla="*/ 737 h 1034"/>
                <a:gd name="T76" fmla="*/ 122 w 255"/>
                <a:gd name="T77" fmla="*/ 726 h 1034"/>
                <a:gd name="T78" fmla="*/ 122 w 255"/>
                <a:gd name="T79" fmla="*/ 1033 h 1034"/>
                <a:gd name="T80" fmla="*/ 101 w 255"/>
                <a:gd name="T81" fmla="*/ 992 h 1034"/>
                <a:gd name="T82" fmla="*/ 100 w 255"/>
                <a:gd name="T83" fmla="*/ 948 h 1034"/>
                <a:gd name="T84" fmla="*/ 92 w 255"/>
                <a:gd name="T85" fmla="*/ 901 h 1034"/>
                <a:gd name="T86" fmla="*/ 59 w 255"/>
                <a:gd name="T87" fmla="*/ 756 h 1034"/>
                <a:gd name="T88" fmla="*/ 61 w 255"/>
                <a:gd name="T89" fmla="*/ 692 h 1034"/>
                <a:gd name="T90" fmla="*/ 57 w 255"/>
                <a:gd name="T91" fmla="*/ 661 h 1034"/>
                <a:gd name="T92" fmla="*/ 39 w 255"/>
                <a:gd name="T93" fmla="*/ 645 h 1034"/>
                <a:gd name="T94" fmla="*/ 34 w 255"/>
                <a:gd name="T95" fmla="*/ 530 h 1034"/>
                <a:gd name="T96" fmla="*/ 35 w 255"/>
                <a:gd name="T97" fmla="*/ 468 h 1034"/>
                <a:gd name="T98" fmla="*/ 13 w 255"/>
                <a:gd name="T99" fmla="*/ 464 h 1034"/>
                <a:gd name="T100" fmla="*/ 31 w 255"/>
                <a:gd name="T101" fmla="*/ 411 h 1034"/>
                <a:gd name="T102" fmla="*/ 34 w 255"/>
                <a:gd name="T103" fmla="*/ 372 h 1034"/>
                <a:gd name="T104" fmla="*/ 2 w 255"/>
                <a:gd name="T105" fmla="*/ 344 h 1034"/>
                <a:gd name="T106" fmla="*/ 2 w 255"/>
                <a:gd name="T107" fmla="*/ 266 h 1034"/>
                <a:gd name="T108" fmla="*/ 8 w 255"/>
                <a:gd name="T109" fmla="*/ 232 h 1034"/>
                <a:gd name="T110" fmla="*/ 31 w 255"/>
                <a:gd name="T111" fmla="*/ 175 h 1034"/>
                <a:gd name="T112" fmla="*/ 55 w 255"/>
                <a:gd name="T113" fmla="*/ 166 h 1034"/>
                <a:gd name="T114" fmla="*/ 57 w 255"/>
                <a:gd name="T115" fmla="*/ 143 h 1034"/>
                <a:gd name="T116" fmla="*/ 71 w 255"/>
                <a:gd name="T117" fmla="*/ 115 h 1034"/>
                <a:gd name="T118" fmla="*/ 73 w 255"/>
                <a:gd name="T119" fmla="*/ 73 h 1034"/>
                <a:gd name="T120" fmla="*/ 121 w 255"/>
                <a:gd name="T121" fmla="*/ 0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1034">
                  <a:moveTo>
                    <a:pt x="122" y="0"/>
                  </a:moveTo>
                  <a:cubicBezTo>
                    <a:pt x="145" y="0"/>
                    <a:pt x="164" y="21"/>
                    <a:pt x="168" y="41"/>
                  </a:cubicBezTo>
                  <a:cubicBezTo>
                    <a:pt x="173" y="61"/>
                    <a:pt x="176" y="60"/>
                    <a:pt x="176" y="71"/>
                  </a:cubicBezTo>
                  <a:cubicBezTo>
                    <a:pt x="176" y="82"/>
                    <a:pt x="181" y="94"/>
                    <a:pt x="183" y="111"/>
                  </a:cubicBezTo>
                  <a:cubicBezTo>
                    <a:pt x="185" y="129"/>
                    <a:pt x="187" y="141"/>
                    <a:pt x="196" y="152"/>
                  </a:cubicBezTo>
                  <a:cubicBezTo>
                    <a:pt x="205" y="162"/>
                    <a:pt x="203" y="172"/>
                    <a:pt x="203" y="172"/>
                  </a:cubicBezTo>
                  <a:cubicBezTo>
                    <a:pt x="203" y="172"/>
                    <a:pt x="233" y="174"/>
                    <a:pt x="240" y="194"/>
                  </a:cubicBezTo>
                  <a:cubicBezTo>
                    <a:pt x="248" y="214"/>
                    <a:pt x="249" y="248"/>
                    <a:pt x="252" y="271"/>
                  </a:cubicBezTo>
                  <a:cubicBezTo>
                    <a:pt x="255" y="294"/>
                    <a:pt x="253" y="321"/>
                    <a:pt x="245" y="338"/>
                  </a:cubicBezTo>
                  <a:cubicBezTo>
                    <a:pt x="236" y="355"/>
                    <a:pt x="219" y="357"/>
                    <a:pt x="219" y="357"/>
                  </a:cubicBezTo>
                  <a:cubicBezTo>
                    <a:pt x="219" y="357"/>
                    <a:pt x="216" y="393"/>
                    <a:pt x="226" y="424"/>
                  </a:cubicBezTo>
                  <a:cubicBezTo>
                    <a:pt x="236" y="455"/>
                    <a:pt x="244" y="471"/>
                    <a:pt x="235" y="473"/>
                  </a:cubicBezTo>
                  <a:cubicBezTo>
                    <a:pt x="226" y="474"/>
                    <a:pt x="222" y="475"/>
                    <a:pt x="222" y="475"/>
                  </a:cubicBezTo>
                  <a:cubicBezTo>
                    <a:pt x="222" y="475"/>
                    <a:pt x="222" y="515"/>
                    <a:pt x="216" y="541"/>
                  </a:cubicBezTo>
                  <a:cubicBezTo>
                    <a:pt x="210" y="567"/>
                    <a:pt x="196" y="634"/>
                    <a:pt x="196" y="650"/>
                  </a:cubicBezTo>
                  <a:cubicBezTo>
                    <a:pt x="196" y="667"/>
                    <a:pt x="195" y="664"/>
                    <a:pt x="189" y="664"/>
                  </a:cubicBezTo>
                  <a:cubicBezTo>
                    <a:pt x="183" y="664"/>
                    <a:pt x="179" y="664"/>
                    <a:pt x="179" y="664"/>
                  </a:cubicBezTo>
                  <a:cubicBezTo>
                    <a:pt x="179" y="664"/>
                    <a:pt x="180" y="691"/>
                    <a:pt x="177" y="697"/>
                  </a:cubicBezTo>
                  <a:cubicBezTo>
                    <a:pt x="174" y="704"/>
                    <a:pt x="179" y="733"/>
                    <a:pt x="170" y="765"/>
                  </a:cubicBezTo>
                  <a:cubicBezTo>
                    <a:pt x="160" y="796"/>
                    <a:pt x="141" y="849"/>
                    <a:pt x="141" y="872"/>
                  </a:cubicBezTo>
                  <a:cubicBezTo>
                    <a:pt x="141" y="894"/>
                    <a:pt x="150" y="922"/>
                    <a:pt x="161" y="933"/>
                  </a:cubicBezTo>
                  <a:cubicBezTo>
                    <a:pt x="171" y="944"/>
                    <a:pt x="187" y="967"/>
                    <a:pt x="179" y="973"/>
                  </a:cubicBezTo>
                  <a:cubicBezTo>
                    <a:pt x="170" y="978"/>
                    <a:pt x="159" y="977"/>
                    <a:pt x="152" y="975"/>
                  </a:cubicBezTo>
                  <a:cubicBezTo>
                    <a:pt x="145" y="973"/>
                    <a:pt x="139" y="966"/>
                    <a:pt x="139" y="966"/>
                  </a:cubicBezTo>
                  <a:cubicBezTo>
                    <a:pt x="139" y="966"/>
                    <a:pt x="140" y="977"/>
                    <a:pt x="143" y="986"/>
                  </a:cubicBezTo>
                  <a:cubicBezTo>
                    <a:pt x="146" y="995"/>
                    <a:pt x="143" y="1034"/>
                    <a:pt x="128" y="1034"/>
                  </a:cubicBezTo>
                  <a:cubicBezTo>
                    <a:pt x="126" y="1034"/>
                    <a:pt x="124" y="1033"/>
                    <a:pt x="122" y="1033"/>
                  </a:cubicBezTo>
                  <a:cubicBezTo>
                    <a:pt x="122" y="726"/>
                    <a:pt x="122" y="726"/>
                    <a:pt x="122" y="726"/>
                  </a:cubicBezTo>
                  <a:cubicBezTo>
                    <a:pt x="122" y="720"/>
                    <a:pt x="123" y="713"/>
                    <a:pt x="125" y="709"/>
                  </a:cubicBezTo>
                  <a:cubicBezTo>
                    <a:pt x="128" y="701"/>
                    <a:pt x="125" y="685"/>
                    <a:pt x="125" y="662"/>
                  </a:cubicBezTo>
                  <a:cubicBezTo>
                    <a:pt x="125" y="662"/>
                    <a:pt x="124" y="671"/>
                    <a:pt x="122" y="680"/>
                  </a:cubicBezTo>
                  <a:lnTo>
                    <a:pt x="122" y="0"/>
                  </a:lnTo>
                  <a:close/>
                  <a:moveTo>
                    <a:pt x="121" y="0"/>
                  </a:moveTo>
                  <a:cubicBezTo>
                    <a:pt x="122" y="0"/>
                    <a:pt x="122" y="0"/>
                    <a:pt x="122" y="0"/>
                  </a:cubicBezTo>
                  <a:cubicBezTo>
                    <a:pt x="122" y="680"/>
                    <a:pt x="122" y="680"/>
                    <a:pt x="122" y="680"/>
                  </a:cubicBezTo>
                  <a:cubicBezTo>
                    <a:pt x="121" y="687"/>
                    <a:pt x="120" y="694"/>
                    <a:pt x="119" y="698"/>
                  </a:cubicBezTo>
                  <a:cubicBezTo>
                    <a:pt x="116" y="708"/>
                    <a:pt x="120" y="714"/>
                    <a:pt x="120" y="721"/>
                  </a:cubicBezTo>
                  <a:cubicBezTo>
                    <a:pt x="120" y="728"/>
                    <a:pt x="121" y="737"/>
                    <a:pt x="121" y="737"/>
                  </a:cubicBezTo>
                  <a:cubicBezTo>
                    <a:pt x="121" y="737"/>
                    <a:pt x="122" y="732"/>
                    <a:pt x="122" y="726"/>
                  </a:cubicBezTo>
                  <a:cubicBezTo>
                    <a:pt x="122" y="1033"/>
                    <a:pt x="122" y="1033"/>
                    <a:pt x="122" y="1033"/>
                  </a:cubicBezTo>
                  <a:cubicBezTo>
                    <a:pt x="110" y="1029"/>
                    <a:pt x="101" y="1014"/>
                    <a:pt x="101" y="992"/>
                  </a:cubicBezTo>
                  <a:cubicBezTo>
                    <a:pt x="102" y="967"/>
                    <a:pt x="96" y="963"/>
                    <a:pt x="100" y="948"/>
                  </a:cubicBezTo>
                  <a:cubicBezTo>
                    <a:pt x="104" y="934"/>
                    <a:pt x="100" y="923"/>
                    <a:pt x="92" y="901"/>
                  </a:cubicBezTo>
                  <a:cubicBezTo>
                    <a:pt x="85" y="878"/>
                    <a:pt x="58" y="781"/>
                    <a:pt x="59" y="756"/>
                  </a:cubicBezTo>
                  <a:cubicBezTo>
                    <a:pt x="61" y="731"/>
                    <a:pt x="63" y="709"/>
                    <a:pt x="61" y="692"/>
                  </a:cubicBezTo>
                  <a:cubicBezTo>
                    <a:pt x="59" y="675"/>
                    <a:pt x="57" y="661"/>
                    <a:pt x="57" y="661"/>
                  </a:cubicBezTo>
                  <a:cubicBezTo>
                    <a:pt x="57" y="661"/>
                    <a:pt x="39" y="669"/>
                    <a:pt x="39" y="645"/>
                  </a:cubicBezTo>
                  <a:cubicBezTo>
                    <a:pt x="39" y="621"/>
                    <a:pt x="35" y="551"/>
                    <a:pt x="34" y="530"/>
                  </a:cubicBezTo>
                  <a:cubicBezTo>
                    <a:pt x="32" y="509"/>
                    <a:pt x="35" y="468"/>
                    <a:pt x="35" y="468"/>
                  </a:cubicBezTo>
                  <a:cubicBezTo>
                    <a:pt x="35" y="468"/>
                    <a:pt x="18" y="467"/>
                    <a:pt x="13" y="464"/>
                  </a:cubicBezTo>
                  <a:cubicBezTo>
                    <a:pt x="7" y="462"/>
                    <a:pt x="27" y="426"/>
                    <a:pt x="31" y="411"/>
                  </a:cubicBezTo>
                  <a:cubicBezTo>
                    <a:pt x="35" y="397"/>
                    <a:pt x="34" y="372"/>
                    <a:pt x="34" y="372"/>
                  </a:cubicBezTo>
                  <a:cubicBezTo>
                    <a:pt x="34" y="372"/>
                    <a:pt x="4" y="370"/>
                    <a:pt x="2" y="344"/>
                  </a:cubicBezTo>
                  <a:cubicBezTo>
                    <a:pt x="1" y="319"/>
                    <a:pt x="0" y="282"/>
                    <a:pt x="2" y="266"/>
                  </a:cubicBezTo>
                  <a:cubicBezTo>
                    <a:pt x="5" y="251"/>
                    <a:pt x="5" y="253"/>
                    <a:pt x="8" y="232"/>
                  </a:cubicBezTo>
                  <a:cubicBezTo>
                    <a:pt x="10" y="212"/>
                    <a:pt x="21" y="177"/>
                    <a:pt x="31" y="175"/>
                  </a:cubicBezTo>
                  <a:cubicBezTo>
                    <a:pt x="42" y="174"/>
                    <a:pt x="55" y="166"/>
                    <a:pt x="55" y="166"/>
                  </a:cubicBezTo>
                  <a:cubicBezTo>
                    <a:pt x="55" y="166"/>
                    <a:pt x="44" y="154"/>
                    <a:pt x="57" y="143"/>
                  </a:cubicBezTo>
                  <a:cubicBezTo>
                    <a:pt x="70" y="133"/>
                    <a:pt x="77" y="129"/>
                    <a:pt x="71" y="115"/>
                  </a:cubicBezTo>
                  <a:cubicBezTo>
                    <a:pt x="66" y="101"/>
                    <a:pt x="70" y="91"/>
                    <a:pt x="73" y="73"/>
                  </a:cubicBezTo>
                  <a:cubicBezTo>
                    <a:pt x="76" y="55"/>
                    <a:pt x="85" y="1"/>
                    <a:pt x="1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dirty="0"/>
            </a:p>
          </p:txBody>
        </p:sp>
        <p:sp>
          <p:nvSpPr>
            <p:cNvPr id="46" name="Freeform 26"/>
            <p:cNvSpPr>
              <a:spLocks/>
            </p:cNvSpPr>
            <p:nvPr/>
          </p:nvSpPr>
          <p:spPr bwMode="auto">
            <a:xfrm>
              <a:off x="4615" y="689"/>
              <a:ext cx="146" cy="279"/>
            </a:xfrm>
            <a:custGeom>
              <a:avLst/>
              <a:gdLst>
                <a:gd name="T0" fmla="*/ 1 w 61"/>
                <a:gd name="T1" fmla="*/ 3 h 118"/>
                <a:gd name="T2" fmla="*/ 17 w 61"/>
                <a:gd name="T3" fmla="*/ 27 h 118"/>
                <a:gd name="T4" fmla="*/ 27 w 61"/>
                <a:gd name="T5" fmla="*/ 82 h 118"/>
                <a:gd name="T6" fmla="*/ 38 w 61"/>
                <a:gd name="T7" fmla="*/ 59 h 118"/>
                <a:gd name="T8" fmla="*/ 43 w 61"/>
                <a:gd name="T9" fmla="*/ 32 h 118"/>
                <a:gd name="T10" fmla="*/ 60 w 61"/>
                <a:gd name="T11" fmla="*/ 0 h 118"/>
                <a:gd name="T12" fmla="*/ 60 w 61"/>
                <a:gd name="T13" fmla="*/ 21 h 118"/>
                <a:gd name="T14" fmla="*/ 43 w 61"/>
                <a:gd name="T15" fmla="*/ 74 h 118"/>
                <a:gd name="T16" fmla="*/ 29 w 61"/>
                <a:gd name="T17" fmla="*/ 111 h 118"/>
                <a:gd name="T18" fmla="*/ 14 w 61"/>
                <a:gd name="T19" fmla="*/ 76 h 118"/>
                <a:gd name="T20" fmla="*/ 1 w 61"/>
                <a:gd name="T21"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18">
                  <a:moveTo>
                    <a:pt x="1" y="3"/>
                  </a:moveTo>
                  <a:cubicBezTo>
                    <a:pt x="1" y="3"/>
                    <a:pt x="17" y="16"/>
                    <a:pt x="17" y="27"/>
                  </a:cubicBezTo>
                  <a:cubicBezTo>
                    <a:pt x="17" y="37"/>
                    <a:pt x="24" y="72"/>
                    <a:pt x="27" y="82"/>
                  </a:cubicBezTo>
                  <a:cubicBezTo>
                    <a:pt x="30" y="93"/>
                    <a:pt x="32" y="70"/>
                    <a:pt x="38" y="59"/>
                  </a:cubicBezTo>
                  <a:cubicBezTo>
                    <a:pt x="43" y="49"/>
                    <a:pt x="46" y="40"/>
                    <a:pt x="43" y="32"/>
                  </a:cubicBezTo>
                  <a:cubicBezTo>
                    <a:pt x="39" y="24"/>
                    <a:pt x="52" y="20"/>
                    <a:pt x="60" y="0"/>
                  </a:cubicBezTo>
                  <a:cubicBezTo>
                    <a:pt x="61" y="8"/>
                    <a:pt x="60" y="14"/>
                    <a:pt x="60" y="21"/>
                  </a:cubicBezTo>
                  <a:cubicBezTo>
                    <a:pt x="60" y="29"/>
                    <a:pt x="47" y="66"/>
                    <a:pt x="43" y="74"/>
                  </a:cubicBezTo>
                  <a:cubicBezTo>
                    <a:pt x="40" y="81"/>
                    <a:pt x="30" y="104"/>
                    <a:pt x="29" y="111"/>
                  </a:cubicBezTo>
                  <a:cubicBezTo>
                    <a:pt x="28" y="118"/>
                    <a:pt x="19" y="98"/>
                    <a:pt x="14" y="76"/>
                  </a:cubicBezTo>
                  <a:cubicBezTo>
                    <a:pt x="9" y="55"/>
                    <a:pt x="0" y="2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47" name="Freeform 27"/>
            <p:cNvSpPr>
              <a:spLocks/>
            </p:cNvSpPr>
            <p:nvPr/>
          </p:nvSpPr>
          <p:spPr bwMode="auto">
            <a:xfrm>
              <a:off x="4541" y="1070"/>
              <a:ext cx="27" cy="61"/>
            </a:xfrm>
            <a:custGeom>
              <a:avLst/>
              <a:gdLst>
                <a:gd name="T0" fmla="*/ 8 w 11"/>
                <a:gd name="T1" fmla="*/ 26 h 26"/>
                <a:gd name="T2" fmla="*/ 11 w 11"/>
                <a:gd name="T3" fmla="*/ 11 h 26"/>
                <a:gd name="T4" fmla="*/ 11 w 11"/>
                <a:gd name="T5" fmla="*/ 0 h 26"/>
                <a:gd name="T6" fmla="*/ 2 w 11"/>
                <a:gd name="T7" fmla="*/ 2 h 26"/>
                <a:gd name="T8" fmla="*/ 0 w 11"/>
                <a:gd name="T9" fmla="*/ 23 h 26"/>
                <a:gd name="T10" fmla="*/ 8 w 11"/>
                <a:gd name="T11" fmla="*/ 26 h 26"/>
              </a:gdLst>
              <a:ahLst/>
              <a:cxnLst>
                <a:cxn ang="0">
                  <a:pos x="T0" y="T1"/>
                </a:cxn>
                <a:cxn ang="0">
                  <a:pos x="T2" y="T3"/>
                </a:cxn>
                <a:cxn ang="0">
                  <a:pos x="T4" y="T5"/>
                </a:cxn>
                <a:cxn ang="0">
                  <a:pos x="T6" y="T7"/>
                </a:cxn>
                <a:cxn ang="0">
                  <a:pos x="T8" y="T9"/>
                </a:cxn>
                <a:cxn ang="0">
                  <a:pos x="T10" y="T11"/>
                </a:cxn>
              </a:cxnLst>
              <a:rect l="0" t="0" r="r" b="b"/>
              <a:pathLst>
                <a:path w="11" h="26">
                  <a:moveTo>
                    <a:pt x="8" y="26"/>
                  </a:moveTo>
                  <a:cubicBezTo>
                    <a:pt x="8" y="26"/>
                    <a:pt x="10" y="19"/>
                    <a:pt x="11" y="11"/>
                  </a:cubicBezTo>
                  <a:cubicBezTo>
                    <a:pt x="11" y="3"/>
                    <a:pt x="11" y="0"/>
                    <a:pt x="11" y="0"/>
                  </a:cubicBezTo>
                  <a:cubicBezTo>
                    <a:pt x="2" y="2"/>
                    <a:pt x="2" y="2"/>
                    <a:pt x="2" y="2"/>
                  </a:cubicBezTo>
                  <a:cubicBezTo>
                    <a:pt x="2" y="2"/>
                    <a:pt x="1" y="18"/>
                    <a:pt x="0" y="23"/>
                  </a:cubicBezTo>
                  <a:cubicBezTo>
                    <a:pt x="4" y="26"/>
                    <a:pt x="8" y="26"/>
                    <a:pt x="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48" name="Freeform 28"/>
            <p:cNvSpPr>
              <a:spLocks/>
            </p:cNvSpPr>
            <p:nvPr/>
          </p:nvSpPr>
          <p:spPr bwMode="auto">
            <a:xfrm>
              <a:off x="4745" y="1193"/>
              <a:ext cx="28" cy="62"/>
            </a:xfrm>
            <a:custGeom>
              <a:avLst/>
              <a:gdLst>
                <a:gd name="T0" fmla="*/ 3 w 12"/>
                <a:gd name="T1" fmla="*/ 0 h 26"/>
                <a:gd name="T2" fmla="*/ 0 w 12"/>
                <a:gd name="T3" fmla="*/ 21 h 26"/>
                <a:gd name="T4" fmla="*/ 12 w 12"/>
                <a:gd name="T5" fmla="*/ 21 h 26"/>
                <a:gd name="T6" fmla="*/ 12 w 12"/>
                <a:gd name="T7" fmla="*/ 0 h 26"/>
                <a:gd name="T8" fmla="*/ 3 w 12"/>
                <a:gd name="T9" fmla="*/ 0 h 26"/>
              </a:gdLst>
              <a:ahLst/>
              <a:cxnLst>
                <a:cxn ang="0">
                  <a:pos x="T0" y="T1"/>
                </a:cxn>
                <a:cxn ang="0">
                  <a:pos x="T2" y="T3"/>
                </a:cxn>
                <a:cxn ang="0">
                  <a:pos x="T4" y="T5"/>
                </a:cxn>
                <a:cxn ang="0">
                  <a:pos x="T6" y="T7"/>
                </a:cxn>
                <a:cxn ang="0">
                  <a:pos x="T8" y="T9"/>
                </a:cxn>
              </a:cxnLst>
              <a:rect l="0" t="0" r="r" b="b"/>
              <a:pathLst>
                <a:path w="12" h="26">
                  <a:moveTo>
                    <a:pt x="3" y="0"/>
                  </a:moveTo>
                  <a:cubicBezTo>
                    <a:pt x="3" y="0"/>
                    <a:pt x="1" y="16"/>
                    <a:pt x="0" y="21"/>
                  </a:cubicBezTo>
                  <a:cubicBezTo>
                    <a:pt x="0" y="26"/>
                    <a:pt x="12" y="21"/>
                    <a:pt x="12" y="21"/>
                  </a:cubicBezTo>
                  <a:cubicBezTo>
                    <a:pt x="12" y="0"/>
                    <a:pt x="12" y="0"/>
                    <a:pt x="12" y="0"/>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grpSp>
      <p:sp>
        <p:nvSpPr>
          <p:cNvPr id="54" name="TextBox 53"/>
          <p:cNvSpPr txBox="1"/>
          <p:nvPr/>
        </p:nvSpPr>
        <p:spPr>
          <a:xfrm>
            <a:off x="5113323" y="5813626"/>
            <a:ext cx="4874127" cy="1692771"/>
          </a:xfrm>
          <a:prstGeom prst="rect">
            <a:avLst/>
          </a:prstGeom>
          <a:noFill/>
        </p:spPr>
        <p:txBody>
          <a:bodyPr wrap="square" rtlCol="0">
            <a:spAutoFit/>
          </a:bodyPr>
          <a:lstStyle/>
          <a:p>
            <a:r>
              <a:rPr lang="en-US" sz="4800" i="1" dirty="0">
                <a:cs typeface="Arial" panose="020B0604020202020204" pitchFamily="34" charset="0"/>
              </a:rPr>
              <a:t>Thank You </a:t>
            </a:r>
          </a:p>
          <a:p>
            <a:endParaRPr lang="en-US" sz="2800" i="1" dirty="0">
              <a:cs typeface="Arial" panose="020B0604020202020204" pitchFamily="34" charset="0"/>
            </a:endParaRPr>
          </a:p>
          <a:p>
            <a:r>
              <a:rPr lang="en-US" sz="2800" i="1" dirty="0">
                <a:cs typeface="Arial" panose="020B0604020202020204" pitchFamily="34" charset="0"/>
              </a:rPr>
              <a:t>Ask us if you have any query</a:t>
            </a:r>
          </a:p>
        </p:txBody>
      </p:sp>
      <p:pic>
        <p:nvPicPr>
          <p:cNvPr id="15" name="Picture 14">
            <a:extLst>
              <a:ext uri="{FF2B5EF4-FFF2-40B4-BE49-F238E27FC236}">
                <a16:creationId xmlns:a16="http://schemas.microsoft.com/office/drawing/2014/main" id="{BC8A0567-815B-8AF1-9334-F88677744838}"/>
              </a:ext>
            </a:extLst>
          </p:cNvPr>
          <p:cNvPicPr>
            <a:picLocks noChangeAspect="1"/>
          </p:cNvPicPr>
          <p:nvPr/>
        </p:nvPicPr>
        <p:blipFill>
          <a:blip r:embed="rId2"/>
          <a:stretch>
            <a:fillRect/>
          </a:stretch>
        </p:blipFill>
        <p:spPr>
          <a:xfrm>
            <a:off x="7973293" y="5969426"/>
            <a:ext cx="1101779" cy="793281"/>
          </a:xfrm>
          <a:prstGeom prst="rect">
            <a:avLst/>
          </a:prstGeom>
        </p:spPr>
      </p:pic>
    </p:spTree>
    <p:extLst>
      <p:ext uri="{BB962C8B-B14F-4D97-AF65-F5344CB8AC3E}">
        <p14:creationId xmlns:p14="http://schemas.microsoft.com/office/powerpoint/2010/main" val="3292106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47"/>
          <p:cNvSpPr/>
          <p:nvPr/>
        </p:nvSpPr>
        <p:spPr>
          <a:xfrm>
            <a:off x="4939701" y="4365242"/>
            <a:ext cx="8523814" cy="1058890"/>
          </a:xfrm>
          <a:custGeom>
            <a:avLst/>
            <a:gdLst>
              <a:gd name="connsiteX0" fmla="*/ 6628187 w 7623269"/>
              <a:gd name="connsiteY0" fmla="*/ 0 h 1078344"/>
              <a:gd name="connsiteX1" fmla="*/ 7125728 w 7623269"/>
              <a:gd name="connsiteY1" fmla="*/ 0 h 1078344"/>
              <a:gd name="connsiteX2" fmla="*/ 7623269 w 7623269"/>
              <a:gd name="connsiteY2" fmla="*/ 539172 h 1078344"/>
              <a:gd name="connsiteX3" fmla="*/ 7125728 w 7623269"/>
              <a:gd name="connsiteY3" fmla="*/ 1078344 h 1078344"/>
              <a:gd name="connsiteX4" fmla="*/ 6628187 w 7623269"/>
              <a:gd name="connsiteY4" fmla="*/ 1078343 h 1078344"/>
              <a:gd name="connsiteX5" fmla="*/ 6628187 w 7623269"/>
              <a:gd name="connsiteY5" fmla="*/ 1078344 h 1078344"/>
              <a:gd name="connsiteX6" fmla="*/ 0 w 7623269"/>
              <a:gd name="connsiteY6" fmla="*/ 1078344 h 1078344"/>
              <a:gd name="connsiteX7" fmla="*/ 0 w 7623269"/>
              <a:gd name="connsiteY7" fmla="*/ 1 h 1078344"/>
              <a:gd name="connsiteX8" fmla="*/ 6628187 w 7623269"/>
              <a:gd name="connsiteY8" fmla="*/ 1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3269" h="1078344">
                <a:moveTo>
                  <a:pt x="6628187" y="0"/>
                </a:moveTo>
                <a:lnTo>
                  <a:pt x="7125728" y="0"/>
                </a:lnTo>
                <a:cubicBezTo>
                  <a:pt x="7400512" y="0"/>
                  <a:pt x="7623269" y="241396"/>
                  <a:pt x="7623269" y="539172"/>
                </a:cubicBezTo>
                <a:cubicBezTo>
                  <a:pt x="7623269" y="836948"/>
                  <a:pt x="7400512" y="1078344"/>
                  <a:pt x="7125728" y="1078344"/>
                </a:cubicBezTo>
                <a:lnTo>
                  <a:pt x="6628187" y="1078343"/>
                </a:lnTo>
                <a:lnTo>
                  <a:pt x="6628187" y="1078344"/>
                </a:lnTo>
                <a:lnTo>
                  <a:pt x="0" y="1078344"/>
                </a:lnTo>
                <a:lnTo>
                  <a:pt x="0" y="1"/>
                </a:lnTo>
                <a:lnTo>
                  <a:pt x="6628187" y="1"/>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49" name="Freeform 48"/>
          <p:cNvSpPr/>
          <p:nvPr/>
        </p:nvSpPr>
        <p:spPr>
          <a:xfrm>
            <a:off x="4939699" y="5424131"/>
            <a:ext cx="7133982" cy="1058890"/>
          </a:xfrm>
          <a:custGeom>
            <a:avLst/>
            <a:gdLst>
              <a:gd name="connsiteX0" fmla="*/ 0 w 8772992"/>
              <a:gd name="connsiteY0" fmla="*/ 0 h 1078344"/>
              <a:gd name="connsiteX1" fmla="*/ 7777910 w 8772992"/>
              <a:gd name="connsiteY1" fmla="*/ 0 h 1078344"/>
              <a:gd name="connsiteX2" fmla="*/ 7798081 w 8772992"/>
              <a:gd name="connsiteY2" fmla="*/ 0 h 1078344"/>
              <a:gd name="connsiteX3" fmla="*/ 8275451 w 8772992"/>
              <a:gd name="connsiteY3" fmla="*/ 0 h 1078344"/>
              <a:gd name="connsiteX4" fmla="*/ 8772992 w 8772992"/>
              <a:gd name="connsiteY4" fmla="*/ 539172 h 1078344"/>
              <a:gd name="connsiteX5" fmla="*/ 8275451 w 8772992"/>
              <a:gd name="connsiteY5" fmla="*/ 1078344 h 1078344"/>
              <a:gd name="connsiteX6" fmla="*/ 7777910 w 8772992"/>
              <a:gd name="connsiteY6" fmla="*/ 1078343 h 1078344"/>
              <a:gd name="connsiteX7" fmla="*/ 0 w 8772992"/>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2992" h="1078344">
                <a:moveTo>
                  <a:pt x="0" y="0"/>
                </a:moveTo>
                <a:lnTo>
                  <a:pt x="7777910" y="0"/>
                </a:lnTo>
                <a:lnTo>
                  <a:pt x="7798081" y="0"/>
                </a:lnTo>
                <a:lnTo>
                  <a:pt x="8275451" y="0"/>
                </a:lnTo>
                <a:cubicBezTo>
                  <a:pt x="8550235" y="0"/>
                  <a:pt x="8772992" y="241396"/>
                  <a:pt x="8772992" y="539172"/>
                </a:cubicBezTo>
                <a:cubicBezTo>
                  <a:pt x="8772992" y="836948"/>
                  <a:pt x="8550235" y="1078344"/>
                  <a:pt x="8275451" y="1078344"/>
                </a:cubicBezTo>
                <a:lnTo>
                  <a:pt x="7777910" y="1078343"/>
                </a:lnTo>
                <a:lnTo>
                  <a:pt x="0" y="107834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0" name="Freeform 49"/>
          <p:cNvSpPr/>
          <p:nvPr/>
        </p:nvSpPr>
        <p:spPr>
          <a:xfrm>
            <a:off x="4939701" y="3306357"/>
            <a:ext cx="7713838" cy="1062690"/>
          </a:xfrm>
          <a:custGeom>
            <a:avLst/>
            <a:gdLst>
              <a:gd name="connsiteX0" fmla="*/ 0 w 6661808"/>
              <a:gd name="connsiteY0" fmla="*/ 0 h 1082215"/>
              <a:gd name="connsiteX1" fmla="*/ 5666726 w 6661808"/>
              <a:gd name="connsiteY1" fmla="*/ 0 h 1082215"/>
              <a:gd name="connsiteX2" fmla="*/ 5666726 w 6661808"/>
              <a:gd name="connsiteY2" fmla="*/ 3871 h 1082215"/>
              <a:gd name="connsiteX3" fmla="*/ 6164267 w 6661808"/>
              <a:gd name="connsiteY3" fmla="*/ 3871 h 1082215"/>
              <a:gd name="connsiteX4" fmla="*/ 6661808 w 6661808"/>
              <a:gd name="connsiteY4" fmla="*/ 543043 h 1082215"/>
              <a:gd name="connsiteX5" fmla="*/ 6164267 w 6661808"/>
              <a:gd name="connsiteY5" fmla="*/ 1082215 h 1082215"/>
              <a:gd name="connsiteX6" fmla="*/ 5666726 w 6661808"/>
              <a:gd name="connsiteY6" fmla="*/ 1082214 h 1082215"/>
              <a:gd name="connsiteX7" fmla="*/ 5666726 w 6661808"/>
              <a:gd name="connsiteY7" fmla="*/ 1078343 h 1082215"/>
              <a:gd name="connsiteX8" fmla="*/ 0 w 6661808"/>
              <a:gd name="connsiteY8" fmla="*/ 1078343 h 108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1808" h="1082215">
                <a:moveTo>
                  <a:pt x="0" y="0"/>
                </a:moveTo>
                <a:lnTo>
                  <a:pt x="5666726" y="0"/>
                </a:lnTo>
                <a:lnTo>
                  <a:pt x="5666726" y="3871"/>
                </a:lnTo>
                <a:lnTo>
                  <a:pt x="6164267" y="3871"/>
                </a:lnTo>
                <a:cubicBezTo>
                  <a:pt x="6439051" y="3871"/>
                  <a:pt x="6661808" y="245267"/>
                  <a:pt x="6661808" y="543043"/>
                </a:cubicBezTo>
                <a:cubicBezTo>
                  <a:pt x="6661808" y="840819"/>
                  <a:pt x="6439051" y="1082215"/>
                  <a:pt x="6164267" y="1082215"/>
                </a:cubicBezTo>
                <a:lnTo>
                  <a:pt x="5666726" y="1082214"/>
                </a:lnTo>
                <a:lnTo>
                  <a:pt x="5666726" y="1078343"/>
                </a:lnTo>
                <a:lnTo>
                  <a:pt x="0" y="10783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1" name="Freeform 50"/>
          <p:cNvSpPr/>
          <p:nvPr/>
        </p:nvSpPr>
        <p:spPr>
          <a:xfrm>
            <a:off x="4939700" y="2247467"/>
            <a:ext cx="8811716" cy="1058890"/>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52" name="Oval 51"/>
          <p:cNvSpPr/>
          <p:nvPr/>
        </p:nvSpPr>
        <p:spPr>
          <a:xfrm>
            <a:off x="12658666" y="2338916"/>
            <a:ext cx="837865" cy="808112"/>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53" name="Oval 52"/>
          <p:cNvSpPr/>
          <p:nvPr/>
        </p:nvSpPr>
        <p:spPr>
          <a:xfrm>
            <a:off x="11540811" y="3398577"/>
            <a:ext cx="837865" cy="808112"/>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54" name="Oval 53"/>
          <p:cNvSpPr/>
          <p:nvPr/>
        </p:nvSpPr>
        <p:spPr>
          <a:xfrm>
            <a:off x="12455083" y="4469578"/>
            <a:ext cx="837865" cy="808112"/>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55" name="Oval 54"/>
          <p:cNvSpPr/>
          <p:nvPr/>
        </p:nvSpPr>
        <p:spPr>
          <a:xfrm>
            <a:off x="11060699" y="5478969"/>
            <a:ext cx="837865" cy="808112"/>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nvGrpSpPr>
          <p:cNvPr id="38" name="Group 37"/>
          <p:cNvGrpSpPr/>
          <p:nvPr/>
        </p:nvGrpSpPr>
        <p:grpSpPr>
          <a:xfrm>
            <a:off x="1638928" y="1321062"/>
            <a:ext cx="3677961" cy="5675108"/>
            <a:chOff x="1820863" y="876300"/>
            <a:chExt cx="3744913" cy="5559425"/>
          </a:xfrm>
          <a:effectLst>
            <a:reflection blurRad="6350" stA="52000" endA="300" endPos="35000" dir="5400000" sy="-100000" algn="bl" rotWithShape="0"/>
          </a:effectLst>
          <a:scene3d>
            <a:camera prst="perspectiveRight">
              <a:rot lat="0" lon="19799998" rev="0"/>
            </a:camera>
            <a:lightRig rig="threePt" dir="t"/>
          </a:scene3d>
        </p:grpSpPr>
        <p:grpSp>
          <p:nvGrpSpPr>
            <p:cNvPr id="3" name="Group 4"/>
            <p:cNvGrpSpPr>
              <a:grpSpLocks noChangeAspect="1"/>
            </p:cNvGrpSpPr>
            <p:nvPr/>
          </p:nvGrpSpPr>
          <p:grpSpPr bwMode="auto">
            <a:xfrm>
              <a:off x="1820863" y="876300"/>
              <a:ext cx="3744913" cy="5559425"/>
              <a:chOff x="1147" y="552"/>
              <a:chExt cx="2359" cy="3502"/>
            </a:xfrm>
          </p:grpSpPr>
          <p:sp>
            <p:nvSpPr>
              <p:cNvPr id="5" name="Freeform 5"/>
              <p:cNvSpPr>
                <a:spLocks/>
              </p:cNvSpPr>
              <p:nvPr/>
            </p:nvSpPr>
            <p:spPr bwMode="auto">
              <a:xfrm>
                <a:off x="1147" y="552"/>
                <a:ext cx="2359" cy="3502"/>
              </a:xfrm>
              <a:custGeom>
                <a:avLst/>
                <a:gdLst>
                  <a:gd name="T0" fmla="*/ 112 w 1528"/>
                  <a:gd name="T1" fmla="*/ 0 h 2269"/>
                  <a:gd name="T2" fmla="*/ 1416 w 1528"/>
                  <a:gd name="T3" fmla="*/ 0 h 2269"/>
                  <a:gd name="T4" fmla="*/ 1528 w 1528"/>
                  <a:gd name="T5" fmla="*/ 112 h 2269"/>
                  <a:gd name="T6" fmla="*/ 1528 w 1528"/>
                  <a:gd name="T7" fmla="*/ 2157 h 2269"/>
                  <a:gd name="T8" fmla="*/ 1416 w 1528"/>
                  <a:gd name="T9" fmla="*/ 2269 h 2269"/>
                  <a:gd name="T10" fmla="*/ 112 w 1528"/>
                  <a:gd name="T11" fmla="*/ 2269 h 2269"/>
                  <a:gd name="T12" fmla="*/ 0 w 1528"/>
                  <a:gd name="T13" fmla="*/ 2157 h 2269"/>
                  <a:gd name="T14" fmla="*/ 0 w 1528"/>
                  <a:gd name="T15" fmla="*/ 112 h 2269"/>
                  <a:gd name="T16" fmla="*/ 112 w 1528"/>
                  <a:gd name="T17" fmla="*/ 0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8" h="2269">
                    <a:moveTo>
                      <a:pt x="112" y="0"/>
                    </a:moveTo>
                    <a:cubicBezTo>
                      <a:pt x="1416" y="0"/>
                      <a:pt x="1416" y="0"/>
                      <a:pt x="1416" y="0"/>
                    </a:cubicBezTo>
                    <a:cubicBezTo>
                      <a:pt x="1477" y="0"/>
                      <a:pt x="1528" y="50"/>
                      <a:pt x="1528" y="112"/>
                    </a:cubicBezTo>
                    <a:cubicBezTo>
                      <a:pt x="1528" y="2157"/>
                      <a:pt x="1528" y="2157"/>
                      <a:pt x="1528" y="2157"/>
                    </a:cubicBezTo>
                    <a:cubicBezTo>
                      <a:pt x="1528" y="2218"/>
                      <a:pt x="1477" y="2269"/>
                      <a:pt x="1416" y="2269"/>
                    </a:cubicBezTo>
                    <a:cubicBezTo>
                      <a:pt x="112" y="2269"/>
                      <a:pt x="112" y="2269"/>
                      <a:pt x="112" y="2269"/>
                    </a:cubicBezTo>
                    <a:cubicBezTo>
                      <a:pt x="50" y="2269"/>
                      <a:pt x="0" y="2218"/>
                      <a:pt x="0" y="2157"/>
                    </a:cubicBezTo>
                    <a:cubicBezTo>
                      <a:pt x="0" y="112"/>
                      <a:pt x="0" y="112"/>
                      <a:pt x="0" y="112"/>
                    </a:cubicBezTo>
                    <a:cubicBezTo>
                      <a:pt x="0" y="50"/>
                      <a:pt x="50" y="0"/>
                      <a:pt x="112" y="0"/>
                    </a:cubicBezTo>
                    <a:close/>
                  </a:path>
                </a:pathLst>
              </a:custGeom>
              <a:solidFill>
                <a:schemeClr val="tx1">
                  <a:lumMod val="85000"/>
                  <a:lumOff val="15000"/>
                </a:schemeClr>
              </a:solidFill>
              <a:ln>
                <a:noFill/>
              </a:ln>
              <a:sp3d extrusionH="146050" prstMaterial="metal">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6" name="Freeform 6"/>
              <p:cNvSpPr>
                <a:spLocks/>
              </p:cNvSpPr>
              <p:nvPr/>
            </p:nvSpPr>
            <p:spPr bwMode="auto">
              <a:xfrm>
                <a:off x="1264" y="890"/>
                <a:ext cx="2125" cy="2821"/>
              </a:xfrm>
              <a:custGeom>
                <a:avLst/>
                <a:gdLst>
                  <a:gd name="T0" fmla="*/ 4 w 1376"/>
                  <a:gd name="T1" fmla="*/ 0 h 1828"/>
                  <a:gd name="T2" fmla="*/ 1372 w 1376"/>
                  <a:gd name="T3" fmla="*/ 0 h 1828"/>
                  <a:gd name="T4" fmla="*/ 1376 w 1376"/>
                  <a:gd name="T5" fmla="*/ 4 h 1828"/>
                  <a:gd name="T6" fmla="*/ 1376 w 1376"/>
                  <a:gd name="T7" fmla="*/ 1824 h 1828"/>
                  <a:gd name="T8" fmla="*/ 1372 w 1376"/>
                  <a:gd name="T9" fmla="*/ 1828 h 1828"/>
                  <a:gd name="T10" fmla="*/ 4 w 1376"/>
                  <a:gd name="T11" fmla="*/ 1828 h 1828"/>
                  <a:gd name="T12" fmla="*/ 0 w 1376"/>
                  <a:gd name="T13" fmla="*/ 1824 h 1828"/>
                  <a:gd name="T14" fmla="*/ 0 w 1376"/>
                  <a:gd name="T15" fmla="*/ 4 h 1828"/>
                  <a:gd name="T16" fmla="*/ 4 w 1376"/>
                  <a:gd name="T17"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6" h="1828">
                    <a:moveTo>
                      <a:pt x="4" y="0"/>
                    </a:moveTo>
                    <a:cubicBezTo>
                      <a:pt x="1372" y="0"/>
                      <a:pt x="1372" y="0"/>
                      <a:pt x="1372" y="0"/>
                    </a:cubicBezTo>
                    <a:cubicBezTo>
                      <a:pt x="1374" y="0"/>
                      <a:pt x="1376" y="2"/>
                      <a:pt x="1376" y="4"/>
                    </a:cubicBezTo>
                    <a:cubicBezTo>
                      <a:pt x="1376" y="1824"/>
                      <a:pt x="1376" y="1824"/>
                      <a:pt x="1376" y="1824"/>
                    </a:cubicBezTo>
                    <a:cubicBezTo>
                      <a:pt x="1376" y="1826"/>
                      <a:pt x="1374" y="1828"/>
                      <a:pt x="1372" y="1828"/>
                    </a:cubicBezTo>
                    <a:cubicBezTo>
                      <a:pt x="4" y="1828"/>
                      <a:pt x="4" y="1828"/>
                      <a:pt x="4" y="1828"/>
                    </a:cubicBezTo>
                    <a:cubicBezTo>
                      <a:pt x="2" y="1828"/>
                      <a:pt x="0" y="1826"/>
                      <a:pt x="0" y="1824"/>
                    </a:cubicBezTo>
                    <a:cubicBezTo>
                      <a:pt x="0" y="4"/>
                      <a:pt x="0" y="4"/>
                      <a:pt x="0" y="4"/>
                    </a:cubicBezTo>
                    <a:cubicBezTo>
                      <a:pt x="0" y="2"/>
                      <a:pt x="2" y="0"/>
                      <a:pt x="4" y="0"/>
                    </a:cubicBezTo>
                    <a:close/>
                  </a:path>
                </a:pathLst>
              </a:custGeom>
              <a:solidFill>
                <a:srgbClr val="FFFFFF"/>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7" name="Oval 7"/>
              <p:cNvSpPr>
                <a:spLocks noChangeArrowheads="1"/>
              </p:cNvSpPr>
              <p:nvPr/>
            </p:nvSpPr>
            <p:spPr bwMode="auto">
              <a:xfrm>
                <a:off x="2238" y="3797"/>
                <a:ext cx="176" cy="175"/>
              </a:xfrm>
              <a:prstGeom prst="ellipse">
                <a:avLst/>
              </a:prstGeom>
              <a:solidFill>
                <a:schemeClr val="bg1"/>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sp>
            <p:nvSpPr>
              <p:cNvPr id="8" name="Oval 8"/>
              <p:cNvSpPr>
                <a:spLocks noChangeArrowheads="1"/>
              </p:cNvSpPr>
              <p:nvPr/>
            </p:nvSpPr>
            <p:spPr bwMode="auto">
              <a:xfrm>
                <a:off x="2305" y="717"/>
                <a:ext cx="43" cy="43"/>
              </a:xfrm>
              <a:prstGeom prst="ellipse">
                <a:avLst/>
              </a:prstGeom>
              <a:solidFill>
                <a:schemeClr val="bg1"/>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endParaRPr lang="en-US" sz="2160"/>
              </a:p>
            </p:txBody>
          </p:sp>
        </p:grpSp>
        <p:grpSp>
          <p:nvGrpSpPr>
            <p:cNvPr id="12" name="Group 11"/>
            <p:cNvGrpSpPr/>
            <p:nvPr/>
          </p:nvGrpSpPr>
          <p:grpSpPr>
            <a:xfrm>
              <a:off x="2006601" y="1412875"/>
              <a:ext cx="3373438" cy="4478338"/>
              <a:chOff x="2006601" y="1412875"/>
              <a:chExt cx="3373438" cy="4359465"/>
            </a:xfrm>
          </p:grpSpPr>
          <p:sp>
            <p:nvSpPr>
              <p:cNvPr id="9" name="Rectangle 8"/>
              <p:cNvSpPr/>
              <p:nvPr/>
            </p:nvSpPr>
            <p:spPr>
              <a:xfrm>
                <a:off x="2006601" y="1412875"/>
                <a:ext cx="3373438" cy="1453155"/>
              </a:xfrm>
              <a:prstGeom prst="rect">
                <a:avLst/>
              </a:prstGeom>
              <a:solidFill>
                <a:schemeClr val="bg1">
                  <a:lumMod val="9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0" name="Rectangle 9"/>
              <p:cNvSpPr/>
              <p:nvPr/>
            </p:nvSpPr>
            <p:spPr>
              <a:xfrm>
                <a:off x="2006601" y="2866030"/>
                <a:ext cx="3373438" cy="1453155"/>
              </a:xfrm>
              <a:prstGeom prst="rect">
                <a:avLst/>
              </a:prstGeom>
              <a:solidFill>
                <a:schemeClr val="bg1"/>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11" name="Rectangle 10"/>
              <p:cNvSpPr/>
              <p:nvPr/>
            </p:nvSpPr>
            <p:spPr>
              <a:xfrm>
                <a:off x="2006601" y="4319185"/>
                <a:ext cx="3373438" cy="1453155"/>
              </a:xfrm>
              <a:prstGeom prst="rect">
                <a:avLst/>
              </a:prstGeom>
              <a:solidFill>
                <a:schemeClr val="bg1">
                  <a:lumMod val="9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pSp>
      </p:grpSp>
      <p:sp>
        <p:nvSpPr>
          <p:cNvPr id="57" name="TextBox 56"/>
          <p:cNvSpPr txBox="1"/>
          <p:nvPr/>
        </p:nvSpPr>
        <p:spPr>
          <a:xfrm>
            <a:off x="4983016" y="2454673"/>
            <a:ext cx="7710864" cy="646331"/>
          </a:xfrm>
          <a:prstGeom prst="rect">
            <a:avLst/>
          </a:prstGeom>
          <a:noFill/>
        </p:spPr>
        <p:txBody>
          <a:bodyPr wrap="square" rtlCol="0">
            <a:spAutoFit/>
          </a:bodyPr>
          <a:lstStyle/>
          <a:p>
            <a:r>
              <a:rPr lang="en-US" dirty="0">
                <a:solidFill>
                  <a:schemeClr val="bg1"/>
                </a:solidFill>
                <a:cs typeface="Arial" panose="020B0604020202020204" pitchFamily="34" charset="0"/>
              </a:rPr>
              <a:t>The Indian Police Department relies on manual processes causing inefficiencies, delays, and vulnerabilities in public grievance management.</a:t>
            </a:r>
          </a:p>
        </p:txBody>
      </p:sp>
      <p:sp>
        <p:nvSpPr>
          <p:cNvPr id="58" name="TextBox 57"/>
          <p:cNvSpPr txBox="1"/>
          <p:nvPr/>
        </p:nvSpPr>
        <p:spPr>
          <a:xfrm>
            <a:off x="4989562" y="3525254"/>
            <a:ext cx="6646185" cy="646331"/>
          </a:xfrm>
          <a:prstGeom prst="rect">
            <a:avLst/>
          </a:prstGeom>
          <a:noFill/>
        </p:spPr>
        <p:txBody>
          <a:bodyPr wrap="square" rtlCol="0">
            <a:spAutoFit/>
          </a:bodyPr>
          <a:lstStyle/>
          <a:p>
            <a:r>
              <a:rPr lang="en-US" dirty="0">
                <a:solidFill>
                  <a:schemeClr val="bg1"/>
                </a:solidFill>
                <a:cs typeface="Arial" panose="020B0604020202020204" pitchFamily="34" charset="0"/>
              </a:rPr>
              <a:t>Need for Technological Intervention: Urgent requirement for a modern, secure platform to streamline FIR filing. </a:t>
            </a:r>
          </a:p>
        </p:txBody>
      </p:sp>
      <p:sp>
        <p:nvSpPr>
          <p:cNvPr id="59" name="TextBox 58"/>
          <p:cNvSpPr txBox="1"/>
          <p:nvPr/>
        </p:nvSpPr>
        <p:spPr>
          <a:xfrm>
            <a:off x="4988674" y="4605450"/>
            <a:ext cx="7389972" cy="646331"/>
          </a:xfrm>
          <a:prstGeom prst="rect">
            <a:avLst/>
          </a:prstGeom>
          <a:noFill/>
        </p:spPr>
        <p:txBody>
          <a:bodyPr wrap="square" rtlCol="0">
            <a:spAutoFit/>
          </a:bodyPr>
          <a:lstStyle/>
          <a:p>
            <a:r>
              <a:rPr lang="en-US" dirty="0">
                <a:solidFill>
                  <a:schemeClr val="bg1"/>
                </a:solidFill>
                <a:cs typeface="Arial" panose="020B0604020202020204" pitchFamily="34" charset="0"/>
              </a:rPr>
              <a:t>Current manual systems lack transparency, leading to deception in FIR registrations. Ensuring trust, accountability, and due process is crucial.</a:t>
            </a:r>
          </a:p>
        </p:txBody>
      </p:sp>
      <p:sp>
        <p:nvSpPr>
          <p:cNvPr id="60" name="TextBox 59"/>
          <p:cNvSpPr txBox="1"/>
          <p:nvPr/>
        </p:nvSpPr>
        <p:spPr>
          <a:xfrm>
            <a:off x="5009495" y="5698542"/>
            <a:ext cx="6499535" cy="369332"/>
          </a:xfrm>
          <a:prstGeom prst="rect">
            <a:avLst/>
          </a:prstGeom>
          <a:noFill/>
        </p:spPr>
        <p:txBody>
          <a:bodyPr wrap="square" rtlCol="0">
            <a:spAutoFit/>
          </a:bodyPr>
          <a:lstStyle/>
          <a:p>
            <a:r>
              <a:rPr lang="en-US" dirty="0">
                <a:solidFill>
                  <a:schemeClr val="bg1"/>
                </a:solidFill>
                <a:cs typeface="Arial" panose="020B0604020202020204" pitchFamily="34" charset="0"/>
              </a:rPr>
              <a:t>Manual systems raise privacy fears, deterring crime reporting. </a:t>
            </a:r>
          </a:p>
        </p:txBody>
      </p:sp>
      <p:grpSp>
        <p:nvGrpSpPr>
          <p:cNvPr id="62" name="Group 11"/>
          <p:cNvGrpSpPr>
            <a:grpSpLocks noChangeAspect="1"/>
          </p:cNvGrpSpPr>
          <p:nvPr/>
        </p:nvGrpSpPr>
        <p:grpSpPr bwMode="auto">
          <a:xfrm>
            <a:off x="12894154" y="2591524"/>
            <a:ext cx="407670" cy="302896"/>
            <a:chOff x="4208" y="370"/>
            <a:chExt cx="214" cy="159"/>
          </a:xfrm>
          <a:solidFill>
            <a:schemeClr val="accent2"/>
          </a:solidFill>
        </p:grpSpPr>
        <p:sp>
          <p:nvSpPr>
            <p:cNvPr id="65" name="Freeform 13"/>
            <p:cNvSpPr>
              <a:spLocks/>
            </p:cNvSpPr>
            <p:nvPr/>
          </p:nvSpPr>
          <p:spPr bwMode="auto">
            <a:xfrm>
              <a:off x="4280" y="370"/>
              <a:ext cx="53" cy="34"/>
            </a:xfrm>
            <a:custGeom>
              <a:avLst/>
              <a:gdLst>
                <a:gd name="T0" fmla="*/ 61 w 857"/>
                <a:gd name="T1" fmla="*/ 0 h 550"/>
                <a:gd name="T2" fmla="*/ 73 w 857"/>
                <a:gd name="T3" fmla="*/ 1 h 550"/>
                <a:gd name="T4" fmla="*/ 87 w 857"/>
                <a:gd name="T5" fmla="*/ 6 h 550"/>
                <a:gd name="T6" fmla="*/ 836 w 857"/>
                <a:gd name="T7" fmla="*/ 434 h 550"/>
                <a:gd name="T8" fmla="*/ 846 w 857"/>
                <a:gd name="T9" fmla="*/ 442 h 550"/>
                <a:gd name="T10" fmla="*/ 853 w 857"/>
                <a:gd name="T11" fmla="*/ 453 h 550"/>
                <a:gd name="T12" fmla="*/ 857 w 857"/>
                <a:gd name="T13" fmla="*/ 466 h 550"/>
                <a:gd name="T14" fmla="*/ 857 w 857"/>
                <a:gd name="T15" fmla="*/ 479 h 550"/>
                <a:gd name="T16" fmla="*/ 851 w 857"/>
                <a:gd name="T17" fmla="*/ 492 h 550"/>
                <a:gd name="T18" fmla="*/ 830 w 857"/>
                <a:gd name="T19" fmla="*/ 529 h 550"/>
                <a:gd name="T20" fmla="*/ 821 w 857"/>
                <a:gd name="T21" fmla="*/ 539 h 550"/>
                <a:gd name="T22" fmla="*/ 811 w 857"/>
                <a:gd name="T23" fmla="*/ 547 h 550"/>
                <a:gd name="T24" fmla="*/ 797 w 857"/>
                <a:gd name="T25" fmla="*/ 550 h 550"/>
                <a:gd name="T26" fmla="*/ 784 w 857"/>
                <a:gd name="T27" fmla="*/ 550 h 550"/>
                <a:gd name="T28" fmla="*/ 771 w 857"/>
                <a:gd name="T29" fmla="*/ 545 h 550"/>
                <a:gd name="T30" fmla="*/ 22 w 857"/>
                <a:gd name="T31" fmla="*/ 117 h 550"/>
                <a:gd name="T32" fmla="*/ 10 w 857"/>
                <a:gd name="T33" fmla="*/ 109 h 550"/>
                <a:gd name="T34" fmla="*/ 4 w 857"/>
                <a:gd name="T35" fmla="*/ 97 h 550"/>
                <a:gd name="T36" fmla="*/ 0 w 857"/>
                <a:gd name="T37" fmla="*/ 85 h 550"/>
                <a:gd name="T38" fmla="*/ 1 w 857"/>
                <a:gd name="T39" fmla="*/ 71 h 550"/>
                <a:gd name="T40" fmla="*/ 6 w 857"/>
                <a:gd name="T41" fmla="*/ 58 h 550"/>
                <a:gd name="T42" fmla="*/ 27 w 857"/>
                <a:gd name="T43" fmla="*/ 22 h 550"/>
                <a:gd name="T44" fmla="*/ 37 w 857"/>
                <a:gd name="T45" fmla="*/ 10 h 550"/>
                <a:gd name="T46" fmla="*/ 47 w 857"/>
                <a:gd name="T47" fmla="*/ 4 h 550"/>
                <a:gd name="T48" fmla="*/ 61 w 857"/>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7" h="550">
                  <a:moveTo>
                    <a:pt x="61" y="0"/>
                  </a:moveTo>
                  <a:lnTo>
                    <a:pt x="73" y="1"/>
                  </a:lnTo>
                  <a:lnTo>
                    <a:pt x="87" y="6"/>
                  </a:lnTo>
                  <a:lnTo>
                    <a:pt x="836" y="434"/>
                  </a:lnTo>
                  <a:lnTo>
                    <a:pt x="846" y="442"/>
                  </a:lnTo>
                  <a:lnTo>
                    <a:pt x="853" y="453"/>
                  </a:lnTo>
                  <a:lnTo>
                    <a:pt x="857" y="466"/>
                  </a:lnTo>
                  <a:lnTo>
                    <a:pt x="857" y="479"/>
                  </a:lnTo>
                  <a:lnTo>
                    <a:pt x="851" y="492"/>
                  </a:lnTo>
                  <a:lnTo>
                    <a:pt x="830" y="529"/>
                  </a:lnTo>
                  <a:lnTo>
                    <a:pt x="821" y="539"/>
                  </a:lnTo>
                  <a:lnTo>
                    <a:pt x="811" y="547"/>
                  </a:lnTo>
                  <a:lnTo>
                    <a:pt x="797" y="550"/>
                  </a:lnTo>
                  <a:lnTo>
                    <a:pt x="784" y="550"/>
                  </a:lnTo>
                  <a:lnTo>
                    <a:pt x="771" y="545"/>
                  </a:lnTo>
                  <a:lnTo>
                    <a:pt x="22" y="117"/>
                  </a:lnTo>
                  <a:lnTo>
                    <a:pt x="10" y="109"/>
                  </a:lnTo>
                  <a:lnTo>
                    <a:pt x="4" y="97"/>
                  </a:lnTo>
                  <a:lnTo>
                    <a:pt x="0" y="85"/>
                  </a:lnTo>
                  <a:lnTo>
                    <a:pt x="1" y="71"/>
                  </a:lnTo>
                  <a:lnTo>
                    <a:pt x="6" y="58"/>
                  </a:lnTo>
                  <a:lnTo>
                    <a:pt x="27" y="22"/>
                  </a:lnTo>
                  <a:lnTo>
                    <a:pt x="37" y="10"/>
                  </a:lnTo>
                  <a:lnTo>
                    <a:pt x="47" y="4"/>
                  </a:lnTo>
                  <a:lnTo>
                    <a:pt x="61"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66" name="Freeform 14"/>
            <p:cNvSpPr>
              <a:spLocks/>
            </p:cNvSpPr>
            <p:nvPr/>
          </p:nvSpPr>
          <p:spPr bwMode="auto">
            <a:xfrm>
              <a:off x="4239" y="439"/>
              <a:ext cx="54" cy="35"/>
            </a:xfrm>
            <a:custGeom>
              <a:avLst/>
              <a:gdLst>
                <a:gd name="T0" fmla="*/ 59 w 856"/>
                <a:gd name="T1" fmla="*/ 0 h 550"/>
                <a:gd name="T2" fmla="*/ 73 w 856"/>
                <a:gd name="T3" fmla="*/ 0 h 550"/>
                <a:gd name="T4" fmla="*/ 86 w 856"/>
                <a:gd name="T5" fmla="*/ 5 h 550"/>
                <a:gd name="T6" fmla="*/ 835 w 856"/>
                <a:gd name="T7" fmla="*/ 433 h 550"/>
                <a:gd name="T8" fmla="*/ 846 w 856"/>
                <a:gd name="T9" fmla="*/ 441 h 550"/>
                <a:gd name="T10" fmla="*/ 853 w 856"/>
                <a:gd name="T11" fmla="*/ 453 h 550"/>
                <a:gd name="T12" fmla="*/ 856 w 856"/>
                <a:gd name="T13" fmla="*/ 466 h 550"/>
                <a:gd name="T14" fmla="*/ 856 w 856"/>
                <a:gd name="T15" fmla="*/ 479 h 550"/>
                <a:gd name="T16" fmla="*/ 851 w 856"/>
                <a:gd name="T17" fmla="*/ 492 h 550"/>
                <a:gd name="T18" fmla="*/ 829 w 856"/>
                <a:gd name="T19" fmla="*/ 529 h 550"/>
                <a:gd name="T20" fmla="*/ 821 w 856"/>
                <a:gd name="T21" fmla="*/ 540 h 550"/>
                <a:gd name="T22" fmla="*/ 809 w 856"/>
                <a:gd name="T23" fmla="*/ 546 h 550"/>
                <a:gd name="T24" fmla="*/ 797 w 856"/>
                <a:gd name="T25" fmla="*/ 550 h 550"/>
                <a:gd name="T26" fmla="*/ 783 w 856"/>
                <a:gd name="T27" fmla="*/ 549 h 550"/>
                <a:gd name="T28" fmla="*/ 770 w 856"/>
                <a:gd name="T29" fmla="*/ 545 h 550"/>
                <a:gd name="T30" fmla="*/ 21 w 856"/>
                <a:gd name="T31" fmla="*/ 117 h 550"/>
                <a:gd name="T32" fmla="*/ 10 w 856"/>
                <a:gd name="T33" fmla="*/ 108 h 550"/>
                <a:gd name="T34" fmla="*/ 3 w 856"/>
                <a:gd name="T35" fmla="*/ 97 h 550"/>
                <a:gd name="T36" fmla="*/ 0 w 856"/>
                <a:gd name="T37" fmla="*/ 84 h 550"/>
                <a:gd name="T38" fmla="*/ 0 w 856"/>
                <a:gd name="T39" fmla="*/ 71 h 550"/>
                <a:gd name="T40" fmla="*/ 5 w 856"/>
                <a:gd name="T41" fmla="*/ 58 h 550"/>
                <a:gd name="T42" fmla="*/ 27 w 856"/>
                <a:gd name="T43" fmla="*/ 21 h 550"/>
                <a:gd name="T44" fmla="*/ 35 w 856"/>
                <a:gd name="T45" fmla="*/ 11 h 550"/>
                <a:gd name="T46" fmla="*/ 47 w 856"/>
                <a:gd name="T47" fmla="*/ 3 h 550"/>
                <a:gd name="T48" fmla="*/ 59 w 856"/>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6" h="550">
                  <a:moveTo>
                    <a:pt x="59" y="0"/>
                  </a:moveTo>
                  <a:lnTo>
                    <a:pt x="73" y="0"/>
                  </a:lnTo>
                  <a:lnTo>
                    <a:pt x="86" y="5"/>
                  </a:lnTo>
                  <a:lnTo>
                    <a:pt x="835" y="433"/>
                  </a:lnTo>
                  <a:lnTo>
                    <a:pt x="846" y="441"/>
                  </a:lnTo>
                  <a:lnTo>
                    <a:pt x="853" y="453"/>
                  </a:lnTo>
                  <a:lnTo>
                    <a:pt x="856" y="466"/>
                  </a:lnTo>
                  <a:lnTo>
                    <a:pt x="856" y="479"/>
                  </a:lnTo>
                  <a:lnTo>
                    <a:pt x="851" y="492"/>
                  </a:lnTo>
                  <a:lnTo>
                    <a:pt x="829" y="529"/>
                  </a:lnTo>
                  <a:lnTo>
                    <a:pt x="821" y="540"/>
                  </a:lnTo>
                  <a:lnTo>
                    <a:pt x="809" y="546"/>
                  </a:lnTo>
                  <a:lnTo>
                    <a:pt x="797" y="550"/>
                  </a:lnTo>
                  <a:lnTo>
                    <a:pt x="783" y="549"/>
                  </a:lnTo>
                  <a:lnTo>
                    <a:pt x="770" y="545"/>
                  </a:lnTo>
                  <a:lnTo>
                    <a:pt x="21" y="117"/>
                  </a:lnTo>
                  <a:lnTo>
                    <a:pt x="10" y="108"/>
                  </a:lnTo>
                  <a:lnTo>
                    <a:pt x="3" y="97"/>
                  </a:lnTo>
                  <a:lnTo>
                    <a:pt x="0" y="84"/>
                  </a:lnTo>
                  <a:lnTo>
                    <a:pt x="0" y="71"/>
                  </a:lnTo>
                  <a:lnTo>
                    <a:pt x="5" y="58"/>
                  </a:lnTo>
                  <a:lnTo>
                    <a:pt x="27" y="21"/>
                  </a:lnTo>
                  <a:lnTo>
                    <a:pt x="35" y="11"/>
                  </a:lnTo>
                  <a:lnTo>
                    <a:pt x="47" y="3"/>
                  </a:lnTo>
                  <a:lnTo>
                    <a:pt x="5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67" name="Freeform 15"/>
            <p:cNvSpPr>
              <a:spLocks/>
            </p:cNvSpPr>
            <p:nvPr/>
          </p:nvSpPr>
          <p:spPr bwMode="auto">
            <a:xfrm>
              <a:off x="4248" y="382"/>
              <a:ext cx="159" cy="114"/>
            </a:xfrm>
            <a:custGeom>
              <a:avLst/>
              <a:gdLst>
                <a:gd name="T0" fmla="*/ 513 w 2550"/>
                <a:gd name="T1" fmla="*/ 0 h 1826"/>
                <a:gd name="T2" fmla="*/ 527 w 2550"/>
                <a:gd name="T3" fmla="*/ 1 h 1826"/>
                <a:gd name="T4" fmla="*/ 540 w 2550"/>
                <a:gd name="T5" fmla="*/ 6 h 1826"/>
                <a:gd name="T6" fmla="*/ 1215 w 2550"/>
                <a:gd name="T7" fmla="*/ 391 h 1826"/>
                <a:gd name="T8" fmla="*/ 1225 w 2550"/>
                <a:gd name="T9" fmla="*/ 400 h 1826"/>
                <a:gd name="T10" fmla="*/ 1232 w 2550"/>
                <a:gd name="T11" fmla="*/ 410 h 1826"/>
                <a:gd name="T12" fmla="*/ 1236 w 2550"/>
                <a:gd name="T13" fmla="*/ 424 h 1826"/>
                <a:gd name="T14" fmla="*/ 1235 w 2550"/>
                <a:gd name="T15" fmla="*/ 436 h 1826"/>
                <a:gd name="T16" fmla="*/ 1230 w 2550"/>
                <a:gd name="T17" fmla="*/ 449 h 1826"/>
                <a:gd name="T18" fmla="*/ 1028 w 2550"/>
                <a:gd name="T19" fmla="*/ 795 h 1826"/>
                <a:gd name="T20" fmla="*/ 2528 w 2550"/>
                <a:gd name="T21" fmla="*/ 1563 h 1826"/>
                <a:gd name="T22" fmla="*/ 2539 w 2550"/>
                <a:gd name="T23" fmla="*/ 1572 h 1826"/>
                <a:gd name="T24" fmla="*/ 2547 w 2550"/>
                <a:gd name="T25" fmla="*/ 1582 h 1826"/>
                <a:gd name="T26" fmla="*/ 2550 w 2550"/>
                <a:gd name="T27" fmla="*/ 1594 h 1826"/>
                <a:gd name="T28" fmla="*/ 2550 w 2550"/>
                <a:gd name="T29" fmla="*/ 1607 h 1826"/>
                <a:gd name="T30" fmla="*/ 2545 w 2550"/>
                <a:gd name="T31" fmla="*/ 1620 h 1826"/>
                <a:gd name="T32" fmla="*/ 2437 w 2550"/>
                <a:gd name="T33" fmla="*/ 1806 h 1826"/>
                <a:gd name="T34" fmla="*/ 2428 w 2550"/>
                <a:gd name="T35" fmla="*/ 1816 h 1826"/>
                <a:gd name="T36" fmla="*/ 2417 w 2550"/>
                <a:gd name="T37" fmla="*/ 1823 h 1826"/>
                <a:gd name="T38" fmla="*/ 2404 w 2550"/>
                <a:gd name="T39" fmla="*/ 1826 h 1826"/>
                <a:gd name="T40" fmla="*/ 2392 w 2550"/>
                <a:gd name="T41" fmla="*/ 1825 h 1826"/>
                <a:gd name="T42" fmla="*/ 2379 w 2550"/>
                <a:gd name="T43" fmla="*/ 1820 h 1826"/>
                <a:gd name="T44" fmla="*/ 956 w 2550"/>
                <a:gd name="T45" fmla="*/ 919 h 1826"/>
                <a:gd name="T46" fmla="*/ 754 w 2550"/>
                <a:gd name="T47" fmla="*/ 1265 h 1826"/>
                <a:gd name="T48" fmla="*/ 745 w 2550"/>
                <a:gd name="T49" fmla="*/ 1275 h 1826"/>
                <a:gd name="T50" fmla="*/ 734 w 2550"/>
                <a:gd name="T51" fmla="*/ 1283 h 1826"/>
                <a:gd name="T52" fmla="*/ 721 w 2550"/>
                <a:gd name="T53" fmla="*/ 1286 h 1826"/>
                <a:gd name="T54" fmla="*/ 708 w 2550"/>
                <a:gd name="T55" fmla="*/ 1285 h 1826"/>
                <a:gd name="T56" fmla="*/ 695 w 2550"/>
                <a:gd name="T57" fmla="*/ 1280 h 1826"/>
                <a:gd name="T58" fmla="*/ 21 w 2550"/>
                <a:gd name="T59" fmla="*/ 895 h 1826"/>
                <a:gd name="T60" fmla="*/ 10 w 2550"/>
                <a:gd name="T61" fmla="*/ 887 h 1826"/>
                <a:gd name="T62" fmla="*/ 3 w 2550"/>
                <a:gd name="T63" fmla="*/ 876 h 1826"/>
                <a:gd name="T64" fmla="*/ 0 w 2550"/>
                <a:gd name="T65" fmla="*/ 862 h 1826"/>
                <a:gd name="T66" fmla="*/ 0 w 2550"/>
                <a:gd name="T67" fmla="*/ 850 h 1826"/>
                <a:gd name="T68" fmla="*/ 5 w 2550"/>
                <a:gd name="T69" fmla="*/ 836 h 1826"/>
                <a:gd name="T70" fmla="*/ 480 w 2550"/>
                <a:gd name="T71" fmla="*/ 22 h 1826"/>
                <a:gd name="T72" fmla="*/ 489 w 2550"/>
                <a:gd name="T73" fmla="*/ 11 h 1826"/>
                <a:gd name="T74" fmla="*/ 500 w 2550"/>
                <a:gd name="T75" fmla="*/ 3 h 1826"/>
                <a:gd name="T76" fmla="*/ 513 w 2550"/>
                <a:gd name="T77" fmla="*/ 0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0" h="1826">
                  <a:moveTo>
                    <a:pt x="513" y="0"/>
                  </a:moveTo>
                  <a:lnTo>
                    <a:pt x="527" y="1"/>
                  </a:lnTo>
                  <a:lnTo>
                    <a:pt x="540" y="6"/>
                  </a:lnTo>
                  <a:lnTo>
                    <a:pt x="1215" y="391"/>
                  </a:lnTo>
                  <a:lnTo>
                    <a:pt x="1225" y="400"/>
                  </a:lnTo>
                  <a:lnTo>
                    <a:pt x="1232" y="410"/>
                  </a:lnTo>
                  <a:lnTo>
                    <a:pt x="1236" y="424"/>
                  </a:lnTo>
                  <a:lnTo>
                    <a:pt x="1235" y="436"/>
                  </a:lnTo>
                  <a:lnTo>
                    <a:pt x="1230" y="449"/>
                  </a:lnTo>
                  <a:lnTo>
                    <a:pt x="1028" y="795"/>
                  </a:lnTo>
                  <a:lnTo>
                    <a:pt x="2528" y="1563"/>
                  </a:lnTo>
                  <a:lnTo>
                    <a:pt x="2539" y="1572"/>
                  </a:lnTo>
                  <a:lnTo>
                    <a:pt x="2547" y="1582"/>
                  </a:lnTo>
                  <a:lnTo>
                    <a:pt x="2550" y="1594"/>
                  </a:lnTo>
                  <a:lnTo>
                    <a:pt x="2550" y="1607"/>
                  </a:lnTo>
                  <a:lnTo>
                    <a:pt x="2545" y="1620"/>
                  </a:lnTo>
                  <a:lnTo>
                    <a:pt x="2437" y="1806"/>
                  </a:lnTo>
                  <a:lnTo>
                    <a:pt x="2428" y="1816"/>
                  </a:lnTo>
                  <a:lnTo>
                    <a:pt x="2417" y="1823"/>
                  </a:lnTo>
                  <a:lnTo>
                    <a:pt x="2404" y="1826"/>
                  </a:lnTo>
                  <a:lnTo>
                    <a:pt x="2392" y="1825"/>
                  </a:lnTo>
                  <a:lnTo>
                    <a:pt x="2379" y="1820"/>
                  </a:lnTo>
                  <a:lnTo>
                    <a:pt x="956" y="919"/>
                  </a:lnTo>
                  <a:lnTo>
                    <a:pt x="754" y="1265"/>
                  </a:lnTo>
                  <a:lnTo>
                    <a:pt x="745" y="1275"/>
                  </a:lnTo>
                  <a:lnTo>
                    <a:pt x="734" y="1283"/>
                  </a:lnTo>
                  <a:lnTo>
                    <a:pt x="721" y="1286"/>
                  </a:lnTo>
                  <a:lnTo>
                    <a:pt x="708" y="1285"/>
                  </a:lnTo>
                  <a:lnTo>
                    <a:pt x="695" y="1280"/>
                  </a:lnTo>
                  <a:lnTo>
                    <a:pt x="21" y="895"/>
                  </a:lnTo>
                  <a:lnTo>
                    <a:pt x="10" y="887"/>
                  </a:lnTo>
                  <a:lnTo>
                    <a:pt x="3" y="876"/>
                  </a:lnTo>
                  <a:lnTo>
                    <a:pt x="0" y="862"/>
                  </a:lnTo>
                  <a:lnTo>
                    <a:pt x="0" y="850"/>
                  </a:lnTo>
                  <a:lnTo>
                    <a:pt x="5" y="836"/>
                  </a:lnTo>
                  <a:lnTo>
                    <a:pt x="480" y="22"/>
                  </a:lnTo>
                  <a:lnTo>
                    <a:pt x="489" y="11"/>
                  </a:lnTo>
                  <a:lnTo>
                    <a:pt x="500" y="3"/>
                  </a:lnTo>
                  <a:lnTo>
                    <a:pt x="513"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68" name="Freeform 16"/>
            <p:cNvSpPr>
              <a:spLocks/>
            </p:cNvSpPr>
            <p:nvPr/>
          </p:nvSpPr>
          <p:spPr bwMode="auto">
            <a:xfrm>
              <a:off x="4404" y="483"/>
              <a:ext cx="18" cy="22"/>
            </a:xfrm>
            <a:custGeom>
              <a:avLst/>
              <a:gdLst>
                <a:gd name="T0" fmla="*/ 169 w 292"/>
                <a:gd name="T1" fmla="*/ 0 h 350"/>
                <a:gd name="T2" fmla="*/ 182 w 292"/>
                <a:gd name="T3" fmla="*/ 1 h 350"/>
                <a:gd name="T4" fmla="*/ 195 w 292"/>
                <a:gd name="T5" fmla="*/ 5 h 350"/>
                <a:gd name="T6" fmla="*/ 270 w 292"/>
                <a:gd name="T7" fmla="*/ 49 h 350"/>
                <a:gd name="T8" fmla="*/ 281 w 292"/>
                <a:gd name="T9" fmla="*/ 57 h 350"/>
                <a:gd name="T10" fmla="*/ 287 w 292"/>
                <a:gd name="T11" fmla="*/ 69 h 350"/>
                <a:gd name="T12" fmla="*/ 292 w 292"/>
                <a:gd name="T13" fmla="*/ 81 h 350"/>
                <a:gd name="T14" fmla="*/ 291 w 292"/>
                <a:gd name="T15" fmla="*/ 95 h 350"/>
                <a:gd name="T16" fmla="*/ 285 w 292"/>
                <a:gd name="T17" fmla="*/ 107 h 350"/>
                <a:gd name="T18" fmla="*/ 156 w 292"/>
                <a:gd name="T19" fmla="*/ 329 h 350"/>
                <a:gd name="T20" fmla="*/ 147 w 292"/>
                <a:gd name="T21" fmla="*/ 340 h 350"/>
                <a:gd name="T22" fmla="*/ 136 w 292"/>
                <a:gd name="T23" fmla="*/ 347 h 350"/>
                <a:gd name="T24" fmla="*/ 123 w 292"/>
                <a:gd name="T25" fmla="*/ 350 h 350"/>
                <a:gd name="T26" fmla="*/ 109 w 292"/>
                <a:gd name="T27" fmla="*/ 349 h 350"/>
                <a:gd name="T28" fmla="*/ 97 w 292"/>
                <a:gd name="T29" fmla="*/ 345 h 350"/>
                <a:gd name="T30" fmla="*/ 21 w 292"/>
                <a:gd name="T31" fmla="*/ 303 h 350"/>
                <a:gd name="T32" fmla="*/ 11 w 292"/>
                <a:gd name="T33" fmla="*/ 293 h 350"/>
                <a:gd name="T34" fmla="*/ 4 w 292"/>
                <a:gd name="T35" fmla="*/ 283 h 350"/>
                <a:gd name="T36" fmla="*/ 0 w 292"/>
                <a:gd name="T37" fmla="*/ 270 h 350"/>
                <a:gd name="T38" fmla="*/ 1 w 292"/>
                <a:gd name="T39" fmla="*/ 257 h 350"/>
                <a:gd name="T40" fmla="*/ 6 w 292"/>
                <a:gd name="T41" fmla="*/ 244 h 350"/>
                <a:gd name="T42" fmla="*/ 136 w 292"/>
                <a:gd name="T43" fmla="*/ 22 h 350"/>
                <a:gd name="T44" fmla="*/ 144 w 292"/>
                <a:gd name="T45" fmla="*/ 11 h 350"/>
                <a:gd name="T46" fmla="*/ 155 w 292"/>
                <a:gd name="T47" fmla="*/ 4 h 350"/>
                <a:gd name="T48" fmla="*/ 169 w 292"/>
                <a:gd name="T4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350">
                  <a:moveTo>
                    <a:pt x="169" y="0"/>
                  </a:moveTo>
                  <a:lnTo>
                    <a:pt x="182" y="1"/>
                  </a:lnTo>
                  <a:lnTo>
                    <a:pt x="195" y="5"/>
                  </a:lnTo>
                  <a:lnTo>
                    <a:pt x="270" y="49"/>
                  </a:lnTo>
                  <a:lnTo>
                    <a:pt x="281" y="57"/>
                  </a:lnTo>
                  <a:lnTo>
                    <a:pt x="287" y="69"/>
                  </a:lnTo>
                  <a:lnTo>
                    <a:pt x="292" y="81"/>
                  </a:lnTo>
                  <a:lnTo>
                    <a:pt x="291" y="95"/>
                  </a:lnTo>
                  <a:lnTo>
                    <a:pt x="285" y="107"/>
                  </a:lnTo>
                  <a:lnTo>
                    <a:pt x="156" y="329"/>
                  </a:lnTo>
                  <a:lnTo>
                    <a:pt x="147" y="340"/>
                  </a:lnTo>
                  <a:lnTo>
                    <a:pt x="136" y="347"/>
                  </a:lnTo>
                  <a:lnTo>
                    <a:pt x="123" y="350"/>
                  </a:lnTo>
                  <a:lnTo>
                    <a:pt x="109" y="349"/>
                  </a:lnTo>
                  <a:lnTo>
                    <a:pt x="97" y="345"/>
                  </a:lnTo>
                  <a:lnTo>
                    <a:pt x="21" y="303"/>
                  </a:lnTo>
                  <a:lnTo>
                    <a:pt x="11" y="293"/>
                  </a:lnTo>
                  <a:lnTo>
                    <a:pt x="4" y="283"/>
                  </a:lnTo>
                  <a:lnTo>
                    <a:pt x="0" y="270"/>
                  </a:lnTo>
                  <a:lnTo>
                    <a:pt x="1" y="257"/>
                  </a:lnTo>
                  <a:lnTo>
                    <a:pt x="6" y="244"/>
                  </a:lnTo>
                  <a:lnTo>
                    <a:pt x="136" y="22"/>
                  </a:lnTo>
                  <a:lnTo>
                    <a:pt x="144" y="11"/>
                  </a:lnTo>
                  <a:lnTo>
                    <a:pt x="155" y="4"/>
                  </a:lnTo>
                  <a:lnTo>
                    <a:pt x="16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69" name="Freeform 17"/>
            <p:cNvSpPr>
              <a:spLocks noEditPoints="1"/>
            </p:cNvSpPr>
            <p:nvPr/>
          </p:nvSpPr>
          <p:spPr bwMode="auto">
            <a:xfrm>
              <a:off x="4208" y="491"/>
              <a:ext cx="116" cy="38"/>
            </a:xfrm>
            <a:custGeom>
              <a:avLst/>
              <a:gdLst>
                <a:gd name="T0" fmla="*/ 159 w 1855"/>
                <a:gd name="T1" fmla="*/ 294 h 611"/>
                <a:gd name="T2" fmla="*/ 127 w 1855"/>
                <a:gd name="T3" fmla="*/ 312 h 611"/>
                <a:gd name="T4" fmla="*/ 107 w 1855"/>
                <a:gd name="T5" fmla="*/ 346 h 611"/>
                <a:gd name="T6" fmla="*/ 105 w 1855"/>
                <a:gd name="T7" fmla="*/ 440 h 611"/>
                <a:gd name="T8" fmla="*/ 115 w 1855"/>
                <a:gd name="T9" fmla="*/ 477 h 611"/>
                <a:gd name="T10" fmla="*/ 141 w 1855"/>
                <a:gd name="T11" fmla="*/ 503 h 611"/>
                <a:gd name="T12" fmla="*/ 179 w 1855"/>
                <a:gd name="T13" fmla="*/ 513 h 611"/>
                <a:gd name="T14" fmla="*/ 1702 w 1855"/>
                <a:gd name="T15" fmla="*/ 511 h 611"/>
                <a:gd name="T16" fmla="*/ 1735 w 1855"/>
                <a:gd name="T17" fmla="*/ 492 h 611"/>
                <a:gd name="T18" fmla="*/ 1755 w 1855"/>
                <a:gd name="T19" fmla="*/ 459 h 611"/>
                <a:gd name="T20" fmla="*/ 1757 w 1855"/>
                <a:gd name="T21" fmla="*/ 365 h 611"/>
                <a:gd name="T22" fmla="*/ 1747 w 1855"/>
                <a:gd name="T23" fmla="*/ 328 h 611"/>
                <a:gd name="T24" fmla="*/ 1720 w 1855"/>
                <a:gd name="T25" fmla="*/ 301 h 611"/>
                <a:gd name="T26" fmla="*/ 1682 w 1855"/>
                <a:gd name="T27" fmla="*/ 291 h 611"/>
                <a:gd name="T28" fmla="*/ 214 w 1855"/>
                <a:gd name="T29" fmla="*/ 0 h 611"/>
                <a:gd name="T30" fmla="*/ 1660 w 1855"/>
                <a:gd name="T31" fmla="*/ 2 h 611"/>
                <a:gd name="T32" fmla="*/ 1691 w 1855"/>
                <a:gd name="T33" fmla="*/ 20 h 611"/>
                <a:gd name="T34" fmla="*/ 1710 w 1855"/>
                <a:gd name="T35" fmla="*/ 51 h 611"/>
                <a:gd name="T36" fmla="*/ 1712 w 1855"/>
                <a:gd name="T37" fmla="*/ 140 h 611"/>
                <a:gd name="T38" fmla="*/ 1704 w 1855"/>
                <a:gd name="T39" fmla="*/ 174 h 611"/>
                <a:gd name="T40" fmla="*/ 1784 w 1855"/>
                <a:gd name="T41" fmla="*/ 187 h 611"/>
                <a:gd name="T42" fmla="*/ 1819 w 1855"/>
                <a:gd name="T43" fmla="*/ 197 h 611"/>
                <a:gd name="T44" fmla="*/ 1845 w 1855"/>
                <a:gd name="T45" fmla="*/ 222 h 611"/>
                <a:gd name="T46" fmla="*/ 1855 w 1855"/>
                <a:gd name="T47" fmla="*/ 257 h 611"/>
                <a:gd name="T48" fmla="*/ 1853 w 1855"/>
                <a:gd name="T49" fmla="*/ 559 h 611"/>
                <a:gd name="T50" fmla="*/ 1834 w 1855"/>
                <a:gd name="T51" fmla="*/ 590 h 611"/>
                <a:gd name="T52" fmla="*/ 1802 w 1855"/>
                <a:gd name="T53" fmla="*/ 609 h 611"/>
                <a:gd name="T54" fmla="*/ 71 w 1855"/>
                <a:gd name="T55" fmla="*/ 611 h 611"/>
                <a:gd name="T56" fmla="*/ 36 w 1855"/>
                <a:gd name="T57" fmla="*/ 601 h 611"/>
                <a:gd name="T58" fmla="*/ 9 w 1855"/>
                <a:gd name="T59" fmla="*/ 575 h 611"/>
                <a:gd name="T60" fmla="*/ 0 w 1855"/>
                <a:gd name="T61" fmla="*/ 540 h 611"/>
                <a:gd name="T62" fmla="*/ 2 w 1855"/>
                <a:gd name="T63" fmla="*/ 240 h 611"/>
                <a:gd name="T64" fmla="*/ 21 w 1855"/>
                <a:gd name="T65" fmla="*/ 208 h 611"/>
                <a:gd name="T66" fmla="*/ 52 w 1855"/>
                <a:gd name="T67" fmla="*/ 190 h 611"/>
                <a:gd name="T68" fmla="*/ 161 w 1855"/>
                <a:gd name="T69" fmla="*/ 187 h 611"/>
                <a:gd name="T70" fmla="*/ 145 w 1855"/>
                <a:gd name="T71" fmla="*/ 158 h 611"/>
                <a:gd name="T72" fmla="*/ 142 w 1855"/>
                <a:gd name="T73" fmla="*/ 70 h 611"/>
                <a:gd name="T74" fmla="*/ 152 w 1855"/>
                <a:gd name="T75" fmla="*/ 35 h 611"/>
                <a:gd name="T76" fmla="*/ 178 w 1855"/>
                <a:gd name="T77" fmla="*/ 9 h 611"/>
                <a:gd name="T78" fmla="*/ 214 w 1855"/>
                <a:gd name="T79"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5" h="611">
                  <a:moveTo>
                    <a:pt x="179" y="291"/>
                  </a:moveTo>
                  <a:lnTo>
                    <a:pt x="159" y="294"/>
                  </a:lnTo>
                  <a:lnTo>
                    <a:pt x="141" y="301"/>
                  </a:lnTo>
                  <a:lnTo>
                    <a:pt x="127" y="312"/>
                  </a:lnTo>
                  <a:lnTo>
                    <a:pt x="115" y="328"/>
                  </a:lnTo>
                  <a:lnTo>
                    <a:pt x="107" y="346"/>
                  </a:lnTo>
                  <a:lnTo>
                    <a:pt x="105" y="365"/>
                  </a:lnTo>
                  <a:lnTo>
                    <a:pt x="105" y="440"/>
                  </a:lnTo>
                  <a:lnTo>
                    <a:pt x="107" y="459"/>
                  </a:lnTo>
                  <a:lnTo>
                    <a:pt x="115" y="477"/>
                  </a:lnTo>
                  <a:lnTo>
                    <a:pt x="127" y="492"/>
                  </a:lnTo>
                  <a:lnTo>
                    <a:pt x="141" y="503"/>
                  </a:lnTo>
                  <a:lnTo>
                    <a:pt x="159" y="511"/>
                  </a:lnTo>
                  <a:lnTo>
                    <a:pt x="179" y="513"/>
                  </a:lnTo>
                  <a:lnTo>
                    <a:pt x="1682" y="513"/>
                  </a:lnTo>
                  <a:lnTo>
                    <a:pt x="1702" y="511"/>
                  </a:lnTo>
                  <a:lnTo>
                    <a:pt x="1720" y="503"/>
                  </a:lnTo>
                  <a:lnTo>
                    <a:pt x="1735" y="492"/>
                  </a:lnTo>
                  <a:lnTo>
                    <a:pt x="1747" y="477"/>
                  </a:lnTo>
                  <a:lnTo>
                    <a:pt x="1755" y="459"/>
                  </a:lnTo>
                  <a:lnTo>
                    <a:pt x="1757" y="440"/>
                  </a:lnTo>
                  <a:lnTo>
                    <a:pt x="1757" y="365"/>
                  </a:lnTo>
                  <a:lnTo>
                    <a:pt x="1755" y="346"/>
                  </a:lnTo>
                  <a:lnTo>
                    <a:pt x="1747" y="328"/>
                  </a:lnTo>
                  <a:lnTo>
                    <a:pt x="1735" y="312"/>
                  </a:lnTo>
                  <a:lnTo>
                    <a:pt x="1720" y="301"/>
                  </a:lnTo>
                  <a:lnTo>
                    <a:pt x="1702" y="294"/>
                  </a:lnTo>
                  <a:lnTo>
                    <a:pt x="1682" y="291"/>
                  </a:lnTo>
                  <a:lnTo>
                    <a:pt x="179" y="291"/>
                  </a:lnTo>
                  <a:close/>
                  <a:moveTo>
                    <a:pt x="214" y="0"/>
                  </a:moveTo>
                  <a:lnTo>
                    <a:pt x="1641" y="0"/>
                  </a:lnTo>
                  <a:lnTo>
                    <a:pt x="1660" y="2"/>
                  </a:lnTo>
                  <a:lnTo>
                    <a:pt x="1677" y="9"/>
                  </a:lnTo>
                  <a:lnTo>
                    <a:pt x="1691" y="20"/>
                  </a:lnTo>
                  <a:lnTo>
                    <a:pt x="1703" y="35"/>
                  </a:lnTo>
                  <a:lnTo>
                    <a:pt x="1710" y="51"/>
                  </a:lnTo>
                  <a:lnTo>
                    <a:pt x="1712" y="70"/>
                  </a:lnTo>
                  <a:lnTo>
                    <a:pt x="1712" y="140"/>
                  </a:lnTo>
                  <a:lnTo>
                    <a:pt x="1710" y="158"/>
                  </a:lnTo>
                  <a:lnTo>
                    <a:pt x="1704" y="174"/>
                  </a:lnTo>
                  <a:lnTo>
                    <a:pt x="1693" y="187"/>
                  </a:lnTo>
                  <a:lnTo>
                    <a:pt x="1784" y="187"/>
                  </a:lnTo>
                  <a:lnTo>
                    <a:pt x="1802" y="190"/>
                  </a:lnTo>
                  <a:lnTo>
                    <a:pt x="1819" y="197"/>
                  </a:lnTo>
                  <a:lnTo>
                    <a:pt x="1834" y="208"/>
                  </a:lnTo>
                  <a:lnTo>
                    <a:pt x="1845" y="222"/>
                  </a:lnTo>
                  <a:lnTo>
                    <a:pt x="1853" y="240"/>
                  </a:lnTo>
                  <a:lnTo>
                    <a:pt x="1855" y="257"/>
                  </a:lnTo>
                  <a:lnTo>
                    <a:pt x="1855" y="540"/>
                  </a:lnTo>
                  <a:lnTo>
                    <a:pt x="1853" y="559"/>
                  </a:lnTo>
                  <a:lnTo>
                    <a:pt x="1845" y="575"/>
                  </a:lnTo>
                  <a:lnTo>
                    <a:pt x="1834" y="590"/>
                  </a:lnTo>
                  <a:lnTo>
                    <a:pt x="1819" y="601"/>
                  </a:lnTo>
                  <a:lnTo>
                    <a:pt x="1802" y="609"/>
                  </a:lnTo>
                  <a:lnTo>
                    <a:pt x="1784" y="611"/>
                  </a:lnTo>
                  <a:lnTo>
                    <a:pt x="71" y="611"/>
                  </a:lnTo>
                  <a:lnTo>
                    <a:pt x="52" y="609"/>
                  </a:lnTo>
                  <a:lnTo>
                    <a:pt x="36" y="601"/>
                  </a:lnTo>
                  <a:lnTo>
                    <a:pt x="21" y="590"/>
                  </a:lnTo>
                  <a:lnTo>
                    <a:pt x="9" y="575"/>
                  </a:lnTo>
                  <a:lnTo>
                    <a:pt x="2" y="559"/>
                  </a:lnTo>
                  <a:lnTo>
                    <a:pt x="0" y="540"/>
                  </a:lnTo>
                  <a:lnTo>
                    <a:pt x="0" y="257"/>
                  </a:lnTo>
                  <a:lnTo>
                    <a:pt x="2" y="240"/>
                  </a:lnTo>
                  <a:lnTo>
                    <a:pt x="9" y="222"/>
                  </a:lnTo>
                  <a:lnTo>
                    <a:pt x="21" y="208"/>
                  </a:lnTo>
                  <a:lnTo>
                    <a:pt x="36" y="197"/>
                  </a:lnTo>
                  <a:lnTo>
                    <a:pt x="52" y="190"/>
                  </a:lnTo>
                  <a:lnTo>
                    <a:pt x="71" y="187"/>
                  </a:lnTo>
                  <a:lnTo>
                    <a:pt x="161" y="187"/>
                  </a:lnTo>
                  <a:lnTo>
                    <a:pt x="152" y="174"/>
                  </a:lnTo>
                  <a:lnTo>
                    <a:pt x="145" y="158"/>
                  </a:lnTo>
                  <a:lnTo>
                    <a:pt x="142" y="140"/>
                  </a:lnTo>
                  <a:lnTo>
                    <a:pt x="142" y="70"/>
                  </a:lnTo>
                  <a:lnTo>
                    <a:pt x="145" y="51"/>
                  </a:lnTo>
                  <a:lnTo>
                    <a:pt x="152" y="35"/>
                  </a:lnTo>
                  <a:lnTo>
                    <a:pt x="163" y="20"/>
                  </a:lnTo>
                  <a:lnTo>
                    <a:pt x="178" y="9"/>
                  </a:lnTo>
                  <a:lnTo>
                    <a:pt x="195" y="2"/>
                  </a:lnTo>
                  <a:lnTo>
                    <a:pt x="214"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grpSp>
      <p:sp>
        <p:nvSpPr>
          <p:cNvPr id="74" name="Freeform 22"/>
          <p:cNvSpPr>
            <a:spLocks noEditPoints="1"/>
          </p:cNvSpPr>
          <p:nvPr/>
        </p:nvSpPr>
        <p:spPr bwMode="auto">
          <a:xfrm>
            <a:off x="11859674" y="3560286"/>
            <a:ext cx="341658" cy="499933"/>
          </a:xfrm>
          <a:custGeom>
            <a:avLst/>
            <a:gdLst>
              <a:gd name="T0" fmla="*/ 1893 w 2504"/>
              <a:gd name="T1" fmla="*/ 2632 h 3282"/>
              <a:gd name="T2" fmla="*/ 1998 w 2504"/>
              <a:gd name="T3" fmla="*/ 2700 h 3282"/>
              <a:gd name="T4" fmla="*/ 2041 w 2504"/>
              <a:gd name="T5" fmla="*/ 2581 h 3282"/>
              <a:gd name="T6" fmla="*/ 2066 w 2504"/>
              <a:gd name="T7" fmla="*/ 1485 h 3282"/>
              <a:gd name="T8" fmla="*/ 2152 w 2504"/>
              <a:gd name="T9" fmla="*/ 1638 h 3282"/>
              <a:gd name="T10" fmla="*/ 1864 w 2504"/>
              <a:gd name="T11" fmla="*/ 1932 h 3282"/>
              <a:gd name="T12" fmla="*/ 1714 w 2504"/>
              <a:gd name="T13" fmla="*/ 1844 h 3282"/>
              <a:gd name="T14" fmla="*/ 1930 w 2504"/>
              <a:gd name="T15" fmla="*/ 1513 h 3282"/>
              <a:gd name="T16" fmla="*/ 1866 w 2504"/>
              <a:gd name="T17" fmla="*/ 1269 h 3282"/>
              <a:gd name="T18" fmla="*/ 1924 w 2504"/>
              <a:gd name="T19" fmla="*/ 1435 h 3282"/>
              <a:gd name="T20" fmla="*/ 1618 w 2504"/>
              <a:gd name="T21" fmla="*/ 1707 h 3282"/>
              <a:gd name="T22" fmla="*/ 1485 w 2504"/>
              <a:gd name="T23" fmla="*/ 1593 h 3282"/>
              <a:gd name="T24" fmla="*/ 1727 w 2504"/>
              <a:gd name="T25" fmla="*/ 1269 h 3282"/>
              <a:gd name="T26" fmla="*/ 376 w 2504"/>
              <a:gd name="T27" fmla="*/ 1249 h 3282"/>
              <a:gd name="T28" fmla="*/ 645 w 2504"/>
              <a:gd name="T29" fmla="*/ 1028 h 3282"/>
              <a:gd name="T30" fmla="*/ 916 w 2504"/>
              <a:gd name="T31" fmla="*/ 613 h 3282"/>
              <a:gd name="T32" fmla="*/ 1527 w 2504"/>
              <a:gd name="T33" fmla="*/ 1031 h 3282"/>
              <a:gd name="T34" fmla="*/ 1689 w 2504"/>
              <a:gd name="T35" fmla="*/ 1089 h 3282"/>
              <a:gd name="T36" fmla="*/ 1651 w 2504"/>
              <a:gd name="T37" fmla="*/ 1273 h 3282"/>
              <a:gd name="T38" fmla="*/ 1348 w 2504"/>
              <a:gd name="T39" fmla="*/ 1471 h 3282"/>
              <a:gd name="T40" fmla="*/ 1262 w 2504"/>
              <a:gd name="T41" fmla="*/ 1318 h 3282"/>
              <a:gd name="T42" fmla="*/ 190 w 2504"/>
              <a:gd name="T43" fmla="*/ 1635 h 3282"/>
              <a:gd name="T44" fmla="*/ 463 w 2504"/>
              <a:gd name="T45" fmla="*/ 1576 h 3282"/>
              <a:gd name="T46" fmla="*/ 585 w 2504"/>
              <a:gd name="T47" fmla="*/ 1427 h 3282"/>
              <a:gd name="T48" fmla="*/ 719 w 2504"/>
              <a:gd name="T49" fmla="*/ 1518 h 3282"/>
              <a:gd name="T50" fmla="*/ 714 w 2504"/>
              <a:gd name="T51" fmla="*/ 1802 h 3282"/>
              <a:gd name="T52" fmla="*/ 662 w 2504"/>
              <a:gd name="T53" fmla="*/ 2115 h 3282"/>
              <a:gd name="T54" fmla="*/ 2063 w 2504"/>
              <a:gd name="T55" fmla="*/ 2161 h 3282"/>
              <a:gd name="T56" fmla="*/ 1930 w 2504"/>
              <a:gd name="T57" fmla="*/ 2046 h 3282"/>
              <a:gd name="T58" fmla="*/ 2172 w 2504"/>
              <a:gd name="T59" fmla="*/ 1723 h 3282"/>
              <a:gd name="T60" fmla="*/ 2340 w 2504"/>
              <a:gd name="T61" fmla="*/ 1749 h 3282"/>
              <a:gd name="T62" fmla="*/ 2340 w 2504"/>
              <a:gd name="T63" fmla="*/ 1931 h 3282"/>
              <a:gd name="T64" fmla="*/ 2504 w 2504"/>
              <a:gd name="T65" fmla="*/ 2231 h 3282"/>
              <a:gd name="T66" fmla="*/ 1668 w 2504"/>
              <a:gd name="T67" fmla="*/ 3151 h 3282"/>
              <a:gd name="T68" fmla="*/ 1361 w 2504"/>
              <a:gd name="T69" fmla="*/ 2988 h 3282"/>
              <a:gd name="T70" fmla="*/ 1141 w 2504"/>
              <a:gd name="T71" fmla="*/ 3191 h 3282"/>
              <a:gd name="T72" fmla="*/ 880 w 2504"/>
              <a:gd name="T73" fmla="*/ 3281 h 3282"/>
              <a:gd name="T74" fmla="*/ 677 w 2504"/>
              <a:gd name="T75" fmla="*/ 3250 h 3282"/>
              <a:gd name="T76" fmla="*/ 517 w 2504"/>
              <a:gd name="T77" fmla="*/ 3158 h 3282"/>
              <a:gd name="T78" fmla="*/ 253 w 2504"/>
              <a:gd name="T79" fmla="*/ 2839 h 3282"/>
              <a:gd name="T80" fmla="*/ 201 w 2504"/>
              <a:gd name="T81" fmla="*/ 2530 h 3282"/>
              <a:gd name="T82" fmla="*/ 243 w 2504"/>
              <a:gd name="T83" fmla="*/ 2381 h 3282"/>
              <a:gd name="T84" fmla="*/ 334 w 2504"/>
              <a:gd name="T85" fmla="*/ 2042 h 3282"/>
              <a:gd name="T86" fmla="*/ 4 w 2504"/>
              <a:gd name="T87" fmla="*/ 1491 h 3282"/>
              <a:gd name="T88" fmla="*/ 888 w 2504"/>
              <a:gd name="T89" fmla="*/ 613 h 3282"/>
              <a:gd name="T90" fmla="*/ 1115 w 2504"/>
              <a:gd name="T91" fmla="*/ 452 h 3282"/>
              <a:gd name="T92" fmla="*/ 828 w 2504"/>
              <a:gd name="T93" fmla="*/ 459 h 3282"/>
              <a:gd name="T94" fmla="*/ 742 w 2504"/>
              <a:gd name="T95" fmla="*/ 381 h 3282"/>
              <a:gd name="T96" fmla="*/ 1069 w 2504"/>
              <a:gd name="T97" fmla="*/ 211 h 3282"/>
              <a:gd name="T98" fmla="*/ 1054 w 2504"/>
              <a:gd name="T99" fmla="*/ 314 h 3282"/>
              <a:gd name="T100" fmla="*/ 700 w 2504"/>
              <a:gd name="T101" fmla="*/ 314 h 3282"/>
              <a:gd name="T102" fmla="*/ 684 w 2504"/>
              <a:gd name="T103" fmla="*/ 212 h 3282"/>
              <a:gd name="T104" fmla="*/ 993 w 2504"/>
              <a:gd name="T105" fmla="*/ 10 h 3282"/>
              <a:gd name="T106" fmla="*/ 1290 w 2504"/>
              <a:gd name="T107" fmla="*/ 274 h 3282"/>
              <a:gd name="T108" fmla="*/ 904 w 2504"/>
              <a:gd name="T109" fmla="*/ 101 h 3282"/>
              <a:gd name="T110" fmla="*/ 506 w 2504"/>
              <a:gd name="T111" fmla="*/ 235 h 3282"/>
              <a:gd name="T112" fmla="*/ 705 w 2504"/>
              <a:gd name="T113" fmla="*/ 23 h 3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4" h="3282">
                <a:moveTo>
                  <a:pt x="1964" y="2543"/>
                </a:moveTo>
                <a:lnTo>
                  <a:pt x="1947" y="2547"/>
                </a:lnTo>
                <a:lnTo>
                  <a:pt x="1931" y="2555"/>
                </a:lnTo>
                <a:lnTo>
                  <a:pt x="1916" y="2567"/>
                </a:lnTo>
                <a:lnTo>
                  <a:pt x="1905" y="2581"/>
                </a:lnTo>
                <a:lnTo>
                  <a:pt x="1897" y="2597"/>
                </a:lnTo>
                <a:lnTo>
                  <a:pt x="1893" y="2615"/>
                </a:lnTo>
                <a:lnTo>
                  <a:pt x="1893" y="2632"/>
                </a:lnTo>
                <a:lnTo>
                  <a:pt x="1897" y="2650"/>
                </a:lnTo>
                <a:lnTo>
                  <a:pt x="1905" y="2666"/>
                </a:lnTo>
                <a:lnTo>
                  <a:pt x="1916" y="2682"/>
                </a:lnTo>
                <a:lnTo>
                  <a:pt x="1931" y="2693"/>
                </a:lnTo>
                <a:lnTo>
                  <a:pt x="1947" y="2700"/>
                </a:lnTo>
                <a:lnTo>
                  <a:pt x="1964" y="2705"/>
                </a:lnTo>
                <a:lnTo>
                  <a:pt x="1982" y="2705"/>
                </a:lnTo>
                <a:lnTo>
                  <a:pt x="1998" y="2700"/>
                </a:lnTo>
                <a:lnTo>
                  <a:pt x="2014" y="2693"/>
                </a:lnTo>
                <a:lnTo>
                  <a:pt x="2029" y="2682"/>
                </a:lnTo>
                <a:lnTo>
                  <a:pt x="2041" y="2666"/>
                </a:lnTo>
                <a:lnTo>
                  <a:pt x="2048" y="2650"/>
                </a:lnTo>
                <a:lnTo>
                  <a:pt x="2052" y="2632"/>
                </a:lnTo>
                <a:lnTo>
                  <a:pt x="2052" y="2615"/>
                </a:lnTo>
                <a:lnTo>
                  <a:pt x="2048" y="2597"/>
                </a:lnTo>
                <a:lnTo>
                  <a:pt x="2041" y="2581"/>
                </a:lnTo>
                <a:lnTo>
                  <a:pt x="2029" y="2567"/>
                </a:lnTo>
                <a:lnTo>
                  <a:pt x="2014" y="2555"/>
                </a:lnTo>
                <a:lnTo>
                  <a:pt x="1998" y="2547"/>
                </a:lnTo>
                <a:lnTo>
                  <a:pt x="1981" y="2543"/>
                </a:lnTo>
                <a:lnTo>
                  <a:pt x="1964" y="2543"/>
                </a:lnTo>
                <a:close/>
                <a:moveTo>
                  <a:pt x="2019" y="1475"/>
                </a:moveTo>
                <a:lnTo>
                  <a:pt x="2043" y="1477"/>
                </a:lnTo>
                <a:lnTo>
                  <a:pt x="2066" y="1485"/>
                </a:lnTo>
                <a:lnTo>
                  <a:pt x="2088" y="1496"/>
                </a:lnTo>
                <a:lnTo>
                  <a:pt x="2107" y="1513"/>
                </a:lnTo>
                <a:lnTo>
                  <a:pt x="2118" y="1523"/>
                </a:lnTo>
                <a:lnTo>
                  <a:pt x="2134" y="1542"/>
                </a:lnTo>
                <a:lnTo>
                  <a:pt x="2145" y="1565"/>
                </a:lnTo>
                <a:lnTo>
                  <a:pt x="2152" y="1589"/>
                </a:lnTo>
                <a:lnTo>
                  <a:pt x="2154" y="1613"/>
                </a:lnTo>
                <a:lnTo>
                  <a:pt x="2152" y="1638"/>
                </a:lnTo>
                <a:lnTo>
                  <a:pt x="2145" y="1662"/>
                </a:lnTo>
                <a:lnTo>
                  <a:pt x="2134" y="1685"/>
                </a:lnTo>
                <a:lnTo>
                  <a:pt x="2118" y="1704"/>
                </a:lnTo>
                <a:lnTo>
                  <a:pt x="2095" y="1727"/>
                </a:lnTo>
                <a:lnTo>
                  <a:pt x="1930" y="1896"/>
                </a:lnTo>
                <a:lnTo>
                  <a:pt x="1909" y="1912"/>
                </a:lnTo>
                <a:lnTo>
                  <a:pt x="1887" y="1925"/>
                </a:lnTo>
                <a:lnTo>
                  <a:pt x="1864" y="1932"/>
                </a:lnTo>
                <a:lnTo>
                  <a:pt x="1840" y="1934"/>
                </a:lnTo>
                <a:lnTo>
                  <a:pt x="1816" y="1932"/>
                </a:lnTo>
                <a:lnTo>
                  <a:pt x="1793" y="1925"/>
                </a:lnTo>
                <a:lnTo>
                  <a:pt x="1771" y="1912"/>
                </a:lnTo>
                <a:lnTo>
                  <a:pt x="1751" y="1896"/>
                </a:lnTo>
                <a:lnTo>
                  <a:pt x="1742" y="1887"/>
                </a:lnTo>
                <a:lnTo>
                  <a:pt x="1725" y="1866"/>
                </a:lnTo>
                <a:lnTo>
                  <a:pt x="1714" y="1844"/>
                </a:lnTo>
                <a:lnTo>
                  <a:pt x="1707" y="1820"/>
                </a:lnTo>
                <a:lnTo>
                  <a:pt x="1705" y="1796"/>
                </a:lnTo>
                <a:lnTo>
                  <a:pt x="1707" y="1771"/>
                </a:lnTo>
                <a:lnTo>
                  <a:pt x="1714" y="1747"/>
                </a:lnTo>
                <a:lnTo>
                  <a:pt x="1725" y="1725"/>
                </a:lnTo>
                <a:lnTo>
                  <a:pt x="1742" y="1705"/>
                </a:lnTo>
                <a:lnTo>
                  <a:pt x="1908" y="1535"/>
                </a:lnTo>
                <a:lnTo>
                  <a:pt x="1930" y="1513"/>
                </a:lnTo>
                <a:lnTo>
                  <a:pt x="1949" y="1496"/>
                </a:lnTo>
                <a:lnTo>
                  <a:pt x="1971" y="1485"/>
                </a:lnTo>
                <a:lnTo>
                  <a:pt x="1994" y="1477"/>
                </a:lnTo>
                <a:lnTo>
                  <a:pt x="2019" y="1475"/>
                </a:lnTo>
                <a:close/>
                <a:moveTo>
                  <a:pt x="1796" y="1249"/>
                </a:moveTo>
                <a:lnTo>
                  <a:pt x="1820" y="1251"/>
                </a:lnTo>
                <a:lnTo>
                  <a:pt x="1844" y="1258"/>
                </a:lnTo>
                <a:lnTo>
                  <a:pt x="1866" y="1269"/>
                </a:lnTo>
                <a:lnTo>
                  <a:pt x="1885" y="1286"/>
                </a:lnTo>
                <a:lnTo>
                  <a:pt x="1895" y="1296"/>
                </a:lnTo>
                <a:lnTo>
                  <a:pt x="1911" y="1316"/>
                </a:lnTo>
                <a:lnTo>
                  <a:pt x="1924" y="1338"/>
                </a:lnTo>
                <a:lnTo>
                  <a:pt x="1930" y="1362"/>
                </a:lnTo>
                <a:lnTo>
                  <a:pt x="1933" y="1387"/>
                </a:lnTo>
                <a:lnTo>
                  <a:pt x="1930" y="1412"/>
                </a:lnTo>
                <a:lnTo>
                  <a:pt x="1924" y="1435"/>
                </a:lnTo>
                <a:lnTo>
                  <a:pt x="1911" y="1458"/>
                </a:lnTo>
                <a:lnTo>
                  <a:pt x="1895" y="1477"/>
                </a:lnTo>
                <a:lnTo>
                  <a:pt x="1874" y="1500"/>
                </a:lnTo>
                <a:lnTo>
                  <a:pt x="1707" y="1669"/>
                </a:lnTo>
                <a:lnTo>
                  <a:pt x="1687" y="1686"/>
                </a:lnTo>
                <a:lnTo>
                  <a:pt x="1666" y="1698"/>
                </a:lnTo>
                <a:lnTo>
                  <a:pt x="1642" y="1705"/>
                </a:lnTo>
                <a:lnTo>
                  <a:pt x="1618" y="1707"/>
                </a:lnTo>
                <a:lnTo>
                  <a:pt x="1594" y="1705"/>
                </a:lnTo>
                <a:lnTo>
                  <a:pt x="1571" y="1698"/>
                </a:lnTo>
                <a:lnTo>
                  <a:pt x="1549" y="1686"/>
                </a:lnTo>
                <a:lnTo>
                  <a:pt x="1529" y="1669"/>
                </a:lnTo>
                <a:lnTo>
                  <a:pt x="1519" y="1660"/>
                </a:lnTo>
                <a:lnTo>
                  <a:pt x="1503" y="1639"/>
                </a:lnTo>
                <a:lnTo>
                  <a:pt x="1492" y="1618"/>
                </a:lnTo>
                <a:lnTo>
                  <a:pt x="1485" y="1593"/>
                </a:lnTo>
                <a:lnTo>
                  <a:pt x="1482" y="1569"/>
                </a:lnTo>
                <a:lnTo>
                  <a:pt x="1485" y="1544"/>
                </a:lnTo>
                <a:lnTo>
                  <a:pt x="1492" y="1521"/>
                </a:lnTo>
                <a:lnTo>
                  <a:pt x="1503" y="1498"/>
                </a:lnTo>
                <a:lnTo>
                  <a:pt x="1519" y="1479"/>
                </a:lnTo>
                <a:lnTo>
                  <a:pt x="1541" y="1456"/>
                </a:lnTo>
                <a:lnTo>
                  <a:pt x="1707" y="1286"/>
                </a:lnTo>
                <a:lnTo>
                  <a:pt x="1727" y="1269"/>
                </a:lnTo>
                <a:lnTo>
                  <a:pt x="1750" y="1258"/>
                </a:lnTo>
                <a:lnTo>
                  <a:pt x="1773" y="1251"/>
                </a:lnTo>
                <a:lnTo>
                  <a:pt x="1796" y="1249"/>
                </a:lnTo>
                <a:close/>
                <a:moveTo>
                  <a:pt x="632" y="994"/>
                </a:moveTo>
                <a:lnTo>
                  <a:pt x="624" y="995"/>
                </a:lnTo>
                <a:lnTo>
                  <a:pt x="618" y="999"/>
                </a:lnTo>
                <a:lnTo>
                  <a:pt x="380" y="1243"/>
                </a:lnTo>
                <a:lnTo>
                  <a:pt x="376" y="1249"/>
                </a:lnTo>
                <a:lnTo>
                  <a:pt x="374" y="1257"/>
                </a:lnTo>
                <a:lnTo>
                  <a:pt x="376" y="1264"/>
                </a:lnTo>
                <a:lnTo>
                  <a:pt x="380" y="1270"/>
                </a:lnTo>
                <a:lnTo>
                  <a:pt x="386" y="1275"/>
                </a:lnTo>
                <a:lnTo>
                  <a:pt x="393" y="1277"/>
                </a:lnTo>
                <a:lnTo>
                  <a:pt x="401" y="1275"/>
                </a:lnTo>
                <a:lnTo>
                  <a:pt x="407" y="1270"/>
                </a:lnTo>
                <a:lnTo>
                  <a:pt x="645" y="1028"/>
                </a:lnTo>
                <a:lnTo>
                  <a:pt x="649" y="1021"/>
                </a:lnTo>
                <a:lnTo>
                  <a:pt x="651" y="1014"/>
                </a:lnTo>
                <a:lnTo>
                  <a:pt x="649" y="1007"/>
                </a:lnTo>
                <a:lnTo>
                  <a:pt x="645" y="1000"/>
                </a:lnTo>
                <a:lnTo>
                  <a:pt x="639" y="996"/>
                </a:lnTo>
                <a:lnTo>
                  <a:pt x="632" y="994"/>
                </a:lnTo>
                <a:close/>
                <a:moveTo>
                  <a:pt x="888" y="613"/>
                </a:moveTo>
                <a:lnTo>
                  <a:pt x="916" y="613"/>
                </a:lnTo>
                <a:lnTo>
                  <a:pt x="942" y="617"/>
                </a:lnTo>
                <a:lnTo>
                  <a:pt x="968" y="626"/>
                </a:lnTo>
                <a:lnTo>
                  <a:pt x="993" y="641"/>
                </a:lnTo>
                <a:lnTo>
                  <a:pt x="1015" y="659"/>
                </a:lnTo>
                <a:lnTo>
                  <a:pt x="1446" y="1099"/>
                </a:lnTo>
                <a:lnTo>
                  <a:pt x="1485" y="1059"/>
                </a:lnTo>
                <a:lnTo>
                  <a:pt x="1505" y="1043"/>
                </a:lnTo>
                <a:lnTo>
                  <a:pt x="1527" y="1031"/>
                </a:lnTo>
                <a:lnTo>
                  <a:pt x="1551" y="1024"/>
                </a:lnTo>
                <a:lnTo>
                  <a:pt x="1575" y="1021"/>
                </a:lnTo>
                <a:lnTo>
                  <a:pt x="1598" y="1024"/>
                </a:lnTo>
                <a:lnTo>
                  <a:pt x="1621" y="1031"/>
                </a:lnTo>
                <a:lnTo>
                  <a:pt x="1644" y="1043"/>
                </a:lnTo>
                <a:lnTo>
                  <a:pt x="1664" y="1059"/>
                </a:lnTo>
                <a:lnTo>
                  <a:pt x="1674" y="1069"/>
                </a:lnTo>
                <a:lnTo>
                  <a:pt x="1689" y="1089"/>
                </a:lnTo>
                <a:lnTo>
                  <a:pt x="1701" y="1112"/>
                </a:lnTo>
                <a:lnTo>
                  <a:pt x="1708" y="1135"/>
                </a:lnTo>
                <a:lnTo>
                  <a:pt x="1710" y="1160"/>
                </a:lnTo>
                <a:lnTo>
                  <a:pt x="1708" y="1185"/>
                </a:lnTo>
                <a:lnTo>
                  <a:pt x="1701" y="1209"/>
                </a:lnTo>
                <a:lnTo>
                  <a:pt x="1689" y="1230"/>
                </a:lnTo>
                <a:lnTo>
                  <a:pt x="1674" y="1251"/>
                </a:lnTo>
                <a:lnTo>
                  <a:pt x="1651" y="1273"/>
                </a:lnTo>
                <a:lnTo>
                  <a:pt x="1507" y="1421"/>
                </a:lnTo>
                <a:lnTo>
                  <a:pt x="1485" y="1442"/>
                </a:lnTo>
                <a:lnTo>
                  <a:pt x="1465" y="1459"/>
                </a:lnTo>
                <a:lnTo>
                  <a:pt x="1443" y="1471"/>
                </a:lnTo>
                <a:lnTo>
                  <a:pt x="1420" y="1477"/>
                </a:lnTo>
                <a:lnTo>
                  <a:pt x="1396" y="1481"/>
                </a:lnTo>
                <a:lnTo>
                  <a:pt x="1372" y="1479"/>
                </a:lnTo>
                <a:lnTo>
                  <a:pt x="1348" y="1471"/>
                </a:lnTo>
                <a:lnTo>
                  <a:pt x="1326" y="1459"/>
                </a:lnTo>
                <a:lnTo>
                  <a:pt x="1307" y="1442"/>
                </a:lnTo>
                <a:lnTo>
                  <a:pt x="1297" y="1433"/>
                </a:lnTo>
                <a:lnTo>
                  <a:pt x="1281" y="1413"/>
                </a:lnTo>
                <a:lnTo>
                  <a:pt x="1270" y="1391"/>
                </a:lnTo>
                <a:lnTo>
                  <a:pt x="1262" y="1366"/>
                </a:lnTo>
                <a:lnTo>
                  <a:pt x="1260" y="1343"/>
                </a:lnTo>
                <a:lnTo>
                  <a:pt x="1262" y="1318"/>
                </a:lnTo>
                <a:lnTo>
                  <a:pt x="1270" y="1294"/>
                </a:lnTo>
                <a:lnTo>
                  <a:pt x="1281" y="1271"/>
                </a:lnTo>
                <a:lnTo>
                  <a:pt x="1297" y="1251"/>
                </a:lnTo>
                <a:lnTo>
                  <a:pt x="1319" y="1229"/>
                </a:lnTo>
                <a:lnTo>
                  <a:pt x="1319" y="1228"/>
                </a:lnTo>
                <a:lnTo>
                  <a:pt x="1368" y="1179"/>
                </a:lnTo>
                <a:lnTo>
                  <a:pt x="1003" y="807"/>
                </a:lnTo>
                <a:lnTo>
                  <a:pt x="190" y="1635"/>
                </a:lnTo>
                <a:lnTo>
                  <a:pt x="390" y="1837"/>
                </a:lnTo>
                <a:lnTo>
                  <a:pt x="402" y="1792"/>
                </a:lnTo>
                <a:lnTo>
                  <a:pt x="414" y="1748"/>
                </a:lnTo>
                <a:lnTo>
                  <a:pt x="426" y="1707"/>
                </a:lnTo>
                <a:lnTo>
                  <a:pt x="437" y="1669"/>
                </a:lnTo>
                <a:lnTo>
                  <a:pt x="447" y="1634"/>
                </a:lnTo>
                <a:lnTo>
                  <a:pt x="456" y="1603"/>
                </a:lnTo>
                <a:lnTo>
                  <a:pt x="463" y="1576"/>
                </a:lnTo>
                <a:lnTo>
                  <a:pt x="470" y="1555"/>
                </a:lnTo>
                <a:lnTo>
                  <a:pt x="482" y="1522"/>
                </a:lnTo>
                <a:lnTo>
                  <a:pt x="496" y="1495"/>
                </a:lnTo>
                <a:lnTo>
                  <a:pt x="511" y="1472"/>
                </a:lnTo>
                <a:lnTo>
                  <a:pt x="529" y="1455"/>
                </a:lnTo>
                <a:lnTo>
                  <a:pt x="547" y="1441"/>
                </a:lnTo>
                <a:lnTo>
                  <a:pt x="566" y="1432"/>
                </a:lnTo>
                <a:lnTo>
                  <a:pt x="585" y="1427"/>
                </a:lnTo>
                <a:lnTo>
                  <a:pt x="605" y="1426"/>
                </a:lnTo>
                <a:lnTo>
                  <a:pt x="625" y="1429"/>
                </a:lnTo>
                <a:lnTo>
                  <a:pt x="644" y="1436"/>
                </a:lnTo>
                <a:lnTo>
                  <a:pt x="662" y="1447"/>
                </a:lnTo>
                <a:lnTo>
                  <a:pt x="679" y="1460"/>
                </a:lnTo>
                <a:lnTo>
                  <a:pt x="694" y="1476"/>
                </a:lnTo>
                <a:lnTo>
                  <a:pt x="709" y="1497"/>
                </a:lnTo>
                <a:lnTo>
                  <a:pt x="719" y="1518"/>
                </a:lnTo>
                <a:lnTo>
                  <a:pt x="726" y="1542"/>
                </a:lnTo>
                <a:lnTo>
                  <a:pt x="730" y="1571"/>
                </a:lnTo>
                <a:lnTo>
                  <a:pt x="732" y="1603"/>
                </a:lnTo>
                <a:lnTo>
                  <a:pt x="731" y="1638"/>
                </a:lnTo>
                <a:lnTo>
                  <a:pt x="729" y="1675"/>
                </a:lnTo>
                <a:lnTo>
                  <a:pt x="725" y="1715"/>
                </a:lnTo>
                <a:lnTo>
                  <a:pt x="720" y="1758"/>
                </a:lnTo>
                <a:lnTo>
                  <a:pt x="714" y="1802"/>
                </a:lnTo>
                <a:lnTo>
                  <a:pt x="708" y="1848"/>
                </a:lnTo>
                <a:lnTo>
                  <a:pt x="701" y="1896"/>
                </a:lnTo>
                <a:lnTo>
                  <a:pt x="694" y="1944"/>
                </a:lnTo>
                <a:lnTo>
                  <a:pt x="691" y="1970"/>
                </a:lnTo>
                <a:lnTo>
                  <a:pt x="685" y="2002"/>
                </a:lnTo>
                <a:lnTo>
                  <a:pt x="678" y="2037"/>
                </a:lnTo>
                <a:lnTo>
                  <a:pt x="671" y="2075"/>
                </a:lnTo>
                <a:lnTo>
                  <a:pt x="662" y="2115"/>
                </a:lnTo>
                <a:lnTo>
                  <a:pt x="1471" y="2939"/>
                </a:lnTo>
                <a:lnTo>
                  <a:pt x="2283" y="2112"/>
                </a:lnTo>
                <a:lnTo>
                  <a:pt x="2223" y="2050"/>
                </a:lnTo>
                <a:lnTo>
                  <a:pt x="2152" y="2122"/>
                </a:lnTo>
                <a:lnTo>
                  <a:pt x="2133" y="2139"/>
                </a:lnTo>
                <a:lnTo>
                  <a:pt x="2111" y="2151"/>
                </a:lnTo>
                <a:lnTo>
                  <a:pt x="2087" y="2157"/>
                </a:lnTo>
                <a:lnTo>
                  <a:pt x="2063" y="2161"/>
                </a:lnTo>
                <a:lnTo>
                  <a:pt x="2039" y="2157"/>
                </a:lnTo>
                <a:lnTo>
                  <a:pt x="2016" y="2151"/>
                </a:lnTo>
                <a:lnTo>
                  <a:pt x="1994" y="2139"/>
                </a:lnTo>
                <a:lnTo>
                  <a:pt x="1974" y="2122"/>
                </a:lnTo>
                <a:lnTo>
                  <a:pt x="1964" y="2113"/>
                </a:lnTo>
                <a:lnTo>
                  <a:pt x="1948" y="2093"/>
                </a:lnTo>
                <a:lnTo>
                  <a:pt x="1937" y="2071"/>
                </a:lnTo>
                <a:lnTo>
                  <a:pt x="1930" y="2046"/>
                </a:lnTo>
                <a:lnTo>
                  <a:pt x="1928" y="2023"/>
                </a:lnTo>
                <a:lnTo>
                  <a:pt x="1930" y="1998"/>
                </a:lnTo>
                <a:lnTo>
                  <a:pt x="1937" y="1974"/>
                </a:lnTo>
                <a:lnTo>
                  <a:pt x="1948" y="1951"/>
                </a:lnTo>
                <a:lnTo>
                  <a:pt x="1964" y="1932"/>
                </a:lnTo>
                <a:lnTo>
                  <a:pt x="1986" y="1908"/>
                </a:lnTo>
                <a:lnTo>
                  <a:pt x="2152" y="1739"/>
                </a:lnTo>
                <a:lnTo>
                  <a:pt x="2172" y="1723"/>
                </a:lnTo>
                <a:lnTo>
                  <a:pt x="2194" y="1711"/>
                </a:lnTo>
                <a:lnTo>
                  <a:pt x="2218" y="1704"/>
                </a:lnTo>
                <a:lnTo>
                  <a:pt x="2242" y="1702"/>
                </a:lnTo>
                <a:lnTo>
                  <a:pt x="2265" y="1704"/>
                </a:lnTo>
                <a:lnTo>
                  <a:pt x="2289" y="1711"/>
                </a:lnTo>
                <a:lnTo>
                  <a:pt x="2311" y="1723"/>
                </a:lnTo>
                <a:lnTo>
                  <a:pt x="2331" y="1739"/>
                </a:lnTo>
                <a:lnTo>
                  <a:pt x="2340" y="1749"/>
                </a:lnTo>
                <a:lnTo>
                  <a:pt x="2356" y="1769"/>
                </a:lnTo>
                <a:lnTo>
                  <a:pt x="2368" y="1792"/>
                </a:lnTo>
                <a:lnTo>
                  <a:pt x="2375" y="1815"/>
                </a:lnTo>
                <a:lnTo>
                  <a:pt x="2377" y="1840"/>
                </a:lnTo>
                <a:lnTo>
                  <a:pt x="2375" y="1865"/>
                </a:lnTo>
                <a:lnTo>
                  <a:pt x="2368" y="1889"/>
                </a:lnTo>
                <a:lnTo>
                  <a:pt x="2356" y="1910"/>
                </a:lnTo>
                <a:lnTo>
                  <a:pt x="2340" y="1931"/>
                </a:lnTo>
                <a:lnTo>
                  <a:pt x="2318" y="1952"/>
                </a:lnTo>
                <a:lnTo>
                  <a:pt x="2319" y="1953"/>
                </a:lnTo>
                <a:lnTo>
                  <a:pt x="2302" y="1971"/>
                </a:lnTo>
                <a:lnTo>
                  <a:pt x="2457" y="2131"/>
                </a:lnTo>
                <a:lnTo>
                  <a:pt x="2475" y="2152"/>
                </a:lnTo>
                <a:lnTo>
                  <a:pt x="2490" y="2177"/>
                </a:lnTo>
                <a:lnTo>
                  <a:pt x="2499" y="2204"/>
                </a:lnTo>
                <a:lnTo>
                  <a:pt x="2504" y="2231"/>
                </a:lnTo>
                <a:lnTo>
                  <a:pt x="2504" y="2258"/>
                </a:lnTo>
                <a:lnTo>
                  <a:pt x="2499" y="2286"/>
                </a:lnTo>
                <a:lnTo>
                  <a:pt x="2490" y="2312"/>
                </a:lnTo>
                <a:lnTo>
                  <a:pt x="2475" y="2337"/>
                </a:lnTo>
                <a:lnTo>
                  <a:pt x="2457" y="2359"/>
                </a:lnTo>
                <a:lnTo>
                  <a:pt x="1713" y="3118"/>
                </a:lnTo>
                <a:lnTo>
                  <a:pt x="1692" y="3136"/>
                </a:lnTo>
                <a:lnTo>
                  <a:pt x="1668" y="3151"/>
                </a:lnTo>
                <a:lnTo>
                  <a:pt x="1642" y="3160"/>
                </a:lnTo>
                <a:lnTo>
                  <a:pt x="1614" y="3164"/>
                </a:lnTo>
                <a:lnTo>
                  <a:pt x="1587" y="3164"/>
                </a:lnTo>
                <a:lnTo>
                  <a:pt x="1561" y="3160"/>
                </a:lnTo>
                <a:lnTo>
                  <a:pt x="1534" y="3151"/>
                </a:lnTo>
                <a:lnTo>
                  <a:pt x="1510" y="3136"/>
                </a:lnTo>
                <a:lnTo>
                  <a:pt x="1488" y="3118"/>
                </a:lnTo>
                <a:lnTo>
                  <a:pt x="1361" y="2988"/>
                </a:lnTo>
                <a:lnTo>
                  <a:pt x="1225" y="3125"/>
                </a:lnTo>
                <a:lnTo>
                  <a:pt x="1223" y="3127"/>
                </a:lnTo>
                <a:lnTo>
                  <a:pt x="1218" y="3132"/>
                </a:lnTo>
                <a:lnTo>
                  <a:pt x="1209" y="3140"/>
                </a:lnTo>
                <a:lnTo>
                  <a:pt x="1197" y="3151"/>
                </a:lnTo>
                <a:lnTo>
                  <a:pt x="1181" y="3163"/>
                </a:lnTo>
                <a:lnTo>
                  <a:pt x="1162" y="3176"/>
                </a:lnTo>
                <a:lnTo>
                  <a:pt x="1141" y="3191"/>
                </a:lnTo>
                <a:lnTo>
                  <a:pt x="1117" y="3205"/>
                </a:lnTo>
                <a:lnTo>
                  <a:pt x="1090" y="3220"/>
                </a:lnTo>
                <a:lnTo>
                  <a:pt x="1060" y="3234"/>
                </a:lnTo>
                <a:lnTo>
                  <a:pt x="1029" y="3248"/>
                </a:lnTo>
                <a:lnTo>
                  <a:pt x="995" y="3259"/>
                </a:lnTo>
                <a:lnTo>
                  <a:pt x="958" y="3269"/>
                </a:lnTo>
                <a:lnTo>
                  <a:pt x="920" y="3276"/>
                </a:lnTo>
                <a:lnTo>
                  <a:pt x="880" y="3281"/>
                </a:lnTo>
                <a:lnTo>
                  <a:pt x="838" y="3282"/>
                </a:lnTo>
                <a:lnTo>
                  <a:pt x="794" y="3278"/>
                </a:lnTo>
                <a:lnTo>
                  <a:pt x="750" y="3271"/>
                </a:lnTo>
                <a:lnTo>
                  <a:pt x="747" y="3271"/>
                </a:lnTo>
                <a:lnTo>
                  <a:pt x="744" y="3270"/>
                </a:lnTo>
                <a:lnTo>
                  <a:pt x="726" y="3266"/>
                </a:lnTo>
                <a:lnTo>
                  <a:pt x="708" y="3260"/>
                </a:lnTo>
                <a:lnTo>
                  <a:pt x="677" y="3250"/>
                </a:lnTo>
                <a:lnTo>
                  <a:pt x="663" y="3244"/>
                </a:lnTo>
                <a:lnTo>
                  <a:pt x="648" y="3238"/>
                </a:lnTo>
                <a:lnTo>
                  <a:pt x="618" y="3224"/>
                </a:lnTo>
                <a:lnTo>
                  <a:pt x="587" y="3207"/>
                </a:lnTo>
                <a:lnTo>
                  <a:pt x="578" y="3201"/>
                </a:lnTo>
                <a:lnTo>
                  <a:pt x="568" y="3195"/>
                </a:lnTo>
                <a:lnTo>
                  <a:pt x="543" y="3177"/>
                </a:lnTo>
                <a:lnTo>
                  <a:pt x="517" y="3158"/>
                </a:lnTo>
                <a:lnTo>
                  <a:pt x="496" y="3142"/>
                </a:lnTo>
                <a:lnTo>
                  <a:pt x="461" y="3113"/>
                </a:lnTo>
                <a:lnTo>
                  <a:pt x="427" y="3079"/>
                </a:lnTo>
                <a:lnTo>
                  <a:pt x="380" y="3029"/>
                </a:lnTo>
                <a:lnTo>
                  <a:pt x="340" y="2980"/>
                </a:lnTo>
                <a:lnTo>
                  <a:pt x="305" y="2931"/>
                </a:lnTo>
                <a:lnTo>
                  <a:pt x="277" y="2884"/>
                </a:lnTo>
                <a:lnTo>
                  <a:pt x="253" y="2839"/>
                </a:lnTo>
                <a:lnTo>
                  <a:pt x="233" y="2794"/>
                </a:lnTo>
                <a:lnTo>
                  <a:pt x="218" y="2751"/>
                </a:lnTo>
                <a:lnTo>
                  <a:pt x="207" y="2709"/>
                </a:lnTo>
                <a:lnTo>
                  <a:pt x="200" y="2670"/>
                </a:lnTo>
                <a:lnTo>
                  <a:pt x="197" y="2631"/>
                </a:lnTo>
                <a:lnTo>
                  <a:pt x="196" y="2595"/>
                </a:lnTo>
                <a:lnTo>
                  <a:pt x="197" y="2562"/>
                </a:lnTo>
                <a:lnTo>
                  <a:pt x="201" y="2530"/>
                </a:lnTo>
                <a:lnTo>
                  <a:pt x="207" y="2502"/>
                </a:lnTo>
                <a:lnTo>
                  <a:pt x="214" y="2475"/>
                </a:lnTo>
                <a:lnTo>
                  <a:pt x="223" y="2451"/>
                </a:lnTo>
                <a:lnTo>
                  <a:pt x="224" y="2448"/>
                </a:lnTo>
                <a:lnTo>
                  <a:pt x="226" y="2439"/>
                </a:lnTo>
                <a:lnTo>
                  <a:pt x="230" y="2424"/>
                </a:lnTo>
                <a:lnTo>
                  <a:pt x="236" y="2405"/>
                </a:lnTo>
                <a:lnTo>
                  <a:pt x="243" y="2381"/>
                </a:lnTo>
                <a:lnTo>
                  <a:pt x="250" y="2352"/>
                </a:lnTo>
                <a:lnTo>
                  <a:pt x="259" y="2320"/>
                </a:lnTo>
                <a:lnTo>
                  <a:pt x="268" y="2285"/>
                </a:lnTo>
                <a:lnTo>
                  <a:pt x="278" y="2247"/>
                </a:lnTo>
                <a:lnTo>
                  <a:pt x="289" y="2207"/>
                </a:lnTo>
                <a:lnTo>
                  <a:pt x="300" y="2165"/>
                </a:lnTo>
                <a:lnTo>
                  <a:pt x="312" y="2120"/>
                </a:lnTo>
                <a:lnTo>
                  <a:pt x="334" y="2042"/>
                </a:lnTo>
                <a:lnTo>
                  <a:pt x="355" y="1963"/>
                </a:lnTo>
                <a:lnTo>
                  <a:pt x="45" y="1646"/>
                </a:lnTo>
                <a:lnTo>
                  <a:pt x="27" y="1625"/>
                </a:lnTo>
                <a:lnTo>
                  <a:pt x="13" y="1600"/>
                </a:lnTo>
                <a:lnTo>
                  <a:pt x="4" y="1573"/>
                </a:lnTo>
                <a:lnTo>
                  <a:pt x="0" y="1547"/>
                </a:lnTo>
                <a:lnTo>
                  <a:pt x="0" y="1519"/>
                </a:lnTo>
                <a:lnTo>
                  <a:pt x="4" y="1491"/>
                </a:lnTo>
                <a:lnTo>
                  <a:pt x="13" y="1465"/>
                </a:lnTo>
                <a:lnTo>
                  <a:pt x="27" y="1440"/>
                </a:lnTo>
                <a:lnTo>
                  <a:pt x="45" y="1418"/>
                </a:lnTo>
                <a:lnTo>
                  <a:pt x="789" y="659"/>
                </a:lnTo>
                <a:lnTo>
                  <a:pt x="811" y="641"/>
                </a:lnTo>
                <a:lnTo>
                  <a:pt x="836" y="626"/>
                </a:lnTo>
                <a:lnTo>
                  <a:pt x="861" y="617"/>
                </a:lnTo>
                <a:lnTo>
                  <a:pt x="888" y="613"/>
                </a:lnTo>
                <a:close/>
                <a:moveTo>
                  <a:pt x="857" y="352"/>
                </a:moveTo>
                <a:lnTo>
                  <a:pt x="897" y="352"/>
                </a:lnTo>
                <a:lnTo>
                  <a:pt x="936" y="358"/>
                </a:lnTo>
                <a:lnTo>
                  <a:pt x="975" y="367"/>
                </a:lnTo>
                <a:lnTo>
                  <a:pt x="1013" y="381"/>
                </a:lnTo>
                <a:lnTo>
                  <a:pt x="1049" y="401"/>
                </a:lnTo>
                <a:lnTo>
                  <a:pt x="1083" y="425"/>
                </a:lnTo>
                <a:lnTo>
                  <a:pt x="1115" y="452"/>
                </a:lnTo>
                <a:lnTo>
                  <a:pt x="1045" y="523"/>
                </a:lnTo>
                <a:lnTo>
                  <a:pt x="1018" y="500"/>
                </a:lnTo>
                <a:lnTo>
                  <a:pt x="990" y="481"/>
                </a:lnTo>
                <a:lnTo>
                  <a:pt x="958" y="468"/>
                </a:lnTo>
                <a:lnTo>
                  <a:pt x="927" y="459"/>
                </a:lnTo>
                <a:lnTo>
                  <a:pt x="894" y="453"/>
                </a:lnTo>
                <a:lnTo>
                  <a:pt x="860" y="453"/>
                </a:lnTo>
                <a:lnTo>
                  <a:pt x="828" y="459"/>
                </a:lnTo>
                <a:lnTo>
                  <a:pt x="795" y="468"/>
                </a:lnTo>
                <a:lnTo>
                  <a:pt x="765" y="481"/>
                </a:lnTo>
                <a:lnTo>
                  <a:pt x="736" y="500"/>
                </a:lnTo>
                <a:lnTo>
                  <a:pt x="710" y="523"/>
                </a:lnTo>
                <a:lnTo>
                  <a:pt x="640" y="452"/>
                </a:lnTo>
                <a:lnTo>
                  <a:pt x="671" y="425"/>
                </a:lnTo>
                <a:lnTo>
                  <a:pt x="706" y="401"/>
                </a:lnTo>
                <a:lnTo>
                  <a:pt x="742" y="381"/>
                </a:lnTo>
                <a:lnTo>
                  <a:pt x="779" y="367"/>
                </a:lnTo>
                <a:lnTo>
                  <a:pt x="818" y="358"/>
                </a:lnTo>
                <a:lnTo>
                  <a:pt x="857" y="352"/>
                </a:lnTo>
                <a:close/>
                <a:moveTo>
                  <a:pt x="877" y="173"/>
                </a:moveTo>
                <a:lnTo>
                  <a:pt x="926" y="176"/>
                </a:lnTo>
                <a:lnTo>
                  <a:pt x="975" y="183"/>
                </a:lnTo>
                <a:lnTo>
                  <a:pt x="1023" y="195"/>
                </a:lnTo>
                <a:lnTo>
                  <a:pt x="1069" y="211"/>
                </a:lnTo>
                <a:lnTo>
                  <a:pt x="1115" y="233"/>
                </a:lnTo>
                <a:lnTo>
                  <a:pt x="1158" y="260"/>
                </a:lnTo>
                <a:lnTo>
                  <a:pt x="1200" y="291"/>
                </a:lnTo>
                <a:lnTo>
                  <a:pt x="1239" y="326"/>
                </a:lnTo>
                <a:lnTo>
                  <a:pt x="1169" y="397"/>
                </a:lnTo>
                <a:lnTo>
                  <a:pt x="1133" y="364"/>
                </a:lnTo>
                <a:lnTo>
                  <a:pt x="1095" y="337"/>
                </a:lnTo>
                <a:lnTo>
                  <a:pt x="1054" y="314"/>
                </a:lnTo>
                <a:lnTo>
                  <a:pt x="1011" y="297"/>
                </a:lnTo>
                <a:lnTo>
                  <a:pt x="967" y="283"/>
                </a:lnTo>
                <a:lnTo>
                  <a:pt x="923" y="276"/>
                </a:lnTo>
                <a:lnTo>
                  <a:pt x="877" y="274"/>
                </a:lnTo>
                <a:lnTo>
                  <a:pt x="832" y="276"/>
                </a:lnTo>
                <a:lnTo>
                  <a:pt x="787" y="283"/>
                </a:lnTo>
                <a:lnTo>
                  <a:pt x="743" y="297"/>
                </a:lnTo>
                <a:lnTo>
                  <a:pt x="700" y="314"/>
                </a:lnTo>
                <a:lnTo>
                  <a:pt x="660" y="337"/>
                </a:lnTo>
                <a:lnTo>
                  <a:pt x="621" y="364"/>
                </a:lnTo>
                <a:lnTo>
                  <a:pt x="585" y="397"/>
                </a:lnTo>
                <a:lnTo>
                  <a:pt x="516" y="327"/>
                </a:lnTo>
                <a:lnTo>
                  <a:pt x="554" y="291"/>
                </a:lnTo>
                <a:lnTo>
                  <a:pt x="595" y="260"/>
                </a:lnTo>
                <a:lnTo>
                  <a:pt x="639" y="233"/>
                </a:lnTo>
                <a:lnTo>
                  <a:pt x="684" y="212"/>
                </a:lnTo>
                <a:lnTo>
                  <a:pt x="732" y="195"/>
                </a:lnTo>
                <a:lnTo>
                  <a:pt x="779" y="183"/>
                </a:lnTo>
                <a:lnTo>
                  <a:pt x="828" y="176"/>
                </a:lnTo>
                <a:lnTo>
                  <a:pt x="877" y="173"/>
                </a:lnTo>
                <a:close/>
                <a:moveTo>
                  <a:pt x="874" y="0"/>
                </a:moveTo>
                <a:lnTo>
                  <a:pt x="880" y="0"/>
                </a:lnTo>
                <a:lnTo>
                  <a:pt x="935" y="2"/>
                </a:lnTo>
                <a:lnTo>
                  <a:pt x="993" y="10"/>
                </a:lnTo>
                <a:lnTo>
                  <a:pt x="1050" y="23"/>
                </a:lnTo>
                <a:lnTo>
                  <a:pt x="1106" y="40"/>
                </a:lnTo>
                <a:lnTo>
                  <a:pt x="1160" y="63"/>
                </a:lnTo>
                <a:lnTo>
                  <a:pt x="1214" y="91"/>
                </a:lnTo>
                <a:lnTo>
                  <a:pt x="1264" y="123"/>
                </a:lnTo>
                <a:lnTo>
                  <a:pt x="1313" y="161"/>
                </a:lnTo>
                <a:lnTo>
                  <a:pt x="1358" y="203"/>
                </a:lnTo>
                <a:lnTo>
                  <a:pt x="1290" y="274"/>
                </a:lnTo>
                <a:lnTo>
                  <a:pt x="1248" y="236"/>
                </a:lnTo>
                <a:lnTo>
                  <a:pt x="1204" y="202"/>
                </a:lnTo>
                <a:lnTo>
                  <a:pt x="1157" y="173"/>
                </a:lnTo>
                <a:lnTo>
                  <a:pt x="1109" y="149"/>
                </a:lnTo>
                <a:lnTo>
                  <a:pt x="1059" y="130"/>
                </a:lnTo>
                <a:lnTo>
                  <a:pt x="1008" y="115"/>
                </a:lnTo>
                <a:lnTo>
                  <a:pt x="956" y="106"/>
                </a:lnTo>
                <a:lnTo>
                  <a:pt x="904" y="101"/>
                </a:lnTo>
                <a:lnTo>
                  <a:pt x="851" y="101"/>
                </a:lnTo>
                <a:lnTo>
                  <a:pt x="799" y="105"/>
                </a:lnTo>
                <a:lnTo>
                  <a:pt x="746" y="115"/>
                </a:lnTo>
                <a:lnTo>
                  <a:pt x="695" y="130"/>
                </a:lnTo>
                <a:lnTo>
                  <a:pt x="645" y="148"/>
                </a:lnTo>
                <a:lnTo>
                  <a:pt x="596" y="173"/>
                </a:lnTo>
                <a:lnTo>
                  <a:pt x="551" y="202"/>
                </a:lnTo>
                <a:lnTo>
                  <a:pt x="506" y="235"/>
                </a:lnTo>
                <a:lnTo>
                  <a:pt x="465" y="274"/>
                </a:lnTo>
                <a:lnTo>
                  <a:pt x="395" y="203"/>
                </a:lnTo>
                <a:lnTo>
                  <a:pt x="442" y="161"/>
                </a:lnTo>
                <a:lnTo>
                  <a:pt x="490" y="123"/>
                </a:lnTo>
                <a:lnTo>
                  <a:pt x="541" y="91"/>
                </a:lnTo>
                <a:lnTo>
                  <a:pt x="593" y="63"/>
                </a:lnTo>
                <a:lnTo>
                  <a:pt x="648" y="40"/>
                </a:lnTo>
                <a:lnTo>
                  <a:pt x="705" y="23"/>
                </a:lnTo>
                <a:lnTo>
                  <a:pt x="761" y="10"/>
                </a:lnTo>
                <a:lnTo>
                  <a:pt x="819" y="2"/>
                </a:lnTo>
                <a:lnTo>
                  <a:pt x="874"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79" name="Freeform 27"/>
          <p:cNvSpPr>
            <a:spLocks noEditPoints="1"/>
          </p:cNvSpPr>
          <p:nvPr/>
        </p:nvSpPr>
        <p:spPr bwMode="auto">
          <a:xfrm>
            <a:off x="12659465" y="4674384"/>
            <a:ext cx="418133" cy="418986"/>
          </a:xfrm>
          <a:custGeom>
            <a:avLst/>
            <a:gdLst>
              <a:gd name="T0" fmla="*/ 1582 w 3628"/>
              <a:gd name="T1" fmla="*/ 2173 h 3641"/>
              <a:gd name="T2" fmla="*/ 1539 w 3628"/>
              <a:gd name="T3" fmla="*/ 2454 h 3641"/>
              <a:gd name="T4" fmla="*/ 1257 w 3628"/>
              <a:gd name="T5" fmla="*/ 2497 h 3641"/>
              <a:gd name="T6" fmla="*/ 1129 w 3628"/>
              <a:gd name="T7" fmla="*/ 2245 h 3641"/>
              <a:gd name="T8" fmla="*/ 1329 w 3628"/>
              <a:gd name="T9" fmla="*/ 2048 h 3641"/>
              <a:gd name="T10" fmla="*/ 1011 w 3628"/>
              <a:gd name="T11" fmla="*/ 1760 h 3641"/>
              <a:gd name="T12" fmla="*/ 743 w 3628"/>
              <a:gd name="T13" fmla="*/ 2156 h 3641"/>
              <a:gd name="T14" fmla="*/ 839 w 3628"/>
              <a:gd name="T15" fmla="*/ 2638 h 3641"/>
              <a:gd name="T16" fmla="*/ 1240 w 3628"/>
              <a:gd name="T17" fmla="*/ 2904 h 3641"/>
              <a:gd name="T18" fmla="*/ 1724 w 3628"/>
              <a:gd name="T19" fmla="*/ 2809 h 3641"/>
              <a:gd name="T20" fmla="*/ 1992 w 3628"/>
              <a:gd name="T21" fmla="*/ 2411 h 3641"/>
              <a:gd name="T22" fmla="*/ 1896 w 3628"/>
              <a:gd name="T23" fmla="*/ 1931 h 3641"/>
              <a:gd name="T24" fmla="*/ 1496 w 3628"/>
              <a:gd name="T25" fmla="*/ 1665 h 3641"/>
              <a:gd name="T26" fmla="*/ 1561 w 3628"/>
              <a:gd name="T27" fmla="*/ 968 h 3641"/>
              <a:gd name="T28" fmla="*/ 2018 w 3628"/>
              <a:gd name="T29" fmla="*/ 1340 h 3641"/>
              <a:gd name="T30" fmla="*/ 2426 w 3628"/>
              <a:gd name="T31" fmla="*/ 1422 h 3641"/>
              <a:gd name="T32" fmla="*/ 2356 w 3628"/>
              <a:gd name="T33" fmla="*/ 1693 h 3641"/>
              <a:gd name="T34" fmla="*/ 2711 w 3628"/>
              <a:gd name="T35" fmla="*/ 2093 h 3641"/>
              <a:gd name="T36" fmla="*/ 2694 w 3628"/>
              <a:gd name="T37" fmla="*/ 2484 h 3641"/>
              <a:gd name="T38" fmla="*/ 2322 w 3628"/>
              <a:gd name="T39" fmla="*/ 2953 h 3641"/>
              <a:gd name="T40" fmla="*/ 2228 w 3628"/>
              <a:gd name="T41" fmla="*/ 3347 h 3641"/>
              <a:gd name="T42" fmla="*/ 1963 w 3628"/>
              <a:gd name="T43" fmla="*/ 3288 h 3641"/>
              <a:gd name="T44" fmla="*/ 1552 w 3628"/>
              <a:gd name="T45" fmla="*/ 3617 h 3641"/>
              <a:gd name="T46" fmla="*/ 1160 w 3628"/>
              <a:gd name="T47" fmla="*/ 3601 h 3641"/>
              <a:gd name="T48" fmla="*/ 681 w 3628"/>
              <a:gd name="T49" fmla="*/ 3239 h 3641"/>
              <a:gd name="T50" fmla="*/ 289 w 3628"/>
              <a:gd name="T51" fmla="*/ 3141 h 3641"/>
              <a:gd name="T52" fmla="*/ 350 w 3628"/>
              <a:gd name="T53" fmla="*/ 2878 h 3641"/>
              <a:gd name="T54" fmla="*/ 25 w 3628"/>
              <a:gd name="T55" fmla="*/ 2475 h 3641"/>
              <a:gd name="T56" fmla="*/ 41 w 3628"/>
              <a:gd name="T57" fmla="*/ 2085 h 3641"/>
              <a:gd name="T58" fmla="*/ 409 w 3628"/>
              <a:gd name="T59" fmla="*/ 1626 h 3641"/>
              <a:gd name="T60" fmla="*/ 498 w 3628"/>
              <a:gd name="T61" fmla="*/ 1227 h 3641"/>
              <a:gd name="T62" fmla="*/ 842 w 3628"/>
              <a:gd name="T63" fmla="*/ 1258 h 3641"/>
              <a:gd name="T64" fmla="*/ 1181 w 3628"/>
              <a:gd name="T65" fmla="*/ 939 h 3641"/>
              <a:gd name="T66" fmla="*/ 2984 w 3628"/>
              <a:gd name="T67" fmla="*/ 676 h 3641"/>
              <a:gd name="T68" fmla="*/ 2945 w 3628"/>
              <a:gd name="T69" fmla="*/ 865 h 3641"/>
              <a:gd name="T70" fmla="*/ 2753 w 3628"/>
              <a:gd name="T71" fmla="*/ 826 h 3641"/>
              <a:gd name="T72" fmla="*/ 2793 w 3628"/>
              <a:gd name="T73" fmla="*/ 636 h 3641"/>
              <a:gd name="T74" fmla="*/ 2693 w 3628"/>
              <a:gd name="T75" fmla="*/ 435 h 3641"/>
              <a:gd name="T76" fmla="*/ 2507 w 3628"/>
              <a:gd name="T77" fmla="*/ 711 h 3641"/>
              <a:gd name="T78" fmla="*/ 2633 w 3628"/>
              <a:gd name="T79" fmla="*/ 1026 h 3641"/>
              <a:gd name="T80" fmla="*/ 2960 w 3628"/>
              <a:gd name="T81" fmla="*/ 1101 h 3641"/>
              <a:gd name="T82" fmla="*/ 3211 w 3628"/>
              <a:gd name="T83" fmla="*/ 874 h 3641"/>
              <a:gd name="T84" fmla="*/ 3164 w 3628"/>
              <a:gd name="T85" fmla="*/ 539 h 3641"/>
              <a:gd name="T86" fmla="*/ 2865 w 3628"/>
              <a:gd name="T87" fmla="*/ 389 h 3641"/>
              <a:gd name="T88" fmla="*/ 2943 w 3628"/>
              <a:gd name="T89" fmla="*/ 102 h 3641"/>
              <a:gd name="T90" fmla="*/ 3258 w 3628"/>
              <a:gd name="T91" fmla="*/ 79 h 3641"/>
              <a:gd name="T92" fmla="*/ 3397 w 3628"/>
              <a:gd name="T93" fmla="*/ 357 h 3641"/>
              <a:gd name="T94" fmla="*/ 3628 w 3628"/>
              <a:gd name="T95" fmla="*/ 554 h 3641"/>
              <a:gd name="T96" fmla="*/ 3528 w 3628"/>
              <a:gd name="T97" fmla="*/ 848 h 3641"/>
              <a:gd name="T98" fmla="*/ 3544 w 3628"/>
              <a:gd name="T99" fmla="*/ 1146 h 3641"/>
              <a:gd name="T100" fmla="*/ 3267 w 3628"/>
              <a:gd name="T101" fmla="*/ 1289 h 3641"/>
              <a:gd name="T102" fmla="*/ 3064 w 3628"/>
              <a:gd name="T103" fmla="*/ 1505 h 3641"/>
              <a:gd name="T104" fmla="*/ 2766 w 3628"/>
              <a:gd name="T105" fmla="*/ 1413 h 3641"/>
              <a:gd name="T106" fmla="*/ 2467 w 3628"/>
              <a:gd name="T107" fmla="*/ 1424 h 3641"/>
              <a:gd name="T108" fmla="*/ 2329 w 3628"/>
              <a:gd name="T109" fmla="*/ 1149 h 3641"/>
              <a:gd name="T110" fmla="*/ 2109 w 3628"/>
              <a:gd name="T111" fmla="*/ 948 h 3641"/>
              <a:gd name="T112" fmla="*/ 2208 w 3628"/>
              <a:gd name="T113" fmla="*/ 658 h 3641"/>
              <a:gd name="T114" fmla="*/ 2189 w 3628"/>
              <a:gd name="T115" fmla="*/ 360 h 3641"/>
              <a:gd name="T116" fmla="*/ 2469 w 3628"/>
              <a:gd name="T117" fmla="*/ 227 h 3641"/>
              <a:gd name="T118" fmla="*/ 2665 w 3628"/>
              <a:gd name="T119" fmla="*/ 0 h 3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28" h="3641">
                <a:moveTo>
                  <a:pt x="1367" y="2044"/>
                </a:moveTo>
                <a:lnTo>
                  <a:pt x="1407" y="2048"/>
                </a:lnTo>
                <a:lnTo>
                  <a:pt x="1444" y="2057"/>
                </a:lnTo>
                <a:lnTo>
                  <a:pt x="1479" y="2072"/>
                </a:lnTo>
                <a:lnTo>
                  <a:pt x="1510" y="2091"/>
                </a:lnTo>
                <a:lnTo>
                  <a:pt x="1539" y="2115"/>
                </a:lnTo>
                <a:lnTo>
                  <a:pt x="1563" y="2143"/>
                </a:lnTo>
                <a:lnTo>
                  <a:pt x="1582" y="2173"/>
                </a:lnTo>
                <a:lnTo>
                  <a:pt x="1597" y="2209"/>
                </a:lnTo>
                <a:lnTo>
                  <a:pt x="1606" y="2245"/>
                </a:lnTo>
                <a:lnTo>
                  <a:pt x="1609" y="2284"/>
                </a:lnTo>
                <a:lnTo>
                  <a:pt x="1606" y="2323"/>
                </a:lnTo>
                <a:lnTo>
                  <a:pt x="1597" y="2360"/>
                </a:lnTo>
                <a:lnTo>
                  <a:pt x="1582" y="2394"/>
                </a:lnTo>
                <a:lnTo>
                  <a:pt x="1563" y="2426"/>
                </a:lnTo>
                <a:lnTo>
                  <a:pt x="1539" y="2454"/>
                </a:lnTo>
                <a:lnTo>
                  <a:pt x="1510" y="2478"/>
                </a:lnTo>
                <a:lnTo>
                  <a:pt x="1479" y="2497"/>
                </a:lnTo>
                <a:lnTo>
                  <a:pt x="1444" y="2512"/>
                </a:lnTo>
                <a:lnTo>
                  <a:pt x="1407" y="2521"/>
                </a:lnTo>
                <a:lnTo>
                  <a:pt x="1367" y="2525"/>
                </a:lnTo>
                <a:lnTo>
                  <a:pt x="1329" y="2521"/>
                </a:lnTo>
                <a:lnTo>
                  <a:pt x="1291" y="2512"/>
                </a:lnTo>
                <a:lnTo>
                  <a:pt x="1257" y="2497"/>
                </a:lnTo>
                <a:lnTo>
                  <a:pt x="1225" y="2478"/>
                </a:lnTo>
                <a:lnTo>
                  <a:pt x="1197" y="2454"/>
                </a:lnTo>
                <a:lnTo>
                  <a:pt x="1172" y="2426"/>
                </a:lnTo>
                <a:lnTo>
                  <a:pt x="1153" y="2394"/>
                </a:lnTo>
                <a:lnTo>
                  <a:pt x="1138" y="2360"/>
                </a:lnTo>
                <a:lnTo>
                  <a:pt x="1129" y="2323"/>
                </a:lnTo>
                <a:lnTo>
                  <a:pt x="1125" y="2284"/>
                </a:lnTo>
                <a:lnTo>
                  <a:pt x="1129" y="2245"/>
                </a:lnTo>
                <a:lnTo>
                  <a:pt x="1138" y="2209"/>
                </a:lnTo>
                <a:lnTo>
                  <a:pt x="1153" y="2173"/>
                </a:lnTo>
                <a:lnTo>
                  <a:pt x="1172" y="2143"/>
                </a:lnTo>
                <a:lnTo>
                  <a:pt x="1197" y="2115"/>
                </a:lnTo>
                <a:lnTo>
                  <a:pt x="1225" y="2091"/>
                </a:lnTo>
                <a:lnTo>
                  <a:pt x="1257" y="2072"/>
                </a:lnTo>
                <a:lnTo>
                  <a:pt x="1291" y="2057"/>
                </a:lnTo>
                <a:lnTo>
                  <a:pt x="1329" y="2048"/>
                </a:lnTo>
                <a:lnTo>
                  <a:pt x="1367" y="2044"/>
                </a:lnTo>
                <a:close/>
                <a:moveTo>
                  <a:pt x="1367" y="1652"/>
                </a:moveTo>
                <a:lnTo>
                  <a:pt x="1302" y="1656"/>
                </a:lnTo>
                <a:lnTo>
                  <a:pt x="1240" y="1665"/>
                </a:lnTo>
                <a:lnTo>
                  <a:pt x="1178" y="1681"/>
                </a:lnTo>
                <a:lnTo>
                  <a:pt x="1120" y="1702"/>
                </a:lnTo>
                <a:lnTo>
                  <a:pt x="1064" y="1728"/>
                </a:lnTo>
                <a:lnTo>
                  <a:pt x="1011" y="1760"/>
                </a:lnTo>
                <a:lnTo>
                  <a:pt x="962" y="1796"/>
                </a:lnTo>
                <a:lnTo>
                  <a:pt x="916" y="1837"/>
                </a:lnTo>
                <a:lnTo>
                  <a:pt x="875" y="1882"/>
                </a:lnTo>
                <a:lnTo>
                  <a:pt x="839" y="1931"/>
                </a:lnTo>
                <a:lnTo>
                  <a:pt x="807" y="1983"/>
                </a:lnTo>
                <a:lnTo>
                  <a:pt x="781" y="2039"/>
                </a:lnTo>
                <a:lnTo>
                  <a:pt x="759" y="2096"/>
                </a:lnTo>
                <a:lnTo>
                  <a:pt x="743" y="2156"/>
                </a:lnTo>
                <a:lnTo>
                  <a:pt x="734" y="2220"/>
                </a:lnTo>
                <a:lnTo>
                  <a:pt x="730" y="2284"/>
                </a:lnTo>
                <a:lnTo>
                  <a:pt x="734" y="2349"/>
                </a:lnTo>
                <a:lnTo>
                  <a:pt x="743" y="2411"/>
                </a:lnTo>
                <a:lnTo>
                  <a:pt x="759" y="2473"/>
                </a:lnTo>
                <a:lnTo>
                  <a:pt x="781" y="2530"/>
                </a:lnTo>
                <a:lnTo>
                  <a:pt x="807" y="2586"/>
                </a:lnTo>
                <a:lnTo>
                  <a:pt x="839" y="2638"/>
                </a:lnTo>
                <a:lnTo>
                  <a:pt x="875" y="2687"/>
                </a:lnTo>
                <a:lnTo>
                  <a:pt x="916" y="2731"/>
                </a:lnTo>
                <a:lnTo>
                  <a:pt x="962" y="2772"/>
                </a:lnTo>
                <a:lnTo>
                  <a:pt x="1011" y="2809"/>
                </a:lnTo>
                <a:lnTo>
                  <a:pt x="1064" y="2841"/>
                </a:lnTo>
                <a:lnTo>
                  <a:pt x="1120" y="2867"/>
                </a:lnTo>
                <a:lnTo>
                  <a:pt x="1178" y="2888"/>
                </a:lnTo>
                <a:lnTo>
                  <a:pt x="1240" y="2904"/>
                </a:lnTo>
                <a:lnTo>
                  <a:pt x="1302" y="2913"/>
                </a:lnTo>
                <a:lnTo>
                  <a:pt x="1367" y="2917"/>
                </a:lnTo>
                <a:lnTo>
                  <a:pt x="1432" y="2913"/>
                </a:lnTo>
                <a:lnTo>
                  <a:pt x="1496" y="2904"/>
                </a:lnTo>
                <a:lnTo>
                  <a:pt x="1557" y="2888"/>
                </a:lnTo>
                <a:lnTo>
                  <a:pt x="1616" y="2867"/>
                </a:lnTo>
                <a:lnTo>
                  <a:pt x="1671" y="2841"/>
                </a:lnTo>
                <a:lnTo>
                  <a:pt x="1724" y="2809"/>
                </a:lnTo>
                <a:lnTo>
                  <a:pt x="1773" y="2772"/>
                </a:lnTo>
                <a:lnTo>
                  <a:pt x="1818" y="2731"/>
                </a:lnTo>
                <a:lnTo>
                  <a:pt x="1859" y="2687"/>
                </a:lnTo>
                <a:lnTo>
                  <a:pt x="1896" y="2638"/>
                </a:lnTo>
                <a:lnTo>
                  <a:pt x="1928" y="2586"/>
                </a:lnTo>
                <a:lnTo>
                  <a:pt x="1955" y="2530"/>
                </a:lnTo>
                <a:lnTo>
                  <a:pt x="1976" y="2473"/>
                </a:lnTo>
                <a:lnTo>
                  <a:pt x="1992" y="2411"/>
                </a:lnTo>
                <a:lnTo>
                  <a:pt x="2002" y="2349"/>
                </a:lnTo>
                <a:lnTo>
                  <a:pt x="2004" y="2284"/>
                </a:lnTo>
                <a:lnTo>
                  <a:pt x="2002" y="2220"/>
                </a:lnTo>
                <a:lnTo>
                  <a:pt x="1992" y="2156"/>
                </a:lnTo>
                <a:lnTo>
                  <a:pt x="1976" y="2096"/>
                </a:lnTo>
                <a:lnTo>
                  <a:pt x="1955" y="2039"/>
                </a:lnTo>
                <a:lnTo>
                  <a:pt x="1928" y="1983"/>
                </a:lnTo>
                <a:lnTo>
                  <a:pt x="1896" y="1931"/>
                </a:lnTo>
                <a:lnTo>
                  <a:pt x="1859" y="1882"/>
                </a:lnTo>
                <a:lnTo>
                  <a:pt x="1818" y="1837"/>
                </a:lnTo>
                <a:lnTo>
                  <a:pt x="1773" y="1796"/>
                </a:lnTo>
                <a:lnTo>
                  <a:pt x="1724" y="1760"/>
                </a:lnTo>
                <a:lnTo>
                  <a:pt x="1671" y="1728"/>
                </a:lnTo>
                <a:lnTo>
                  <a:pt x="1616" y="1702"/>
                </a:lnTo>
                <a:lnTo>
                  <a:pt x="1557" y="1681"/>
                </a:lnTo>
                <a:lnTo>
                  <a:pt x="1496" y="1665"/>
                </a:lnTo>
                <a:lnTo>
                  <a:pt x="1432" y="1656"/>
                </a:lnTo>
                <a:lnTo>
                  <a:pt x="1367" y="1652"/>
                </a:lnTo>
                <a:close/>
                <a:moveTo>
                  <a:pt x="1217" y="927"/>
                </a:moveTo>
                <a:lnTo>
                  <a:pt x="1503" y="927"/>
                </a:lnTo>
                <a:lnTo>
                  <a:pt x="1523" y="931"/>
                </a:lnTo>
                <a:lnTo>
                  <a:pt x="1540" y="939"/>
                </a:lnTo>
                <a:lnTo>
                  <a:pt x="1552" y="952"/>
                </a:lnTo>
                <a:lnTo>
                  <a:pt x="1561" y="968"/>
                </a:lnTo>
                <a:lnTo>
                  <a:pt x="1564" y="988"/>
                </a:lnTo>
                <a:lnTo>
                  <a:pt x="1564" y="1156"/>
                </a:lnTo>
                <a:lnTo>
                  <a:pt x="1645" y="1173"/>
                </a:lnTo>
                <a:lnTo>
                  <a:pt x="1724" y="1196"/>
                </a:lnTo>
                <a:lnTo>
                  <a:pt x="1800" y="1224"/>
                </a:lnTo>
                <a:lnTo>
                  <a:pt x="1875" y="1257"/>
                </a:lnTo>
                <a:lnTo>
                  <a:pt x="1947" y="1297"/>
                </a:lnTo>
                <a:lnTo>
                  <a:pt x="2018" y="1340"/>
                </a:lnTo>
                <a:lnTo>
                  <a:pt x="2137" y="1222"/>
                </a:lnTo>
                <a:lnTo>
                  <a:pt x="2150" y="1212"/>
                </a:lnTo>
                <a:lnTo>
                  <a:pt x="2164" y="1206"/>
                </a:lnTo>
                <a:lnTo>
                  <a:pt x="2180" y="1204"/>
                </a:lnTo>
                <a:lnTo>
                  <a:pt x="2195" y="1206"/>
                </a:lnTo>
                <a:lnTo>
                  <a:pt x="2210" y="1212"/>
                </a:lnTo>
                <a:lnTo>
                  <a:pt x="2222" y="1222"/>
                </a:lnTo>
                <a:lnTo>
                  <a:pt x="2426" y="1422"/>
                </a:lnTo>
                <a:lnTo>
                  <a:pt x="2436" y="1435"/>
                </a:lnTo>
                <a:lnTo>
                  <a:pt x="2442" y="1450"/>
                </a:lnTo>
                <a:lnTo>
                  <a:pt x="2444" y="1466"/>
                </a:lnTo>
                <a:lnTo>
                  <a:pt x="2442" y="1480"/>
                </a:lnTo>
                <a:lnTo>
                  <a:pt x="2436" y="1495"/>
                </a:lnTo>
                <a:lnTo>
                  <a:pt x="2426" y="1507"/>
                </a:lnTo>
                <a:lnTo>
                  <a:pt x="2309" y="1623"/>
                </a:lnTo>
                <a:lnTo>
                  <a:pt x="2356" y="1693"/>
                </a:lnTo>
                <a:lnTo>
                  <a:pt x="2397" y="1766"/>
                </a:lnTo>
                <a:lnTo>
                  <a:pt x="2434" y="1842"/>
                </a:lnTo>
                <a:lnTo>
                  <a:pt x="2463" y="1920"/>
                </a:lnTo>
                <a:lnTo>
                  <a:pt x="2488" y="2000"/>
                </a:lnTo>
                <a:lnTo>
                  <a:pt x="2507" y="2082"/>
                </a:lnTo>
                <a:lnTo>
                  <a:pt x="2674" y="2082"/>
                </a:lnTo>
                <a:lnTo>
                  <a:pt x="2694" y="2085"/>
                </a:lnTo>
                <a:lnTo>
                  <a:pt x="2711" y="2093"/>
                </a:lnTo>
                <a:lnTo>
                  <a:pt x="2724" y="2107"/>
                </a:lnTo>
                <a:lnTo>
                  <a:pt x="2733" y="2123"/>
                </a:lnTo>
                <a:lnTo>
                  <a:pt x="2735" y="2142"/>
                </a:lnTo>
                <a:lnTo>
                  <a:pt x="2735" y="2426"/>
                </a:lnTo>
                <a:lnTo>
                  <a:pt x="2732" y="2445"/>
                </a:lnTo>
                <a:lnTo>
                  <a:pt x="2724" y="2462"/>
                </a:lnTo>
                <a:lnTo>
                  <a:pt x="2710" y="2475"/>
                </a:lnTo>
                <a:lnTo>
                  <a:pt x="2694" y="2484"/>
                </a:lnTo>
                <a:lnTo>
                  <a:pt x="2674" y="2487"/>
                </a:lnTo>
                <a:lnTo>
                  <a:pt x="2512" y="2487"/>
                </a:lnTo>
                <a:lnTo>
                  <a:pt x="2495" y="2569"/>
                </a:lnTo>
                <a:lnTo>
                  <a:pt x="2472" y="2650"/>
                </a:lnTo>
                <a:lnTo>
                  <a:pt x="2443" y="2730"/>
                </a:lnTo>
                <a:lnTo>
                  <a:pt x="2408" y="2807"/>
                </a:lnTo>
                <a:lnTo>
                  <a:pt x="2367" y="2881"/>
                </a:lnTo>
                <a:lnTo>
                  <a:pt x="2322" y="2953"/>
                </a:lnTo>
                <a:lnTo>
                  <a:pt x="2431" y="3060"/>
                </a:lnTo>
                <a:lnTo>
                  <a:pt x="2440" y="3074"/>
                </a:lnTo>
                <a:lnTo>
                  <a:pt x="2447" y="3088"/>
                </a:lnTo>
                <a:lnTo>
                  <a:pt x="2448" y="3103"/>
                </a:lnTo>
                <a:lnTo>
                  <a:pt x="2447" y="3118"/>
                </a:lnTo>
                <a:lnTo>
                  <a:pt x="2440" y="3133"/>
                </a:lnTo>
                <a:lnTo>
                  <a:pt x="2431" y="3145"/>
                </a:lnTo>
                <a:lnTo>
                  <a:pt x="2228" y="3347"/>
                </a:lnTo>
                <a:lnTo>
                  <a:pt x="2216" y="3356"/>
                </a:lnTo>
                <a:lnTo>
                  <a:pt x="2201" y="3362"/>
                </a:lnTo>
                <a:lnTo>
                  <a:pt x="2186" y="3364"/>
                </a:lnTo>
                <a:lnTo>
                  <a:pt x="2170" y="3362"/>
                </a:lnTo>
                <a:lnTo>
                  <a:pt x="2155" y="3356"/>
                </a:lnTo>
                <a:lnTo>
                  <a:pt x="2142" y="3347"/>
                </a:lnTo>
                <a:lnTo>
                  <a:pt x="2036" y="3241"/>
                </a:lnTo>
                <a:lnTo>
                  <a:pt x="1963" y="3288"/>
                </a:lnTo>
                <a:lnTo>
                  <a:pt x="1889" y="3330"/>
                </a:lnTo>
                <a:lnTo>
                  <a:pt x="1810" y="3365"/>
                </a:lnTo>
                <a:lnTo>
                  <a:pt x="1730" y="3396"/>
                </a:lnTo>
                <a:lnTo>
                  <a:pt x="1648" y="3419"/>
                </a:lnTo>
                <a:lnTo>
                  <a:pt x="1564" y="3438"/>
                </a:lnTo>
                <a:lnTo>
                  <a:pt x="1564" y="3581"/>
                </a:lnTo>
                <a:lnTo>
                  <a:pt x="1561" y="3601"/>
                </a:lnTo>
                <a:lnTo>
                  <a:pt x="1552" y="3617"/>
                </a:lnTo>
                <a:lnTo>
                  <a:pt x="1540" y="3629"/>
                </a:lnTo>
                <a:lnTo>
                  <a:pt x="1523" y="3638"/>
                </a:lnTo>
                <a:lnTo>
                  <a:pt x="1503" y="3641"/>
                </a:lnTo>
                <a:lnTo>
                  <a:pt x="1217" y="3641"/>
                </a:lnTo>
                <a:lnTo>
                  <a:pt x="1197" y="3638"/>
                </a:lnTo>
                <a:lnTo>
                  <a:pt x="1181" y="3629"/>
                </a:lnTo>
                <a:lnTo>
                  <a:pt x="1168" y="3617"/>
                </a:lnTo>
                <a:lnTo>
                  <a:pt x="1160" y="3601"/>
                </a:lnTo>
                <a:lnTo>
                  <a:pt x="1156" y="3581"/>
                </a:lnTo>
                <a:lnTo>
                  <a:pt x="1156" y="3438"/>
                </a:lnTo>
                <a:lnTo>
                  <a:pt x="1072" y="3419"/>
                </a:lnTo>
                <a:lnTo>
                  <a:pt x="988" y="3395"/>
                </a:lnTo>
                <a:lnTo>
                  <a:pt x="907" y="3365"/>
                </a:lnTo>
                <a:lnTo>
                  <a:pt x="829" y="3329"/>
                </a:lnTo>
                <a:lnTo>
                  <a:pt x="753" y="3287"/>
                </a:lnTo>
                <a:lnTo>
                  <a:pt x="681" y="3239"/>
                </a:lnTo>
                <a:lnTo>
                  <a:pt x="577" y="3342"/>
                </a:lnTo>
                <a:lnTo>
                  <a:pt x="565" y="3352"/>
                </a:lnTo>
                <a:lnTo>
                  <a:pt x="550" y="3357"/>
                </a:lnTo>
                <a:lnTo>
                  <a:pt x="535" y="3359"/>
                </a:lnTo>
                <a:lnTo>
                  <a:pt x="519" y="3357"/>
                </a:lnTo>
                <a:lnTo>
                  <a:pt x="504" y="3352"/>
                </a:lnTo>
                <a:lnTo>
                  <a:pt x="492" y="3342"/>
                </a:lnTo>
                <a:lnTo>
                  <a:pt x="289" y="3141"/>
                </a:lnTo>
                <a:lnTo>
                  <a:pt x="280" y="3127"/>
                </a:lnTo>
                <a:lnTo>
                  <a:pt x="273" y="3114"/>
                </a:lnTo>
                <a:lnTo>
                  <a:pt x="272" y="3098"/>
                </a:lnTo>
                <a:lnTo>
                  <a:pt x="273" y="3083"/>
                </a:lnTo>
                <a:lnTo>
                  <a:pt x="280" y="3068"/>
                </a:lnTo>
                <a:lnTo>
                  <a:pt x="289" y="3056"/>
                </a:lnTo>
                <a:lnTo>
                  <a:pt x="396" y="2949"/>
                </a:lnTo>
                <a:lnTo>
                  <a:pt x="350" y="2878"/>
                </a:lnTo>
                <a:lnTo>
                  <a:pt x="310" y="2804"/>
                </a:lnTo>
                <a:lnTo>
                  <a:pt x="276" y="2727"/>
                </a:lnTo>
                <a:lnTo>
                  <a:pt x="248" y="2649"/>
                </a:lnTo>
                <a:lnTo>
                  <a:pt x="225" y="2569"/>
                </a:lnTo>
                <a:lnTo>
                  <a:pt x="208" y="2487"/>
                </a:lnTo>
                <a:lnTo>
                  <a:pt x="60" y="2487"/>
                </a:lnTo>
                <a:lnTo>
                  <a:pt x="41" y="2484"/>
                </a:lnTo>
                <a:lnTo>
                  <a:pt x="25" y="2475"/>
                </a:lnTo>
                <a:lnTo>
                  <a:pt x="11" y="2462"/>
                </a:lnTo>
                <a:lnTo>
                  <a:pt x="3" y="2445"/>
                </a:lnTo>
                <a:lnTo>
                  <a:pt x="0" y="2427"/>
                </a:lnTo>
                <a:lnTo>
                  <a:pt x="0" y="2142"/>
                </a:lnTo>
                <a:lnTo>
                  <a:pt x="3" y="2123"/>
                </a:lnTo>
                <a:lnTo>
                  <a:pt x="11" y="2107"/>
                </a:lnTo>
                <a:lnTo>
                  <a:pt x="25" y="2093"/>
                </a:lnTo>
                <a:lnTo>
                  <a:pt x="41" y="2085"/>
                </a:lnTo>
                <a:lnTo>
                  <a:pt x="60" y="2082"/>
                </a:lnTo>
                <a:lnTo>
                  <a:pt x="213" y="2082"/>
                </a:lnTo>
                <a:lnTo>
                  <a:pt x="232" y="2000"/>
                </a:lnTo>
                <a:lnTo>
                  <a:pt x="256" y="1921"/>
                </a:lnTo>
                <a:lnTo>
                  <a:pt x="286" y="1844"/>
                </a:lnTo>
                <a:lnTo>
                  <a:pt x="322" y="1768"/>
                </a:lnTo>
                <a:lnTo>
                  <a:pt x="362" y="1695"/>
                </a:lnTo>
                <a:lnTo>
                  <a:pt x="409" y="1626"/>
                </a:lnTo>
                <a:lnTo>
                  <a:pt x="294" y="1513"/>
                </a:lnTo>
                <a:lnTo>
                  <a:pt x="284" y="1501"/>
                </a:lnTo>
                <a:lnTo>
                  <a:pt x="278" y="1486"/>
                </a:lnTo>
                <a:lnTo>
                  <a:pt x="276" y="1470"/>
                </a:lnTo>
                <a:lnTo>
                  <a:pt x="278" y="1455"/>
                </a:lnTo>
                <a:lnTo>
                  <a:pt x="284" y="1441"/>
                </a:lnTo>
                <a:lnTo>
                  <a:pt x="294" y="1428"/>
                </a:lnTo>
                <a:lnTo>
                  <a:pt x="498" y="1227"/>
                </a:lnTo>
                <a:lnTo>
                  <a:pt x="512" y="1215"/>
                </a:lnTo>
                <a:lnTo>
                  <a:pt x="531" y="1210"/>
                </a:lnTo>
                <a:lnTo>
                  <a:pt x="549" y="1210"/>
                </a:lnTo>
                <a:lnTo>
                  <a:pt x="567" y="1215"/>
                </a:lnTo>
                <a:lnTo>
                  <a:pt x="583" y="1227"/>
                </a:lnTo>
                <a:lnTo>
                  <a:pt x="700" y="1342"/>
                </a:lnTo>
                <a:lnTo>
                  <a:pt x="769" y="1298"/>
                </a:lnTo>
                <a:lnTo>
                  <a:pt x="842" y="1258"/>
                </a:lnTo>
                <a:lnTo>
                  <a:pt x="918" y="1224"/>
                </a:lnTo>
                <a:lnTo>
                  <a:pt x="995" y="1196"/>
                </a:lnTo>
                <a:lnTo>
                  <a:pt x="1075" y="1173"/>
                </a:lnTo>
                <a:lnTo>
                  <a:pt x="1156" y="1156"/>
                </a:lnTo>
                <a:lnTo>
                  <a:pt x="1156" y="988"/>
                </a:lnTo>
                <a:lnTo>
                  <a:pt x="1160" y="968"/>
                </a:lnTo>
                <a:lnTo>
                  <a:pt x="1168" y="952"/>
                </a:lnTo>
                <a:lnTo>
                  <a:pt x="1181" y="939"/>
                </a:lnTo>
                <a:lnTo>
                  <a:pt x="1197" y="931"/>
                </a:lnTo>
                <a:lnTo>
                  <a:pt x="1217" y="927"/>
                </a:lnTo>
                <a:close/>
                <a:moveTo>
                  <a:pt x="2872" y="614"/>
                </a:moveTo>
                <a:lnTo>
                  <a:pt x="2898" y="617"/>
                </a:lnTo>
                <a:lnTo>
                  <a:pt x="2923" y="625"/>
                </a:lnTo>
                <a:lnTo>
                  <a:pt x="2947" y="638"/>
                </a:lnTo>
                <a:lnTo>
                  <a:pt x="2968" y="654"/>
                </a:lnTo>
                <a:lnTo>
                  <a:pt x="2984" y="676"/>
                </a:lnTo>
                <a:lnTo>
                  <a:pt x="2997" y="700"/>
                </a:lnTo>
                <a:lnTo>
                  <a:pt x="3004" y="727"/>
                </a:lnTo>
                <a:lnTo>
                  <a:pt x="3007" y="753"/>
                </a:lnTo>
                <a:lnTo>
                  <a:pt x="3003" y="780"/>
                </a:lnTo>
                <a:lnTo>
                  <a:pt x="2995" y="805"/>
                </a:lnTo>
                <a:lnTo>
                  <a:pt x="2983" y="828"/>
                </a:lnTo>
                <a:lnTo>
                  <a:pt x="2966" y="848"/>
                </a:lnTo>
                <a:lnTo>
                  <a:pt x="2945" y="865"/>
                </a:lnTo>
                <a:lnTo>
                  <a:pt x="2920" y="878"/>
                </a:lnTo>
                <a:lnTo>
                  <a:pt x="2892" y="886"/>
                </a:lnTo>
                <a:lnTo>
                  <a:pt x="2866" y="888"/>
                </a:lnTo>
                <a:lnTo>
                  <a:pt x="2839" y="884"/>
                </a:lnTo>
                <a:lnTo>
                  <a:pt x="2814" y="877"/>
                </a:lnTo>
                <a:lnTo>
                  <a:pt x="2791" y="864"/>
                </a:lnTo>
                <a:lnTo>
                  <a:pt x="2770" y="847"/>
                </a:lnTo>
                <a:lnTo>
                  <a:pt x="2753" y="826"/>
                </a:lnTo>
                <a:lnTo>
                  <a:pt x="2741" y="802"/>
                </a:lnTo>
                <a:lnTo>
                  <a:pt x="2733" y="775"/>
                </a:lnTo>
                <a:lnTo>
                  <a:pt x="2730" y="747"/>
                </a:lnTo>
                <a:lnTo>
                  <a:pt x="2734" y="721"/>
                </a:lnTo>
                <a:lnTo>
                  <a:pt x="2742" y="696"/>
                </a:lnTo>
                <a:lnTo>
                  <a:pt x="2754" y="674"/>
                </a:lnTo>
                <a:lnTo>
                  <a:pt x="2771" y="653"/>
                </a:lnTo>
                <a:lnTo>
                  <a:pt x="2793" y="636"/>
                </a:lnTo>
                <a:lnTo>
                  <a:pt x="2818" y="624"/>
                </a:lnTo>
                <a:lnTo>
                  <a:pt x="2845" y="616"/>
                </a:lnTo>
                <a:lnTo>
                  <a:pt x="2872" y="614"/>
                </a:lnTo>
                <a:close/>
                <a:moveTo>
                  <a:pt x="2865" y="389"/>
                </a:moveTo>
                <a:lnTo>
                  <a:pt x="2822" y="393"/>
                </a:lnTo>
                <a:lnTo>
                  <a:pt x="2777" y="401"/>
                </a:lnTo>
                <a:lnTo>
                  <a:pt x="2734" y="415"/>
                </a:lnTo>
                <a:lnTo>
                  <a:pt x="2693" y="435"/>
                </a:lnTo>
                <a:lnTo>
                  <a:pt x="2655" y="459"/>
                </a:lnTo>
                <a:lnTo>
                  <a:pt x="2621" y="486"/>
                </a:lnTo>
                <a:lnTo>
                  <a:pt x="2591" y="517"/>
                </a:lnTo>
                <a:lnTo>
                  <a:pt x="2565" y="551"/>
                </a:lnTo>
                <a:lnTo>
                  <a:pt x="2543" y="589"/>
                </a:lnTo>
                <a:lnTo>
                  <a:pt x="2526" y="627"/>
                </a:lnTo>
                <a:lnTo>
                  <a:pt x="2515" y="668"/>
                </a:lnTo>
                <a:lnTo>
                  <a:pt x="2507" y="711"/>
                </a:lnTo>
                <a:lnTo>
                  <a:pt x="2504" y="754"/>
                </a:lnTo>
                <a:lnTo>
                  <a:pt x="2508" y="797"/>
                </a:lnTo>
                <a:lnTo>
                  <a:pt x="2516" y="841"/>
                </a:lnTo>
                <a:lnTo>
                  <a:pt x="2531" y="884"/>
                </a:lnTo>
                <a:lnTo>
                  <a:pt x="2550" y="925"/>
                </a:lnTo>
                <a:lnTo>
                  <a:pt x="2574" y="963"/>
                </a:lnTo>
                <a:lnTo>
                  <a:pt x="2601" y="997"/>
                </a:lnTo>
                <a:lnTo>
                  <a:pt x="2633" y="1026"/>
                </a:lnTo>
                <a:lnTo>
                  <a:pt x="2668" y="1052"/>
                </a:lnTo>
                <a:lnTo>
                  <a:pt x="2705" y="1074"/>
                </a:lnTo>
                <a:lnTo>
                  <a:pt x="2744" y="1091"/>
                </a:lnTo>
                <a:lnTo>
                  <a:pt x="2786" y="1103"/>
                </a:lnTo>
                <a:lnTo>
                  <a:pt x="2829" y="1110"/>
                </a:lnTo>
                <a:lnTo>
                  <a:pt x="2872" y="1112"/>
                </a:lnTo>
                <a:lnTo>
                  <a:pt x="2916" y="1109"/>
                </a:lnTo>
                <a:lnTo>
                  <a:pt x="2960" y="1101"/>
                </a:lnTo>
                <a:lnTo>
                  <a:pt x="3003" y="1086"/>
                </a:lnTo>
                <a:lnTo>
                  <a:pt x="3044" y="1067"/>
                </a:lnTo>
                <a:lnTo>
                  <a:pt x="3082" y="1043"/>
                </a:lnTo>
                <a:lnTo>
                  <a:pt x="3116" y="1016"/>
                </a:lnTo>
                <a:lnTo>
                  <a:pt x="3147" y="984"/>
                </a:lnTo>
                <a:lnTo>
                  <a:pt x="3172" y="950"/>
                </a:lnTo>
                <a:lnTo>
                  <a:pt x="3194" y="913"/>
                </a:lnTo>
                <a:lnTo>
                  <a:pt x="3211" y="874"/>
                </a:lnTo>
                <a:lnTo>
                  <a:pt x="3224" y="832"/>
                </a:lnTo>
                <a:lnTo>
                  <a:pt x="3230" y="790"/>
                </a:lnTo>
                <a:lnTo>
                  <a:pt x="3233" y="747"/>
                </a:lnTo>
                <a:lnTo>
                  <a:pt x="3230" y="704"/>
                </a:lnTo>
                <a:lnTo>
                  <a:pt x="3221" y="660"/>
                </a:lnTo>
                <a:lnTo>
                  <a:pt x="3208" y="617"/>
                </a:lnTo>
                <a:lnTo>
                  <a:pt x="3188" y="576"/>
                </a:lnTo>
                <a:lnTo>
                  <a:pt x="3164" y="539"/>
                </a:lnTo>
                <a:lnTo>
                  <a:pt x="3136" y="505"/>
                </a:lnTo>
                <a:lnTo>
                  <a:pt x="3104" y="476"/>
                </a:lnTo>
                <a:lnTo>
                  <a:pt x="3069" y="449"/>
                </a:lnTo>
                <a:lnTo>
                  <a:pt x="3032" y="428"/>
                </a:lnTo>
                <a:lnTo>
                  <a:pt x="2993" y="411"/>
                </a:lnTo>
                <a:lnTo>
                  <a:pt x="2952" y="398"/>
                </a:lnTo>
                <a:lnTo>
                  <a:pt x="2908" y="392"/>
                </a:lnTo>
                <a:lnTo>
                  <a:pt x="2865" y="389"/>
                </a:lnTo>
                <a:close/>
                <a:moveTo>
                  <a:pt x="2665" y="0"/>
                </a:moveTo>
                <a:lnTo>
                  <a:pt x="2679" y="2"/>
                </a:lnTo>
                <a:lnTo>
                  <a:pt x="2689" y="9"/>
                </a:lnTo>
                <a:lnTo>
                  <a:pt x="2697" y="21"/>
                </a:lnTo>
                <a:lnTo>
                  <a:pt x="2733" y="111"/>
                </a:lnTo>
                <a:lnTo>
                  <a:pt x="2802" y="101"/>
                </a:lnTo>
                <a:lnTo>
                  <a:pt x="2873" y="97"/>
                </a:lnTo>
                <a:lnTo>
                  <a:pt x="2943" y="102"/>
                </a:lnTo>
                <a:lnTo>
                  <a:pt x="3013" y="113"/>
                </a:lnTo>
                <a:lnTo>
                  <a:pt x="3051" y="25"/>
                </a:lnTo>
                <a:lnTo>
                  <a:pt x="3059" y="13"/>
                </a:lnTo>
                <a:lnTo>
                  <a:pt x="3071" y="7"/>
                </a:lnTo>
                <a:lnTo>
                  <a:pt x="3083" y="4"/>
                </a:lnTo>
                <a:lnTo>
                  <a:pt x="3097" y="7"/>
                </a:lnTo>
                <a:lnTo>
                  <a:pt x="3247" y="71"/>
                </a:lnTo>
                <a:lnTo>
                  <a:pt x="3258" y="79"/>
                </a:lnTo>
                <a:lnTo>
                  <a:pt x="3266" y="90"/>
                </a:lnTo>
                <a:lnTo>
                  <a:pt x="3268" y="104"/>
                </a:lnTo>
                <a:lnTo>
                  <a:pt x="3266" y="116"/>
                </a:lnTo>
                <a:lnTo>
                  <a:pt x="3228" y="203"/>
                </a:lnTo>
                <a:lnTo>
                  <a:pt x="3275" y="235"/>
                </a:lnTo>
                <a:lnTo>
                  <a:pt x="3319" y="273"/>
                </a:lnTo>
                <a:lnTo>
                  <a:pt x="3360" y="314"/>
                </a:lnTo>
                <a:lnTo>
                  <a:pt x="3397" y="357"/>
                </a:lnTo>
                <a:lnTo>
                  <a:pt x="3431" y="404"/>
                </a:lnTo>
                <a:lnTo>
                  <a:pt x="3519" y="369"/>
                </a:lnTo>
                <a:lnTo>
                  <a:pt x="3533" y="367"/>
                </a:lnTo>
                <a:lnTo>
                  <a:pt x="3547" y="370"/>
                </a:lnTo>
                <a:lnTo>
                  <a:pt x="3557" y="377"/>
                </a:lnTo>
                <a:lnTo>
                  <a:pt x="3565" y="388"/>
                </a:lnTo>
                <a:lnTo>
                  <a:pt x="3625" y="540"/>
                </a:lnTo>
                <a:lnTo>
                  <a:pt x="3628" y="554"/>
                </a:lnTo>
                <a:lnTo>
                  <a:pt x="3624" y="566"/>
                </a:lnTo>
                <a:lnTo>
                  <a:pt x="3617" y="576"/>
                </a:lnTo>
                <a:lnTo>
                  <a:pt x="3606" y="584"/>
                </a:lnTo>
                <a:lnTo>
                  <a:pt x="3519" y="618"/>
                </a:lnTo>
                <a:lnTo>
                  <a:pt x="3529" y="675"/>
                </a:lnTo>
                <a:lnTo>
                  <a:pt x="3534" y="733"/>
                </a:lnTo>
                <a:lnTo>
                  <a:pt x="3534" y="790"/>
                </a:lnTo>
                <a:lnTo>
                  <a:pt x="3528" y="848"/>
                </a:lnTo>
                <a:lnTo>
                  <a:pt x="3518" y="906"/>
                </a:lnTo>
                <a:lnTo>
                  <a:pt x="3599" y="940"/>
                </a:lnTo>
                <a:lnTo>
                  <a:pt x="3610" y="948"/>
                </a:lnTo>
                <a:lnTo>
                  <a:pt x="3617" y="959"/>
                </a:lnTo>
                <a:lnTo>
                  <a:pt x="3620" y="972"/>
                </a:lnTo>
                <a:lnTo>
                  <a:pt x="3616" y="985"/>
                </a:lnTo>
                <a:lnTo>
                  <a:pt x="3552" y="1135"/>
                </a:lnTo>
                <a:lnTo>
                  <a:pt x="3544" y="1146"/>
                </a:lnTo>
                <a:lnTo>
                  <a:pt x="3533" y="1153"/>
                </a:lnTo>
                <a:lnTo>
                  <a:pt x="3519" y="1155"/>
                </a:lnTo>
                <a:lnTo>
                  <a:pt x="3507" y="1153"/>
                </a:lnTo>
                <a:lnTo>
                  <a:pt x="3427" y="1119"/>
                </a:lnTo>
                <a:lnTo>
                  <a:pt x="3392" y="1166"/>
                </a:lnTo>
                <a:lnTo>
                  <a:pt x="3355" y="1211"/>
                </a:lnTo>
                <a:lnTo>
                  <a:pt x="3313" y="1251"/>
                </a:lnTo>
                <a:lnTo>
                  <a:pt x="3267" y="1289"/>
                </a:lnTo>
                <a:lnTo>
                  <a:pt x="3219" y="1322"/>
                </a:lnTo>
                <a:lnTo>
                  <a:pt x="3249" y="1399"/>
                </a:lnTo>
                <a:lnTo>
                  <a:pt x="3252" y="1411"/>
                </a:lnTo>
                <a:lnTo>
                  <a:pt x="3249" y="1425"/>
                </a:lnTo>
                <a:lnTo>
                  <a:pt x="3242" y="1435"/>
                </a:lnTo>
                <a:lnTo>
                  <a:pt x="3229" y="1443"/>
                </a:lnTo>
                <a:lnTo>
                  <a:pt x="3077" y="1503"/>
                </a:lnTo>
                <a:lnTo>
                  <a:pt x="3064" y="1505"/>
                </a:lnTo>
                <a:lnTo>
                  <a:pt x="3051" y="1503"/>
                </a:lnTo>
                <a:lnTo>
                  <a:pt x="3040" y="1495"/>
                </a:lnTo>
                <a:lnTo>
                  <a:pt x="3033" y="1484"/>
                </a:lnTo>
                <a:lnTo>
                  <a:pt x="3002" y="1408"/>
                </a:lnTo>
                <a:lnTo>
                  <a:pt x="2943" y="1417"/>
                </a:lnTo>
                <a:lnTo>
                  <a:pt x="2883" y="1420"/>
                </a:lnTo>
                <a:lnTo>
                  <a:pt x="2825" y="1419"/>
                </a:lnTo>
                <a:lnTo>
                  <a:pt x="2766" y="1413"/>
                </a:lnTo>
                <a:lnTo>
                  <a:pt x="2708" y="1402"/>
                </a:lnTo>
                <a:lnTo>
                  <a:pt x="2674" y="1478"/>
                </a:lnTo>
                <a:lnTo>
                  <a:pt x="2666" y="1489"/>
                </a:lnTo>
                <a:lnTo>
                  <a:pt x="2655" y="1496"/>
                </a:lnTo>
                <a:lnTo>
                  <a:pt x="2642" y="1498"/>
                </a:lnTo>
                <a:lnTo>
                  <a:pt x="2629" y="1496"/>
                </a:lnTo>
                <a:lnTo>
                  <a:pt x="2478" y="1432"/>
                </a:lnTo>
                <a:lnTo>
                  <a:pt x="2467" y="1424"/>
                </a:lnTo>
                <a:lnTo>
                  <a:pt x="2460" y="1412"/>
                </a:lnTo>
                <a:lnTo>
                  <a:pt x="2458" y="1400"/>
                </a:lnTo>
                <a:lnTo>
                  <a:pt x="2460" y="1386"/>
                </a:lnTo>
                <a:lnTo>
                  <a:pt x="2494" y="1308"/>
                </a:lnTo>
                <a:lnTo>
                  <a:pt x="2447" y="1273"/>
                </a:lnTo>
                <a:lnTo>
                  <a:pt x="2404" y="1236"/>
                </a:lnTo>
                <a:lnTo>
                  <a:pt x="2364" y="1194"/>
                </a:lnTo>
                <a:lnTo>
                  <a:pt x="2329" y="1149"/>
                </a:lnTo>
                <a:lnTo>
                  <a:pt x="2297" y="1101"/>
                </a:lnTo>
                <a:lnTo>
                  <a:pt x="2218" y="1133"/>
                </a:lnTo>
                <a:lnTo>
                  <a:pt x="2204" y="1135"/>
                </a:lnTo>
                <a:lnTo>
                  <a:pt x="2192" y="1131"/>
                </a:lnTo>
                <a:lnTo>
                  <a:pt x="2180" y="1125"/>
                </a:lnTo>
                <a:lnTo>
                  <a:pt x="2173" y="1113"/>
                </a:lnTo>
                <a:lnTo>
                  <a:pt x="2113" y="961"/>
                </a:lnTo>
                <a:lnTo>
                  <a:pt x="2109" y="948"/>
                </a:lnTo>
                <a:lnTo>
                  <a:pt x="2113" y="935"/>
                </a:lnTo>
                <a:lnTo>
                  <a:pt x="2120" y="924"/>
                </a:lnTo>
                <a:lnTo>
                  <a:pt x="2131" y="917"/>
                </a:lnTo>
                <a:lnTo>
                  <a:pt x="2212" y="886"/>
                </a:lnTo>
                <a:lnTo>
                  <a:pt x="2204" y="829"/>
                </a:lnTo>
                <a:lnTo>
                  <a:pt x="2201" y="772"/>
                </a:lnTo>
                <a:lnTo>
                  <a:pt x="2202" y="715"/>
                </a:lnTo>
                <a:lnTo>
                  <a:pt x="2208" y="658"/>
                </a:lnTo>
                <a:lnTo>
                  <a:pt x="2219" y="602"/>
                </a:lnTo>
                <a:lnTo>
                  <a:pt x="2134" y="566"/>
                </a:lnTo>
                <a:lnTo>
                  <a:pt x="2123" y="558"/>
                </a:lnTo>
                <a:lnTo>
                  <a:pt x="2116" y="547"/>
                </a:lnTo>
                <a:lnTo>
                  <a:pt x="2114" y="534"/>
                </a:lnTo>
                <a:lnTo>
                  <a:pt x="2116" y="521"/>
                </a:lnTo>
                <a:lnTo>
                  <a:pt x="2181" y="371"/>
                </a:lnTo>
                <a:lnTo>
                  <a:pt x="2189" y="360"/>
                </a:lnTo>
                <a:lnTo>
                  <a:pt x="2201" y="353"/>
                </a:lnTo>
                <a:lnTo>
                  <a:pt x="2213" y="351"/>
                </a:lnTo>
                <a:lnTo>
                  <a:pt x="2227" y="353"/>
                </a:lnTo>
                <a:lnTo>
                  <a:pt x="2314" y="391"/>
                </a:lnTo>
                <a:lnTo>
                  <a:pt x="2347" y="345"/>
                </a:lnTo>
                <a:lnTo>
                  <a:pt x="2384" y="302"/>
                </a:lnTo>
                <a:lnTo>
                  <a:pt x="2426" y="264"/>
                </a:lnTo>
                <a:lnTo>
                  <a:pt x="2469" y="227"/>
                </a:lnTo>
                <a:lnTo>
                  <a:pt x="2516" y="196"/>
                </a:lnTo>
                <a:lnTo>
                  <a:pt x="2480" y="106"/>
                </a:lnTo>
                <a:lnTo>
                  <a:pt x="2478" y="93"/>
                </a:lnTo>
                <a:lnTo>
                  <a:pt x="2480" y="80"/>
                </a:lnTo>
                <a:lnTo>
                  <a:pt x="2488" y="69"/>
                </a:lnTo>
                <a:lnTo>
                  <a:pt x="2500" y="62"/>
                </a:lnTo>
                <a:lnTo>
                  <a:pt x="2652" y="2"/>
                </a:lnTo>
                <a:lnTo>
                  <a:pt x="2665" y="0"/>
                </a:lnTo>
                <a:lnTo>
                  <a:pt x="2665"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grpSp>
        <p:nvGrpSpPr>
          <p:cNvPr id="81" name="Group 30"/>
          <p:cNvGrpSpPr>
            <a:grpSpLocks noChangeAspect="1"/>
          </p:cNvGrpSpPr>
          <p:nvPr/>
        </p:nvGrpSpPr>
        <p:grpSpPr bwMode="auto">
          <a:xfrm>
            <a:off x="11244508" y="5669873"/>
            <a:ext cx="426720" cy="476250"/>
            <a:chOff x="3137" y="364"/>
            <a:chExt cx="224" cy="250"/>
          </a:xfrm>
          <a:solidFill>
            <a:schemeClr val="accent6"/>
          </a:solidFill>
        </p:grpSpPr>
        <p:sp>
          <p:nvSpPr>
            <p:cNvPr id="84" name="Freeform 32"/>
            <p:cNvSpPr>
              <a:spLocks noEditPoints="1"/>
            </p:cNvSpPr>
            <p:nvPr/>
          </p:nvSpPr>
          <p:spPr bwMode="auto">
            <a:xfrm>
              <a:off x="3137" y="364"/>
              <a:ext cx="224" cy="250"/>
            </a:xfrm>
            <a:custGeom>
              <a:avLst/>
              <a:gdLst>
                <a:gd name="T0" fmla="*/ 1168 w 2916"/>
                <a:gd name="T1" fmla="*/ 1187 h 3254"/>
                <a:gd name="T2" fmla="*/ 861 w 2916"/>
                <a:gd name="T3" fmla="*/ 1359 h 3254"/>
                <a:gd name="T4" fmla="*/ 644 w 2916"/>
                <a:gd name="T5" fmla="*/ 1632 h 3254"/>
                <a:gd name="T6" fmla="*/ 544 w 2916"/>
                <a:gd name="T7" fmla="*/ 1975 h 3254"/>
                <a:gd name="T8" fmla="*/ 588 w 2916"/>
                <a:gd name="T9" fmla="*/ 2336 h 3254"/>
                <a:gd name="T10" fmla="*/ 761 w 2916"/>
                <a:gd name="T11" fmla="*/ 2641 h 3254"/>
                <a:gd name="T12" fmla="*/ 1036 w 2916"/>
                <a:gd name="T13" fmla="*/ 2856 h 3254"/>
                <a:gd name="T14" fmla="*/ 1383 w 2916"/>
                <a:gd name="T15" fmla="*/ 2955 h 3254"/>
                <a:gd name="T16" fmla="*/ 1748 w 2916"/>
                <a:gd name="T17" fmla="*/ 2911 h 3254"/>
                <a:gd name="T18" fmla="*/ 2054 w 2916"/>
                <a:gd name="T19" fmla="*/ 2739 h 3254"/>
                <a:gd name="T20" fmla="*/ 2273 w 2916"/>
                <a:gd name="T21" fmla="*/ 2467 h 3254"/>
                <a:gd name="T22" fmla="*/ 2373 w 2916"/>
                <a:gd name="T23" fmla="*/ 2124 h 3254"/>
                <a:gd name="T24" fmla="*/ 2328 w 2916"/>
                <a:gd name="T25" fmla="*/ 1762 h 3254"/>
                <a:gd name="T26" fmla="*/ 2154 w 2916"/>
                <a:gd name="T27" fmla="*/ 1458 h 3254"/>
                <a:gd name="T28" fmla="*/ 1879 w 2916"/>
                <a:gd name="T29" fmla="*/ 1242 h 3254"/>
                <a:gd name="T30" fmla="*/ 1533 w 2916"/>
                <a:gd name="T31" fmla="*/ 1143 h 3254"/>
                <a:gd name="T32" fmla="*/ 2776 w 2916"/>
                <a:gd name="T33" fmla="*/ 8 h 3254"/>
                <a:gd name="T34" fmla="*/ 2736 w 2916"/>
                <a:gd name="T35" fmla="*/ 90 h 3254"/>
                <a:gd name="T36" fmla="*/ 2641 w 2916"/>
                <a:gd name="T37" fmla="*/ 234 h 3254"/>
                <a:gd name="T38" fmla="*/ 2482 w 2916"/>
                <a:gd name="T39" fmla="*/ 408 h 3254"/>
                <a:gd name="T40" fmla="*/ 2246 w 2916"/>
                <a:gd name="T41" fmla="*/ 578 h 3254"/>
                <a:gd name="T42" fmla="*/ 1922 w 2916"/>
                <a:gd name="T43" fmla="*/ 713 h 3254"/>
                <a:gd name="T44" fmla="*/ 1594 w 2916"/>
                <a:gd name="T45" fmla="*/ 955 h 3254"/>
                <a:gd name="T46" fmla="*/ 2232 w 2916"/>
                <a:gd name="T47" fmla="*/ 971 h 3254"/>
                <a:gd name="T48" fmla="*/ 2370 w 2916"/>
                <a:gd name="T49" fmla="*/ 1060 h 3254"/>
                <a:gd name="T50" fmla="*/ 2445 w 2916"/>
                <a:gd name="T51" fmla="*/ 1221 h 3254"/>
                <a:gd name="T52" fmla="*/ 2491 w 2916"/>
                <a:gd name="T53" fmla="*/ 1390 h 3254"/>
                <a:gd name="T54" fmla="*/ 2563 w 2916"/>
                <a:gd name="T55" fmla="*/ 1654 h 3254"/>
                <a:gd name="T56" fmla="*/ 2648 w 2916"/>
                <a:gd name="T57" fmla="*/ 1969 h 3254"/>
                <a:gd name="T58" fmla="*/ 2735 w 2916"/>
                <a:gd name="T59" fmla="*/ 2293 h 3254"/>
                <a:gd name="T60" fmla="*/ 2815 w 2916"/>
                <a:gd name="T61" fmla="*/ 2586 h 3254"/>
                <a:gd name="T62" fmla="*/ 2874 w 2916"/>
                <a:gd name="T63" fmla="*/ 2807 h 3254"/>
                <a:gd name="T64" fmla="*/ 2904 w 2916"/>
                <a:gd name="T65" fmla="*/ 2912 h 3254"/>
                <a:gd name="T66" fmla="*/ 2915 w 2916"/>
                <a:gd name="T67" fmla="*/ 3010 h 3254"/>
                <a:gd name="T68" fmla="*/ 2874 w 2916"/>
                <a:gd name="T69" fmla="*/ 3097 h 3254"/>
                <a:gd name="T70" fmla="*/ 2754 w 2916"/>
                <a:gd name="T71" fmla="*/ 3142 h 3254"/>
                <a:gd name="T72" fmla="*/ 346 w 2916"/>
                <a:gd name="T73" fmla="*/ 3144 h 3254"/>
                <a:gd name="T74" fmla="*/ 78 w 2916"/>
                <a:gd name="T75" fmla="*/ 3122 h 3254"/>
                <a:gd name="T76" fmla="*/ 8 w 2916"/>
                <a:gd name="T77" fmla="*/ 3048 h 3254"/>
                <a:gd name="T78" fmla="*/ 3 w 2916"/>
                <a:gd name="T79" fmla="*/ 2950 h 3254"/>
                <a:gd name="T80" fmla="*/ 25 w 2916"/>
                <a:gd name="T81" fmla="*/ 2864 h 3254"/>
                <a:gd name="T82" fmla="*/ 73 w 2916"/>
                <a:gd name="T83" fmla="*/ 2685 h 3254"/>
                <a:gd name="T84" fmla="*/ 147 w 2916"/>
                <a:gd name="T85" fmla="*/ 2417 h 3254"/>
                <a:gd name="T86" fmla="*/ 233 w 2916"/>
                <a:gd name="T87" fmla="*/ 2100 h 3254"/>
                <a:gd name="T88" fmla="*/ 320 w 2916"/>
                <a:gd name="T89" fmla="*/ 1775 h 3254"/>
                <a:gd name="T90" fmla="*/ 398 w 2916"/>
                <a:gd name="T91" fmla="*/ 1487 h 3254"/>
                <a:gd name="T92" fmla="*/ 456 w 2916"/>
                <a:gd name="T93" fmla="*/ 1275 h 3254"/>
                <a:gd name="T94" fmla="*/ 505 w 2916"/>
                <a:gd name="T95" fmla="*/ 1121 h 3254"/>
                <a:gd name="T96" fmla="*/ 623 w 2916"/>
                <a:gd name="T97" fmla="*/ 996 h 3254"/>
                <a:gd name="T98" fmla="*/ 783 w 2916"/>
                <a:gd name="T99" fmla="*/ 955 h 3254"/>
                <a:gd name="T100" fmla="*/ 1111 w 2916"/>
                <a:gd name="T101" fmla="*/ 761 h 3254"/>
                <a:gd name="T102" fmla="*/ 749 w 2916"/>
                <a:gd name="T103" fmla="*/ 668 h 3254"/>
                <a:gd name="T104" fmla="*/ 479 w 2916"/>
                <a:gd name="T105" fmla="*/ 521 h 3254"/>
                <a:gd name="T106" fmla="*/ 289 w 2916"/>
                <a:gd name="T107" fmla="*/ 353 h 3254"/>
                <a:gd name="T108" fmla="*/ 166 w 2916"/>
                <a:gd name="T109" fmla="*/ 190 h 3254"/>
                <a:gd name="T110" fmla="*/ 99 w 2916"/>
                <a:gd name="T111" fmla="*/ 63 h 3254"/>
                <a:gd name="T112" fmla="*/ 76 w 2916"/>
                <a:gd name="T113" fmla="*/ 2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6" h="3254">
                  <a:moveTo>
                    <a:pt x="1458" y="1141"/>
                  </a:moveTo>
                  <a:lnTo>
                    <a:pt x="1383" y="1143"/>
                  </a:lnTo>
                  <a:lnTo>
                    <a:pt x="1309" y="1152"/>
                  </a:lnTo>
                  <a:lnTo>
                    <a:pt x="1238" y="1167"/>
                  </a:lnTo>
                  <a:lnTo>
                    <a:pt x="1168" y="1187"/>
                  </a:lnTo>
                  <a:lnTo>
                    <a:pt x="1101" y="1212"/>
                  </a:lnTo>
                  <a:lnTo>
                    <a:pt x="1036" y="1242"/>
                  </a:lnTo>
                  <a:lnTo>
                    <a:pt x="974" y="1276"/>
                  </a:lnTo>
                  <a:lnTo>
                    <a:pt x="916" y="1316"/>
                  </a:lnTo>
                  <a:lnTo>
                    <a:pt x="861" y="1359"/>
                  </a:lnTo>
                  <a:lnTo>
                    <a:pt x="809" y="1406"/>
                  </a:lnTo>
                  <a:lnTo>
                    <a:pt x="761" y="1458"/>
                  </a:lnTo>
                  <a:lnTo>
                    <a:pt x="718" y="1512"/>
                  </a:lnTo>
                  <a:lnTo>
                    <a:pt x="678" y="1570"/>
                  </a:lnTo>
                  <a:lnTo>
                    <a:pt x="644" y="1632"/>
                  </a:lnTo>
                  <a:lnTo>
                    <a:pt x="613" y="1695"/>
                  </a:lnTo>
                  <a:lnTo>
                    <a:pt x="588" y="1762"/>
                  </a:lnTo>
                  <a:lnTo>
                    <a:pt x="567" y="1830"/>
                  </a:lnTo>
                  <a:lnTo>
                    <a:pt x="553" y="1901"/>
                  </a:lnTo>
                  <a:lnTo>
                    <a:pt x="544" y="1975"/>
                  </a:lnTo>
                  <a:lnTo>
                    <a:pt x="541" y="2049"/>
                  </a:lnTo>
                  <a:lnTo>
                    <a:pt x="544" y="2124"/>
                  </a:lnTo>
                  <a:lnTo>
                    <a:pt x="553" y="2196"/>
                  </a:lnTo>
                  <a:lnTo>
                    <a:pt x="567" y="2267"/>
                  </a:lnTo>
                  <a:lnTo>
                    <a:pt x="588" y="2336"/>
                  </a:lnTo>
                  <a:lnTo>
                    <a:pt x="613" y="2402"/>
                  </a:lnTo>
                  <a:lnTo>
                    <a:pt x="644" y="2467"/>
                  </a:lnTo>
                  <a:lnTo>
                    <a:pt x="678" y="2528"/>
                  </a:lnTo>
                  <a:lnTo>
                    <a:pt x="718" y="2585"/>
                  </a:lnTo>
                  <a:lnTo>
                    <a:pt x="761" y="2641"/>
                  </a:lnTo>
                  <a:lnTo>
                    <a:pt x="809" y="2691"/>
                  </a:lnTo>
                  <a:lnTo>
                    <a:pt x="861" y="2739"/>
                  </a:lnTo>
                  <a:lnTo>
                    <a:pt x="916" y="2782"/>
                  </a:lnTo>
                  <a:lnTo>
                    <a:pt x="974" y="2821"/>
                  </a:lnTo>
                  <a:lnTo>
                    <a:pt x="1036" y="2856"/>
                  </a:lnTo>
                  <a:lnTo>
                    <a:pt x="1101" y="2886"/>
                  </a:lnTo>
                  <a:lnTo>
                    <a:pt x="1168" y="2911"/>
                  </a:lnTo>
                  <a:lnTo>
                    <a:pt x="1238" y="2932"/>
                  </a:lnTo>
                  <a:lnTo>
                    <a:pt x="1309" y="2946"/>
                  </a:lnTo>
                  <a:lnTo>
                    <a:pt x="1383" y="2955"/>
                  </a:lnTo>
                  <a:lnTo>
                    <a:pt x="1458" y="2958"/>
                  </a:lnTo>
                  <a:lnTo>
                    <a:pt x="1533" y="2955"/>
                  </a:lnTo>
                  <a:lnTo>
                    <a:pt x="1606" y="2946"/>
                  </a:lnTo>
                  <a:lnTo>
                    <a:pt x="1679" y="2932"/>
                  </a:lnTo>
                  <a:lnTo>
                    <a:pt x="1748" y="2911"/>
                  </a:lnTo>
                  <a:lnTo>
                    <a:pt x="1815" y="2886"/>
                  </a:lnTo>
                  <a:lnTo>
                    <a:pt x="1879" y="2856"/>
                  </a:lnTo>
                  <a:lnTo>
                    <a:pt x="1941" y="2821"/>
                  </a:lnTo>
                  <a:lnTo>
                    <a:pt x="2000" y="2782"/>
                  </a:lnTo>
                  <a:lnTo>
                    <a:pt x="2054" y="2739"/>
                  </a:lnTo>
                  <a:lnTo>
                    <a:pt x="2107" y="2691"/>
                  </a:lnTo>
                  <a:lnTo>
                    <a:pt x="2154" y="2641"/>
                  </a:lnTo>
                  <a:lnTo>
                    <a:pt x="2198" y="2585"/>
                  </a:lnTo>
                  <a:lnTo>
                    <a:pt x="2238" y="2528"/>
                  </a:lnTo>
                  <a:lnTo>
                    <a:pt x="2273" y="2467"/>
                  </a:lnTo>
                  <a:lnTo>
                    <a:pt x="2303" y="2402"/>
                  </a:lnTo>
                  <a:lnTo>
                    <a:pt x="2328" y="2336"/>
                  </a:lnTo>
                  <a:lnTo>
                    <a:pt x="2348" y="2267"/>
                  </a:lnTo>
                  <a:lnTo>
                    <a:pt x="2363" y="2196"/>
                  </a:lnTo>
                  <a:lnTo>
                    <a:pt x="2373" y="2124"/>
                  </a:lnTo>
                  <a:lnTo>
                    <a:pt x="2376" y="2049"/>
                  </a:lnTo>
                  <a:lnTo>
                    <a:pt x="2373" y="1975"/>
                  </a:lnTo>
                  <a:lnTo>
                    <a:pt x="2363" y="1901"/>
                  </a:lnTo>
                  <a:lnTo>
                    <a:pt x="2348" y="1830"/>
                  </a:lnTo>
                  <a:lnTo>
                    <a:pt x="2328" y="1762"/>
                  </a:lnTo>
                  <a:lnTo>
                    <a:pt x="2303" y="1695"/>
                  </a:lnTo>
                  <a:lnTo>
                    <a:pt x="2273" y="1632"/>
                  </a:lnTo>
                  <a:lnTo>
                    <a:pt x="2238" y="1570"/>
                  </a:lnTo>
                  <a:lnTo>
                    <a:pt x="2198" y="1512"/>
                  </a:lnTo>
                  <a:lnTo>
                    <a:pt x="2154" y="1458"/>
                  </a:lnTo>
                  <a:lnTo>
                    <a:pt x="2107" y="1406"/>
                  </a:lnTo>
                  <a:lnTo>
                    <a:pt x="2054" y="1359"/>
                  </a:lnTo>
                  <a:lnTo>
                    <a:pt x="2000" y="1316"/>
                  </a:lnTo>
                  <a:lnTo>
                    <a:pt x="1941" y="1276"/>
                  </a:lnTo>
                  <a:lnTo>
                    <a:pt x="1879" y="1242"/>
                  </a:lnTo>
                  <a:lnTo>
                    <a:pt x="1815" y="1212"/>
                  </a:lnTo>
                  <a:lnTo>
                    <a:pt x="1748" y="1187"/>
                  </a:lnTo>
                  <a:lnTo>
                    <a:pt x="1679" y="1167"/>
                  </a:lnTo>
                  <a:lnTo>
                    <a:pt x="1606" y="1152"/>
                  </a:lnTo>
                  <a:lnTo>
                    <a:pt x="1533" y="1143"/>
                  </a:lnTo>
                  <a:lnTo>
                    <a:pt x="1458" y="1141"/>
                  </a:lnTo>
                  <a:close/>
                  <a:moveTo>
                    <a:pt x="75" y="0"/>
                  </a:moveTo>
                  <a:lnTo>
                    <a:pt x="2779" y="0"/>
                  </a:lnTo>
                  <a:lnTo>
                    <a:pt x="2778" y="2"/>
                  </a:lnTo>
                  <a:lnTo>
                    <a:pt x="2776" y="8"/>
                  </a:lnTo>
                  <a:lnTo>
                    <a:pt x="2771" y="18"/>
                  </a:lnTo>
                  <a:lnTo>
                    <a:pt x="2765" y="31"/>
                  </a:lnTo>
                  <a:lnTo>
                    <a:pt x="2758" y="48"/>
                  </a:lnTo>
                  <a:lnTo>
                    <a:pt x="2747" y="68"/>
                  </a:lnTo>
                  <a:lnTo>
                    <a:pt x="2736" y="90"/>
                  </a:lnTo>
                  <a:lnTo>
                    <a:pt x="2721" y="115"/>
                  </a:lnTo>
                  <a:lnTo>
                    <a:pt x="2705" y="142"/>
                  </a:lnTo>
                  <a:lnTo>
                    <a:pt x="2686" y="172"/>
                  </a:lnTo>
                  <a:lnTo>
                    <a:pt x="2665" y="202"/>
                  </a:lnTo>
                  <a:lnTo>
                    <a:pt x="2641" y="234"/>
                  </a:lnTo>
                  <a:lnTo>
                    <a:pt x="2615" y="267"/>
                  </a:lnTo>
                  <a:lnTo>
                    <a:pt x="2586" y="302"/>
                  </a:lnTo>
                  <a:lnTo>
                    <a:pt x="2554" y="337"/>
                  </a:lnTo>
                  <a:lnTo>
                    <a:pt x="2520" y="372"/>
                  </a:lnTo>
                  <a:lnTo>
                    <a:pt x="2482" y="408"/>
                  </a:lnTo>
                  <a:lnTo>
                    <a:pt x="2441" y="443"/>
                  </a:lnTo>
                  <a:lnTo>
                    <a:pt x="2397" y="478"/>
                  </a:lnTo>
                  <a:lnTo>
                    <a:pt x="2349" y="513"/>
                  </a:lnTo>
                  <a:lnTo>
                    <a:pt x="2299" y="546"/>
                  </a:lnTo>
                  <a:lnTo>
                    <a:pt x="2246" y="578"/>
                  </a:lnTo>
                  <a:lnTo>
                    <a:pt x="2189" y="609"/>
                  </a:lnTo>
                  <a:lnTo>
                    <a:pt x="2128" y="639"/>
                  </a:lnTo>
                  <a:lnTo>
                    <a:pt x="2063" y="666"/>
                  </a:lnTo>
                  <a:lnTo>
                    <a:pt x="1995" y="691"/>
                  </a:lnTo>
                  <a:lnTo>
                    <a:pt x="1922" y="713"/>
                  </a:lnTo>
                  <a:lnTo>
                    <a:pt x="1847" y="733"/>
                  </a:lnTo>
                  <a:lnTo>
                    <a:pt x="1766" y="750"/>
                  </a:lnTo>
                  <a:lnTo>
                    <a:pt x="1682" y="763"/>
                  </a:lnTo>
                  <a:lnTo>
                    <a:pt x="1594" y="774"/>
                  </a:lnTo>
                  <a:lnTo>
                    <a:pt x="1594" y="955"/>
                  </a:lnTo>
                  <a:lnTo>
                    <a:pt x="2096" y="955"/>
                  </a:lnTo>
                  <a:lnTo>
                    <a:pt x="2132" y="955"/>
                  </a:lnTo>
                  <a:lnTo>
                    <a:pt x="2167" y="958"/>
                  </a:lnTo>
                  <a:lnTo>
                    <a:pt x="2199" y="964"/>
                  </a:lnTo>
                  <a:lnTo>
                    <a:pt x="2232" y="971"/>
                  </a:lnTo>
                  <a:lnTo>
                    <a:pt x="2263" y="983"/>
                  </a:lnTo>
                  <a:lnTo>
                    <a:pt x="2293" y="996"/>
                  </a:lnTo>
                  <a:lnTo>
                    <a:pt x="2320" y="1014"/>
                  </a:lnTo>
                  <a:lnTo>
                    <a:pt x="2346" y="1035"/>
                  </a:lnTo>
                  <a:lnTo>
                    <a:pt x="2370" y="1060"/>
                  </a:lnTo>
                  <a:lnTo>
                    <a:pt x="2391" y="1088"/>
                  </a:lnTo>
                  <a:lnTo>
                    <a:pt x="2410" y="1121"/>
                  </a:lnTo>
                  <a:lnTo>
                    <a:pt x="2427" y="1159"/>
                  </a:lnTo>
                  <a:lnTo>
                    <a:pt x="2440" y="1201"/>
                  </a:lnTo>
                  <a:lnTo>
                    <a:pt x="2445" y="1221"/>
                  </a:lnTo>
                  <a:lnTo>
                    <a:pt x="2452" y="1245"/>
                  </a:lnTo>
                  <a:lnTo>
                    <a:pt x="2460" y="1275"/>
                  </a:lnTo>
                  <a:lnTo>
                    <a:pt x="2469" y="1309"/>
                  </a:lnTo>
                  <a:lnTo>
                    <a:pt x="2480" y="1348"/>
                  </a:lnTo>
                  <a:lnTo>
                    <a:pt x="2491" y="1390"/>
                  </a:lnTo>
                  <a:lnTo>
                    <a:pt x="2504" y="1437"/>
                  </a:lnTo>
                  <a:lnTo>
                    <a:pt x="2517" y="1487"/>
                  </a:lnTo>
                  <a:lnTo>
                    <a:pt x="2531" y="1539"/>
                  </a:lnTo>
                  <a:lnTo>
                    <a:pt x="2547" y="1595"/>
                  </a:lnTo>
                  <a:lnTo>
                    <a:pt x="2563" y="1654"/>
                  </a:lnTo>
                  <a:lnTo>
                    <a:pt x="2578" y="1714"/>
                  </a:lnTo>
                  <a:lnTo>
                    <a:pt x="2595" y="1775"/>
                  </a:lnTo>
                  <a:lnTo>
                    <a:pt x="2612" y="1839"/>
                  </a:lnTo>
                  <a:lnTo>
                    <a:pt x="2630" y="1903"/>
                  </a:lnTo>
                  <a:lnTo>
                    <a:pt x="2648" y="1969"/>
                  </a:lnTo>
                  <a:lnTo>
                    <a:pt x="2665" y="2034"/>
                  </a:lnTo>
                  <a:lnTo>
                    <a:pt x="2682" y="2100"/>
                  </a:lnTo>
                  <a:lnTo>
                    <a:pt x="2700" y="2165"/>
                  </a:lnTo>
                  <a:lnTo>
                    <a:pt x="2718" y="2230"/>
                  </a:lnTo>
                  <a:lnTo>
                    <a:pt x="2735" y="2293"/>
                  </a:lnTo>
                  <a:lnTo>
                    <a:pt x="2753" y="2356"/>
                  </a:lnTo>
                  <a:lnTo>
                    <a:pt x="2768" y="2417"/>
                  </a:lnTo>
                  <a:lnTo>
                    <a:pt x="2784" y="2476"/>
                  </a:lnTo>
                  <a:lnTo>
                    <a:pt x="2800" y="2532"/>
                  </a:lnTo>
                  <a:lnTo>
                    <a:pt x="2815" y="2586"/>
                  </a:lnTo>
                  <a:lnTo>
                    <a:pt x="2828" y="2637"/>
                  </a:lnTo>
                  <a:lnTo>
                    <a:pt x="2842" y="2685"/>
                  </a:lnTo>
                  <a:lnTo>
                    <a:pt x="2853" y="2730"/>
                  </a:lnTo>
                  <a:lnTo>
                    <a:pt x="2865" y="2771"/>
                  </a:lnTo>
                  <a:lnTo>
                    <a:pt x="2874" y="2807"/>
                  </a:lnTo>
                  <a:lnTo>
                    <a:pt x="2883" y="2838"/>
                  </a:lnTo>
                  <a:lnTo>
                    <a:pt x="2890" y="2864"/>
                  </a:lnTo>
                  <a:lnTo>
                    <a:pt x="2896" y="2886"/>
                  </a:lnTo>
                  <a:lnTo>
                    <a:pt x="2901" y="2902"/>
                  </a:lnTo>
                  <a:lnTo>
                    <a:pt x="2904" y="2912"/>
                  </a:lnTo>
                  <a:lnTo>
                    <a:pt x="2909" y="2931"/>
                  </a:lnTo>
                  <a:lnTo>
                    <a:pt x="2912" y="2950"/>
                  </a:lnTo>
                  <a:lnTo>
                    <a:pt x="2915" y="2970"/>
                  </a:lnTo>
                  <a:lnTo>
                    <a:pt x="2916" y="2990"/>
                  </a:lnTo>
                  <a:lnTo>
                    <a:pt x="2915" y="3010"/>
                  </a:lnTo>
                  <a:lnTo>
                    <a:pt x="2912" y="3029"/>
                  </a:lnTo>
                  <a:lnTo>
                    <a:pt x="2907" y="3048"/>
                  </a:lnTo>
                  <a:lnTo>
                    <a:pt x="2899" y="3066"/>
                  </a:lnTo>
                  <a:lnTo>
                    <a:pt x="2888" y="3081"/>
                  </a:lnTo>
                  <a:lnTo>
                    <a:pt x="2874" y="3097"/>
                  </a:lnTo>
                  <a:lnTo>
                    <a:pt x="2858" y="3111"/>
                  </a:lnTo>
                  <a:lnTo>
                    <a:pt x="2838" y="3122"/>
                  </a:lnTo>
                  <a:lnTo>
                    <a:pt x="2813" y="3131"/>
                  </a:lnTo>
                  <a:lnTo>
                    <a:pt x="2785" y="3138"/>
                  </a:lnTo>
                  <a:lnTo>
                    <a:pt x="2754" y="3142"/>
                  </a:lnTo>
                  <a:lnTo>
                    <a:pt x="2717" y="3144"/>
                  </a:lnTo>
                  <a:lnTo>
                    <a:pt x="2544" y="3144"/>
                  </a:lnTo>
                  <a:lnTo>
                    <a:pt x="2544" y="3254"/>
                  </a:lnTo>
                  <a:lnTo>
                    <a:pt x="346" y="3254"/>
                  </a:lnTo>
                  <a:lnTo>
                    <a:pt x="346" y="3144"/>
                  </a:lnTo>
                  <a:lnTo>
                    <a:pt x="198" y="3144"/>
                  </a:lnTo>
                  <a:lnTo>
                    <a:pt x="162" y="3142"/>
                  </a:lnTo>
                  <a:lnTo>
                    <a:pt x="130" y="3138"/>
                  </a:lnTo>
                  <a:lnTo>
                    <a:pt x="102" y="3131"/>
                  </a:lnTo>
                  <a:lnTo>
                    <a:pt x="78" y="3122"/>
                  </a:lnTo>
                  <a:lnTo>
                    <a:pt x="58" y="3111"/>
                  </a:lnTo>
                  <a:lnTo>
                    <a:pt x="41" y="3097"/>
                  </a:lnTo>
                  <a:lnTo>
                    <a:pt x="27" y="3081"/>
                  </a:lnTo>
                  <a:lnTo>
                    <a:pt x="17" y="3066"/>
                  </a:lnTo>
                  <a:lnTo>
                    <a:pt x="8" y="3048"/>
                  </a:lnTo>
                  <a:lnTo>
                    <a:pt x="3" y="3029"/>
                  </a:lnTo>
                  <a:lnTo>
                    <a:pt x="0" y="3010"/>
                  </a:lnTo>
                  <a:lnTo>
                    <a:pt x="0" y="2990"/>
                  </a:lnTo>
                  <a:lnTo>
                    <a:pt x="0" y="2970"/>
                  </a:lnTo>
                  <a:lnTo>
                    <a:pt x="3" y="2950"/>
                  </a:lnTo>
                  <a:lnTo>
                    <a:pt x="7" y="2931"/>
                  </a:lnTo>
                  <a:lnTo>
                    <a:pt x="12" y="2912"/>
                  </a:lnTo>
                  <a:lnTo>
                    <a:pt x="15" y="2902"/>
                  </a:lnTo>
                  <a:lnTo>
                    <a:pt x="19" y="2886"/>
                  </a:lnTo>
                  <a:lnTo>
                    <a:pt x="25" y="2864"/>
                  </a:lnTo>
                  <a:lnTo>
                    <a:pt x="33" y="2838"/>
                  </a:lnTo>
                  <a:lnTo>
                    <a:pt x="41" y="2807"/>
                  </a:lnTo>
                  <a:lnTo>
                    <a:pt x="50" y="2771"/>
                  </a:lnTo>
                  <a:lnTo>
                    <a:pt x="62" y="2730"/>
                  </a:lnTo>
                  <a:lnTo>
                    <a:pt x="73" y="2685"/>
                  </a:lnTo>
                  <a:lnTo>
                    <a:pt x="87" y="2637"/>
                  </a:lnTo>
                  <a:lnTo>
                    <a:pt x="101" y="2586"/>
                  </a:lnTo>
                  <a:lnTo>
                    <a:pt x="115" y="2532"/>
                  </a:lnTo>
                  <a:lnTo>
                    <a:pt x="131" y="2476"/>
                  </a:lnTo>
                  <a:lnTo>
                    <a:pt x="147" y="2417"/>
                  </a:lnTo>
                  <a:lnTo>
                    <a:pt x="164" y="2356"/>
                  </a:lnTo>
                  <a:lnTo>
                    <a:pt x="181" y="2293"/>
                  </a:lnTo>
                  <a:lnTo>
                    <a:pt x="197" y="2230"/>
                  </a:lnTo>
                  <a:lnTo>
                    <a:pt x="215" y="2165"/>
                  </a:lnTo>
                  <a:lnTo>
                    <a:pt x="233" y="2100"/>
                  </a:lnTo>
                  <a:lnTo>
                    <a:pt x="250" y="2034"/>
                  </a:lnTo>
                  <a:lnTo>
                    <a:pt x="268" y="1969"/>
                  </a:lnTo>
                  <a:lnTo>
                    <a:pt x="286" y="1903"/>
                  </a:lnTo>
                  <a:lnTo>
                    <a:pt x="303" y="1839"/>
                  </a:lnTo>
                  <a:lnTo>
                    <a:pt x="320" y="1775"/>
                  </a:lnTo>
                  <a:lnTo>
                    <a:pt x="337" y="1714"/>
                  </a:lnTo>
                  <a:lnTo>
                    <a:pt x="353" y="1654"/>
                  </a:lnTo>
                  <a:lnTo>
                    <a:pt x="368" y="1595"/>
                  </a:lnTo>
                  <a:lnTo>
                    <a:pt x="384" y="1539"/>
                  </a:lnTo>
                  <a:lnTo>
                    <a:pt x="398" y="1487"/>
                  </a:lnTo>
                  <a:lnTo>
                    <a:pt x="412" y="1437"/>
                  </a:lnTo>
                  <a:lnTo>
                    <a:pt x="424" y="1390"/>
                  </a:lnTo>
                  <a:lnTo>
                    <a:pt x="436" y="1348"/>
                  </a:lnTo>
                  <a:lnTo>
                    <a:pt x="446" y="1309"/>
                  </a:lnTo>
                  <a:lnTo>
                    <a:pt x="456" y="1275"/>
                  </a:lnTo>
                  <a:lnTo>
                    <a:pt x="463" y="1245"/>
                  </a:lnTo>
                  <a:lnTo>
                    <a:pt x="470" y="1221"/>
                  </a:lnTo>
                  <a:lnTo>
                    <a:pt x="476" y="1201"/>
                  </a:lnTo>
                  <a:lnTo>
                    <a:pt x="488" y="1159"/>
                  </a:lnTo>
                  <a:lnTo>
                    <a:pt x="505" y="1121"/>
                  </a:lnTo>
                  <a:lnTo>
                    <a:pt x="524" y="1088"/>
                  </a:lnTo>
                  <a:lnTo>
                    <a:pt x="546" y="1060"/>
                  </a:lnTo>
                  <a:lnTo>
                    <a:pt x="569" y="1035"/>
                  </a:lnTo>
                  <a:lnTo>
                    <a:pt x="595" y="1014"/>
                  </a:lnTo>
                  <a:lnTo>
                    <a:pt x="623" y="996"/>
                  </a:lnTo>
                  <a:lnTo>
                    <a:pt x="652" y="983"/>
                  </a:lnTo>
                  <a:lnTo>
                    <a:pt x="683" y="971"/>
                  </a:lnTo>
                  <a:lnTo>
                    <a:pt x="716" y="964"/>
                  </a:lnTo>
                  <a:lnTo>
                    <a:pt x="750" y="958"/>
                  </a:lnTo>
                  <a:lnTo>
                    <a:pt x="783" y="955"/>
                  </a:lnTo>
                  <a:lnTo>
                    <a:pt x="819" y="955"/>
                  </a:lnTo>
                  <a:lnTo>
                    <a:pt x="1285" y="955"/>
                  </a:lnTo>
                  <a:lnTo>
                    <a:pt x="1285" y="778"/>
                  </a:lnTo>
                  <a:lnTo>
                    <a:pt x="1196" y="772"/>
                  </a:lnTo>
                  <a:lnTo>
                    <a:pt x="1111" y="761"/>
                  </a:lnTo>
                  <a:lnTo>
                    <a:pt x="1031" y="748"/>
                  </a:lnTo>
                  <a:lnTo>
                    <a:pt x="954" y="732"/>
                  </a:lnTo>
                  <a:lnTo>
                    <a:pt x="882" y="712"/>
                  </a:lnTo>
                  <a:lnTo>
                    <a:pt x="814" y="692"/>
                  </a:lnTo>
                  <a:lnTo>
                    <a:pt x="749" y="668"/>
                  </a:lnTo>
                  <a:lnTo>
                    <a:pt x="688" y="642"/>
                  </a:lnTo>
                  <a:lnTo>
                    <a:pt x="631" y="614"/>
                  </a:lnTo>
                  <a:lnTo>
                    <a:pt x="576" y="584"/>
                  </a:lnTo>
                  <a:lnTo>
                    <a:pt x="526" y="553"/>
                  </a:lnTo>
                  <a:lnTo>
                    <a:pt x="479" y="521"/>
                  </a:lnTo>
                  <a:lnTo>
                    <a:pt x="435" y="489"/>
                  </a:lnTo>
                  <a:lnTo>
                    <a:pt x="394" y="454"/>
                  </a:lnTo>
                  <a:lnTo>
                    <a:pt x="356" y="421"/>
                  </a:lnTo>
                  <a:lnTo>
                    <a:pt x="320" y="387"/>
                  </a:lnTo>
                  <a:lnTo>
                    <a:pt x="289" y="353"/>
                  </a:lnTo>
                  <a:lnTo>
                    <a:pt x="259" y="318"/>
                  </a:lnTo>
                  <a:lnTo>
                    <a:pt x="232" y="285"/>
                  </a:lnTo>
                  <a:lnTo>
                    <a:pt x="208" y="253"/>
                  </a:lnTo>
                  <a:lnTo>
                    <a:pt x="186" y="220"/>
                  </a:lnTo>
                  <a:lnTo>
                    <a:pt x="166" y="190"/>
                  </a:lnTo>
                  <a:lnTo>
                    <a:pt x="148" y="161"/>
                  </a:lnTo>
                  <a:lnTo>
                    <a:pt x="133" y="133"/>
                  </a:lnTo>
                  <a:lnTo>
                    <a:pt x="120" y="108"/>
                  </a:lnTo>
                  <a:lnTo>
                    <a:pt x="108" y="84"/>
                  </a:lnTo>
                  <a:lnTo>
                    <a:pt x="99" y="63"/>
                  </a:lnTo>
                  <a:lnTo>
                    <a:pt x="91" y="45"/>
                  </a:lnTo>
                  <a:lnTo>
                    <a:pt x="85" y="29"/>
                  </a:lnTo>
                  <a:lnTo>
                    <a:pt x="80" y="17"/>
                  </a:lnTo>
                  <a:lnTo>
                    <a:pt x="77" y="7"/>
                  </a:lnTo>
                  <a:lnTo>
                    <a:pt x="76" y="2"/>
                  </a:lnTo>
                  <a:lnTo>
                    <a:pt x="75"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85" name="Freeform 33"/>
            <p:cNvSpPr>
              <a:spLocks/>
            </p:cNvSpPr>
            <p:nvPr/>
          </p:nvSpPr>
          <p:spPr bwMode="auto">
            <a:xfrm>
              <a:off x="3199" y="486"/>
              <a:ext cx="10" cy="8"/>
            </a:xfrm>
            <a:custGeom>
              <a:avLst/>
              <a:gdLst>
                <a:gd name="T0" fmla="*/ 28 w 122"/>
                <a:gd name="T1" fmla="*/ 0 h 104"/>
                <a:gd name="T2" fmla="*/ 122 w 122"/>
                <a:gd name="T3" fmla="*/ 65 h 104"/>
                <a:gd name="T4" fmla="*/ 107 w 122"/>
                <a:gd name="T5" fmla="*/ 84 h 104"/>
                <a:gd name="T6" fmla="*/ 93 w 122"/>
                <a:gd name="T7" fmla="*/ 104 h 104"/>
                <a:gd name="T8" fmla="*/ 0 w 122"/>
                <a:gd name="T9" fmla="*/ 38 h 104"/>
                <a:gd name="T10" fmla="*/ 28 w 122"/>
                <a:gd name="T11" fmla="*/ 0 h 104"/>
              </a:gdLst>
              <a:ahLst/>
              <a:cxnLst>
                <a:cxn ang="0">
                  <a:pos x="T0" y="T1"/>
                </a:cxn>
                <a:cxn ang="0">
                  <a:pos x="T2" y="T3"/>
                </a:cxn>
                <a:cxn ang="0">
                  <a:pos x="T4" y="T5"/>
                </a:cxn>
                <a:cxn ang="0">
                  <a:pos x="T6" y="T7"/>
                </a:cxn>
                <a:cxn ang="0">
                  <a:pos x="T8" y="T9"/>
                </a:cxn>
                <a:cxn ang="0">
                  <a:pos x="T10" y="T11"/>
                </a:cxn>
              </a:cxnLst>
              <a:rect l="0" t="0" r="r" b="b"/>
              <a:pathLst>
                <a:path w="122" h="104">
                  <a:moveTo>
                    <a:pt x="28" y="0"/>
                  </a:moveTo>
                  <a:lnTo>
                    <a:pt x="122" y="65"/>
                  </a:lnTo>
                  <a:lnTo>
                    <a:pt x="107" y="84"/>
                  </a:lnTo>
                  <a:lnTo>
                    <a:pt x="93" y="104"/>
                  </a:lnTo>
                  <a:lnTo>
                    <a:pt x="0" y="38"/>
                  </a:lnTo>
                  <a:lnTo>
                    <a:pt x="28"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86" name="Freeform 34"/>
            <p:cNvSpPr>
              <a:spLocks/>
            </p:cNvSpPr>
            <p:nvPr/>
          </p:nvSpPr>
          <p:spPr bwMode="auto">
            <a:xfrm>
              <a:off x="3221" y="467"/>
              <a:ext cx="8" cy="10"/>
            </a:xfrm>
            <a:custGeom>
              <a:avLst/>
              <a:gdLst>
                <a:gd name="T0" fmla="*/ 43 w 94"/>
                <a:gd name="T1" fmla="*/ 0 h 125"/>
                <a:gd name="T2" fmla="*/ 94 w 94"/>
                <a:gd name="T3" fmla="*/ 103 h 125"/>
                <a:gd name="T4" fmla="*/ 73 w 94"/>
                <a:gd name="T5" fmla="*/ 113 h 125"/>
                <a:gd name="T6" fmla="*/ 52 w 94"/>
                <a:gd name="T7" fmla="*/ 125 h 125"/>
                <a:gd name="T8" fmla="*/ 0 w 94"/>
                <a:gd name="T9" fmla="*/ 20 h 125"/>
                <a:gd name="T10" fmla="*/ 43 w 94"/>
                <a:gd name="T11" fmla="*/ 0 h 125"/>
              </a:gdLst>
              <a:ahLst/>
              <a:cxnLst>
                <a:cxn ang="0">
                  <a:pos x="T0" y="T1"/>
                </a:cxn>
                <a:cxn ang="0">
                  <a:pos x="T2" y="T3"/>
                </a:cxn>
                <a:cxn ang="0">
                  <a:pos x="T4" y="T5"/>
                </a:cxn>
                <a:cxn ang="0">
                  <a:pos x="T6" y="T7"/>
                </a:cxn>
                <a:cxn ang="0">
                  <a:pos x="T8" y="T9"/>
                </a:cxn>
                <a:cxn ang="0">
                  <a:pos x="T10" y="T11"/>
                </a:cxn>
              </a:cxnLst>
              <a:rect l="0" t="0" r="r" b="b"/>
              <a:pathLst>
                <a:path w="94" h="125">
                  <a:moveTo>
                    <a:pt x="43" y="0"/>
                  </a:moveTo>
                  <a:lnTo>
                    <a:pt x="94" y="103"/>
                  </a:lnTo>
                  <a:lnTo>
                    <a:pt x="73" y="113"/>
                  </a:lnTo>
                  <a:lnTo>
                    <a:pt x="52" y="125"/>
                  </a:lnTo>
                  <a:lnTo>
                    <a:pt x="0" y="20"/>
                  </a:lnTo>
                  <a:lnTo>
                    <a:pt x="43"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87" name="Freeform 35"/>
            <p:cNvSpPr>
              <a:spLocks/>
            </p:cNvSpPr>
            <p:nvPr/>
          </p:nvSpPr>
          <p:spPr bwMode="auto">
            <a:xfrm>
              <a:off x="3189" y="520"/>
              <a:ext cx="9" cy="4"/>
            </a:xfrm>
            <a:custGeom>
              <a:avLst/>
              <a:gdLst>
                <a:gd name="T0" fmla="*/ 0 w 119"/>
                <a:gd name="T1" fmla="*/ 0 h 48"/>
                <a:gd name="T2" fmla="*/ 118 w 119"/>
                <a:gd name="T3" fmla="*/ 0 h 48"/>
                <a:gd name="T4" fmla="*/ 117 w 119"/>
                <a:gd name="T5" fmla="*/ 5 h 48"/>
                <a:gd name="T6" fmla="*/ 117 w 119"/>
                <a:gd name="T7" fmla="*/ 11 h 48"/>
                <a:gd name="T8" fmla="*/ 116 w 119"/>
                <a:gd name="T9" fmla="*/ 16 h 48"/>
                <a:gd name="T10" fmla="*/ 118 w 119"/>
                <a:gd name="T11" fmla="*/ 32 h 48"/>
                <a:gd name="T12" fmla="*/ 119 w 119"/>
                <a:gd name="T13" fmla="*/ 48 h 48"/>
                <a:gd name="T14" fmla="*/ 0 w 119"/>
                <a:gd name="T15" fmla="*/ 48 h 48"/>
                <a:gd name="T16" fmla="*/ 0 w 119"/>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8">
                  <a:moveTo>
                    <a:pt x="0" y="0"/>
                  </a:moveTo>
                  <a:lnTo>
                    <a:pt x="118" y="0"/>
                  </a:lnTo>
                  <a:lnTo>
                    <a:pt x="117" y="5"/>
                  </a:lnTo>
                  <a:lnTo>
                    <a:pt x="117" y="11"/>
                  </a:lnTo>
                  <a:lnTo>
                    <a:pt x="116" y="16"/>
                  </a:lnTo>
                  <a:lnTo>
                    <a:pt x="118" y="32"/>
                  </a:lnTo>
                  <a:lnTo>
                    <a:pt x="119" y="48"/>
                  </a:lnTo>
                  <a:lnTo>
                    <a:pt x="0" y="48"/>
                  </a:ln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88" name="Freeform 36"/>
            <p:cNvSpPr>
              <a:spLocks/>
            </p:cNvSpPr>
            <p:nvPr/>
          </p:nvSpPr>
          <p:spPr bwMode="auto">
            <a:xfrm>
              <a:off x="3294" y="492"/>
              <a:ext cx="10" cy="8"/>
            </a:xfrm>
            <a:custGeom>
              <a:avLst/>
              <a:gdLst>
                <a:gd name="T0" fmla="*/ 119 w 142"/>
                <a:gd name="T1" fmla="*/ 0 h 106"/>
                <a:gd name="T2" fmla="*/ 142 w 142"/>
                <a:gd name="T3" fmla="*/ 41 h 106"/>
                <a:gd name="T4" fmla="*/ 23 w 142"/>
                <a:gd name="T5" fmla="*/ 106 h 106"/>
                <a:gd name="T6" fmla="*/ 0 w 142"/>
                <a:gd name="T7" fmla="*/ 64 h 106"/>
                <a:gd name="T8" fmla="*/ 119 w 142"/>
                <a:gd name="T9" fmla="*/ 0 h 106"/>
              </a:gdLst>
              <a:ahLst/>
              <a:cxnLst>
                <a:cxn ang="0">
                  <a:pos x="T0" y="T1"/>
                </a:cxn>
                <a:cxn ang="0">
                  <a:pos x="T2" y="T3"/>
                </a:cxn>
                <a:cxn ang="0">
                  <a:pos x="T4" y="T5"/>
                </a:cxn>
                <a:cxn ang="0">
                  <a:pos x="T6" y="T7"/>
                </a:cxn>
                <a:cxn ang="0">
                  <a:pos x="T8" y="T9"/>
                </a:cxn>
              </a:cxnLst>
              <a:rect l="0" t="0" r="r" b="b"/>
              <a:pathLst>
                <a:path w="142" h="106">
                  <a:moveTo>
                    <a:pt x="119" y="0"/>
                  </a:moveTo>
                  <a:lnTo>
                    <a:pt x="142" y="41"/>
                  </a:lnTo>
                  <a:lnTo>
                    <a:pt x="23" y="106"/>
                  </a:lnTo>
                  <a:lnTo>
                    <a:pt x="0" y="64"/>
                  </a:lnTo>
                  <a:lnTo>
                    <a:pt x="11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89" name="Freeform 37"/>
            <p:cNvSpPr>
              <a:spLocks/>
            </p:cNvSpPr>
            <p:nvPr/>
          </p:nvSpPr>
          <p:spPr bwMode="auto">
            <a:xfrm>
              <a:off x="3275" y="469"/>
              <a:ext cx="8" cy="11"/>
            </a:xfrm>
            <a:custGeom>
              <a:avLst/>
              <a:gdLst>
                <a:gd name="T0" fmla="*/ 67 w 108"/>
                <a:gd name="T1" fmla="*/ 0 h 133"/>
                <a:gd name="T2" fmla="*/ 108 w 108"/>
                <a:gd name="T3" fmla="*/ 24 h 133"/>
                <a:gd name="T4" fmla="*/ 42 w 108"/>
                <a:gd name="T5" fmla="*/ 133 h 133"/>
                <a:gd name="T6" fmla="*/ 22 w 108"/>
                <a:gd name="T7" fmla="*/ 120 h 133"/>
                <a:gd name="T8" fmla="*/ 0 w 108"/>
                <a:gd name="T9" fmla="*/ 109 h 133"/>
                <a:gd name="T10" fmla="*/ 67 w 108"/>
                <a:gd name="T11" fmla="*/ 0 h 133"/>
              </a:gdLst>
              <a:ahLst/>
              <a:cxnLst>
                <a:cxn ang="0">
                  <a:pos x="T0" y="T1"/>
                </a:cxn>
                <a:cxn ang="0">
                  <a:pos x="T2" y="T3"/>
                </a:cxn>
                <a:cxn ang="0">
                  <a:pos x="T4" y="T5"/>
                </a:cxn>
                <a:cxn ang="0">
                  <a:pos x="T6" y="T7"/>
                </a:cxn>
                <a:cxn ang="0">
                  <a:pos x="T8" y="T9"/>
                </a:cxn>
                <a:cxn ang="0">
                  <a:pos x="T10" y="T11"/>
                </a:cxn>
              </a:cxnLst>
              <a:rect l="0" t="0" r="r" b="b"/>
              <a:pathLst>
                <a:path w="108" h="133">
                  <a:moveTo>
                    <a:pt x="67" y="0"/>
                  </a:moveTo>
                  <a:lnTo>
                    <a:pt x="108" y="24"/>
                  </a:lnTo>
                  <a:lnTo>
                    <a:pt x="42" y="133"/>
                  </a:lnTo>
                  <a:lnTo>
                    <a:pt x="22" y="120"/>
                  </a:lnTo>
                  <a:lnTo>
                    <a:pt x="0" y="109"/>
                  </a:lnTo>
                  <a:lnTo>
                    <a:pt x="67"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90" name="Freeform 38"/>
            <p:cNvSpPr>
              <a:spLocks/>
            </p:cNvSpPr>
            <p:nvPr/>
          </p:nvSpPr>
          <p:spPr bwMode="auto">
            <a:xfrm>
              <a:off x="3248" y="462"/>
              <a:ext cx="4" cy="9"/>
            </a:xfrm>
            <a:custGeom>
              <a:avLst/>
              <a:gdLst>
                <a:gd name="T0" fmla="*/ 0 w 48"/>
                <a:gd name="T1" fmla="*/ 0 h 122"/>
                <a:gd name="T2" fmla="*/ 48 w 48"/>
                <a:gd name="T3" fmla="*/ 0 h 122"/>
                <a:gd name="T4" fmla="*/ 48 w 48"/>
                <a:gd name="T5" fmla="*/ 122 h 122"/>
                <a:gd name="T6" fmla="*/ 30 w 48"/>
                <a:gd name="T7" fmla="*/ 119 h 122"/>
                <a:gd name="T8" fmla="*/ 11 w 48"/>
                <a:gd name="T9" fmla="*/ 118 h 122"/>
                <a:gd name="T10" fmla="*/ 8 w 48"/>
                <a:gd name="T11" fmla="*/ 118 h 122"/>
                <a:gd name="T12" fmla="*/ 4 w 48"/>
                <a:gd name="T13" fmla="*/ 118 h 122"/>
                <a:gd name="T14" fmla="*/ 0 w 48"/>
                <a:gd name="T15" fmla="*/ 119 h 122"/>
                <a:gd name="T16" fmla="*/ 0 w 48"/>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22">
                  <a:moveTo>
                    <a:pt x="0" y="0"/>
                  </a:moveTo>
                  <a:lnTo>
                    <a:pt x="48" y="0"/>
                  </a:lnTo>
                  <a:lnTo>
                    <a:pt x="48" y="122"/>
                  </a:lnTo>
                  <a:lnTo>
                    <a:pt x="30" y="119"/>
                  </a:lnTo>
                  <a:lnTo>
                    <a:pt x="11" y="118"/>
                  </a:lnTo>
                  <a:lnTo>
                    <a:pt x="8" y="118"/>
                  </a:lnTo>
                  <a:lnTo>
                    <a:pt x="4" y="118"/>
                  </a:lnTo>
                  <a:lnTo>
                    <a:pt x="0" y="119"/>
                  </a:lnTo>
                  <a:lnTo>
                    <a:pt x="0"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91" name="Freeform 39"/>
            <p:cNvSpPr>
              <a:spLocks/>
            </p:cNvSpPr>
            <p:nvPr/>
          </p:nvSpPr>
          <p:spPr bwMode="auto">
            <a:xfrm>
              <a:off x="3271" y="566"/>
              <a:ext cx="8" cy="11"/>
            </a:xfrm>
            <a:custGeom>
              <a:avLst/>
              <a:gdLst>
                <a:gd name="T0" fmla="*/ 41 w 105"/>
                <a:gd name="T1" fmla="*/ 0 h 149"/>
                <a:gd name="T2" fmla="*/ 105 w 105"/>
                <a:gd name="T3" fmla="*/ 128 h 149"/>
                <a:gd name="T4" fmla="*/ 62 w 105"/>
                <a:gd name="T5" fmla="*/ 149 h 149"/>
                <a:gd name="T6" fmla="*/ 0 w 105"/>
                <a:gd name="T7" fmla="*/ 23 h 149"/>
                <a:gd name="T8" fmla="*/ 21 w 105"/>
                <a:gd name="T9" fmla="*/ 12 h 149"/>
                <a:gd name="T10" fmla="*/ 41 w 105"/>
                <a:gd name="T11" fmla="*/ 0 h 149"/>
              </a:gdLst>
              <a:ahLst/>
              <a:cxnLst>
                <a:cxn ang="0">
                  <a:pos x="T0" y="T1"/>
                </a:cxn>
                <a:cxn ang="0">
                  <a:pos x="T2" y="T3"/>
                </a:cxn>
                <a:cxn ang="0">
                  <a:pos x="T4" y="T5"/>
                </a:cxn>
                <a:cxn ang="0">
                  <a:pos x="T6" y="T7"/>
                </a:cxn>
                <a:cxn ang="0">
                  <a:pos x="T8" y="T9"/>
                </a:cxn>
                <a:cxn ang="0">
                  <a:pos x="T10" y="T11"/>
                </a:cxn>
              </a:cxnLst>
              <a:rect l="0" t="0" r="r" b="b"/>
              <a:pathLst>
                <a:path w="105" h="149">
                  <a:moveTo>
                    <a:pt x="41" y="0"/>
                  </a:moveTo>
                  <a:lnTo>
                    <a:pt x="105" y="128"/>
                  </a:lnTo>
                  <a:lnTo>
                    <a:pt x="62" y="149"/>
                  </a:lnTo>
                  <a:lnTo>
                    <a:pt x="0" y="23"/>
                  </a:lnTo>
                  <a:lnTo>
                    <a:pt x="21" y="12"/>
                  </a:lnTo>
                  <a:lnTo>
                    <a:pt x="41"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92" name="Freeform 40"/>
            <p:cNvSpPr>
              <a:spLocks/>
            </p:cNvSpPr>
            <p:nvPr/>
          </p:nvSpPr>
          <p:spPr bwMode="auto">
            <a:xfrm>
              <a:off x="3290" y="549"/>
              <a:ext cx="11" cy="10"/>
            </a:xfrm>
            <a:custGeom>
              <a:avLst/>
              <a:gdLst>
                <a:gd name="T0" fmla="*/ 29 w 145"/>
                <a:gd name="T1" fmla="*/ 0 h 120"/>
                <a:gd name="T2" fmla="*/ 145 w 145"/>
                <a:gd name="T3" fmla="*/ 82 h 120"/>
                <a:gd name="T4" fmla="*/ 118 w 145"/>
                <a:gd name="T5" fmla="*/ 120 h 120"/>
                <a:gd name="T6" fmla="*/ 0 w 145"/>
                <a:gd name="T7" fmla="*/ 37 h 120"/>
                <a:gd name="T8" fmla="*/ 15 w 145"/>
                <a:gd name="T9" fmla="*/ 19 h 120"/>
                <a:gd name="T10" fmla="*/ 29 w 145"/>
                <a:gd name="T11" fmla="*/ 0 h 120"/>
              </a:gdLst>
              <a:ahLst/>
              <a:cxnLst>
                <a:cxn ang="0">
                  <a:pos x="T0" y="T1"/>
                </a:cxn>
                <a:cxn ang="0">
                  <a:pos x="T2" y="T3"/>
                </a:cxn>
                <a:cxn ang="0">
                  <a:pos x="T4" y="T5"/>
                </a:cxn>
                <a:cxn ang="0">
                  <a:pos x="T6" y="T7"/>
                </a:cxn>
                <a:cxn ang="0">
                  <a:pos x="T8" y="T9"/>
                </a:cxn>
                <a:cxn ang="0">
                  <a:pos x="T10" y="T11"/>
                </a:cxn>
              </a:cxnLst>
              <a:rect l="0" t="0" r="r" b="b"/>
              <a:pathLst>
                <a:path w="145" h="120">
                  <a:moveTo>
                    <a:pt x="29" y="0"/>
                  </a:moveTo>
                  <a:lnTo>
                    <a:pt x="145" y="82"/>
                  </a:lnTo>
                  <a:lnTo>
                    <a:pt x="118" y="120"/>
                  </a:lnTo>
                  <a:lnTo>
                    <a:pt x="0" y="37"/>
                  </a:lnTo>
                  <a:lnTo>
                    <a:pt x="15" y="19"/>
                  </a:lnTo>
                  <a:lnTo>
                    <a:pt x="2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93" name="Freeform 41"/>
            <p:cNvSpPr>
              <a:spLocks/>
            </p:cNvSpPr>
            <p:nvPr/>
          </p:nvSpPr>
          <p:spPr bwMode="auto">
            <a:xfrm>
              <a:off x="3300" y="520"/>
              <a:ext cx="11" cy="4"/>
            </a:xfrm>
            <a:custGeom>
              <a:avLst/>
              <a:gdLst>
                <a:gd name="T0" fmla="*/ 2 w 142"/>
                <a:gd name="T1" fmla="*/ 0 h 48"/>
                <a:gd name="T2" fmla="*/ 142 w 142"/>
                <a:gd name="T3" fmla="*/ 0 h 48"/>
                <a:gd name="T4" fmla="*/ 142 w 142"/>
                <a:gd name="T5" fmla="*/ 48 h 48"/>
                <a:gd name="T6" fmla="*/ 0 w 142"/>
                <a:gd name="T7" fmla="*/ 48 h 48"/>
                <a:gd name="T8" fmla="*/ 2 w 142"/>
                <a:gd name="T9" fmla="*/ 32 h 48"/>
                <a:gd name="T10" fmla="*/ 3 w 142"/>
                <a:gd name="T11" fmla="*/ 16 h 48"/>
                <a:gd name="T12" fmla="*/ 3 w 142"/>
                <a:gd name="T13" fmla="*/ 11 h 48"/>
                <a:gd name="T14" fmla="*/ 2 w 142"/>
                <a:gd name="T15" fmla="*/ 5 h 48"/>
                <a:gd name="T16" fmla="*/ 2 w 14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48">
                  <a:moveTo>
                    <a:pt x="2" y="0"/>
                  </a:moveTo>
                  <a:lnTo>
                    <a:pt x="142" y="0"/>
                  </a:lnTo>
                  <a:lnTo>
                    <a:pt x="142" y="48"/>
                  </a:lnTo>
                  <a:lnTo>
                    <a:pt x="0" y="48"/>
                  </a:lnTo>
                  <a:lnTo>
                    <a:pt x="2" y="32"/>
                  </a:lnTo>
                  <a:lnTo>
                    <a:pt x="3" y="16"/>
                  </a:lnTo>
                  <a:lnTo>
                    <a:pt x="3" y="11"/>
                  </a:lnTo>
                  <a:lnTo>
                    <a:pt x="2" y="5"/>
                  </a:lnTo>
                  <a:lnTo>
                    <a:pt x="2"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94" name="Freeform 42"/>
            <p:cNvSpPr>
              <a:spLocks/>
            </p:cNvSpPr>
            <p:nvPr/>
          </p:nvSpPr>
          <p:spPr bwMode="auto">
            <a:xfrm>
              <a:off x="3248" y="572"/>
              <a:ext cx="4" cy="11"/>
            </a:xfrm>
            <a:custGeom>
              <a:avLst/>
              <a:gdLst>
                <a:gd name="T0" fmla="*/ 48 w 48"/>
                <a:gd name="T1" fmla="*/ 0 h 138"/>
                <a:gd name="T2" fmla="*/ 48 w 48"/>
                <a:gd name="T3" fmla="*/ 138 h 138"/>
                <a:gd name="T4" fmla="*/ 0 w 48"/>
                <a:gd name="T5" fmla="*/ 138 h 138"/>
                <a:gd name="T6" fmla="*/ 0 w 48"/>
                <a:gd name="T7" fmla="*/ 2 h 138"/>
                <a:gd name="T8" fmla="*/ 4 w 48"/>
                <a:gd name="T9" fmla="*/ 3 h 138"/>
                <a:gd name="T10" fmla="*/ 8 w 48"/>
                <a:gd name="T11" fmla="*/ 3 h 138"/>
                <a:gd name="T12" fmla="*/ 11 w 48"/>
                <a:gd name="T13" fmla="*/ 3 h 138"/>
                <a:gd name="T14" fmla="*/ 30 w 48"/>
                <a:gd name="T15" fmla="*/ 2 h 138"/>
                <a:gd name="T16" fmla="*/ 48 w 4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8">
                  <a:moveTo>
                    <a:pt x="48" y="0"/>
                  </a:moveTo>
                  <a:lnTo>
                    <a:pt x="48" y="138"/>
                  </a:lnTo>
                  <a:lnTo>
                    <a:pt x="0" y="138"/>
                  </a:lnTo>
                  <a:lnTo>
                    <a:pt x="0" y="2"/>
                  </a:lnTo>
                  <a:lnTo>
                    <a:pt x="4" y="3"/>
                  </a:lnTo>
                  <a:lnTo>
                    <a:pt x="8" y="3"/>
                  </a:lnTo>
                  <a:lnTo>
                    <a:pt x="11" y="3"/>
                  </a:lnTo>
                  <a:lnTo>
                    <a:pt x="30" y="2"/>
                  </a:lnTo>
                  <a:lnTo>
                    <a:pt x="48"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95" name="Freeform 43"/>
            <p:cNvSpPr>
              <a:spLocks/>
            </p:cNvSpPr>
            <p:nvPr/>
          </p:nvSpPr>
          <p:spPr bwMode="auto">
            <a:xfrm>
              <a:off x="3196" y="545"/>
              <a:ext cx="10" cy="8"/>
            </a:xfrm>
            <a:custGeom>
              <a:avLst/>
              <a:gdLst>
                <a:gd name="T0" fmla="*/ 108 w 131"/>
                <a:gd name="T1" fmla="*/ 0 h 100"/>
                <a:gd name="T2" fmla="*/ 131 w 131"/>
                <a:gd name="T3" fmla="*/ 42 h 100"/>
                <a:gd name="T4" fmla="*/ 23 w 131"/>
                <a:gd name="T5" fmla="*/ 100 h 100"/>
                <a:gd name="T6" fmla="*/ 0 w 131"/>
                <a:gd name="T7" fmla="*/ 59 h 100"/>
                <a:gd name="T8" fmla="*/ 108 w 131"/>
                <a:gd name="T9" fmla="*/ 0 h 100"/>
              </a:gdLst>
              <a:ahLst/>
              <a:cxnLst>
                <a:cxn ang="0">
                  <a:pos x="T0" y="T1"/>
                </a:cxn>
                <a:cxn ang="0">
                  <a:pos x="T2" y="T3"/>
                </a:cxn>
                <a:cxn ang="0">
                  <a:pos x="T4" y="T5"/>
                </a:cxn>
                <a:cxn ang="0">
                  <a:pos x="T6" y="T7"/>
                </a:cxn>
                <a:cxn ang="0">
                  <a:pos x="T8" y="T9"/>
                </a:cxn>
              </a:cxnLst>
              <a:rect l="0" t="0" r="r" b="b"/>
              <a:pathLst>
                <a:path w="131" h="100">
                  <a:moveTo>
                    <a:pt x="108" y="0"/>
                  </a:moveTo>
                  <a:lnTo>
                    <a:pt x="131" y="42"/>
                  </a:lnTo>
                  <a:lnTo>
                    <a:pt x="23" y="100"/>
                  </a:lnTo>
                  <a:lnTo>
                    <a:pt x="0" y="59"/>
                  </a:lnTo>
                  <a:lnTo>
                    <a:pt x="108"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96" name="Freeform 44"/>
            <p:cNvSpPr>
              <a:spLocks/>
            </p:cNvSpPr>
            <p:nvPr/>
          </p:nvSpPr>
          <p:spPr bwMode="auto">
            <a:xfrm>
              <a:off x="3217" y="564"/>
              <a:ext cx="8" cy="11"/>
            </a:xfrm>
            <a:custGeom>
              <a:avLst/>
              <a:gdLst>
                <a:gd name="T0" fmla="*/ 68 w 110"/>
                <a:gd name="T1" fmla="*/ 0 h 135"/>
                <a:gd name="T2" fmla="*/ 89 w 110"/>
                <a:gd name="T3" fmla="*/ 13 h 135"/>
                <a:gd name="T4" fmla="*/ 110 w 110"/>
                <a:gd name="T5" fmla="*/ 23 h 135"/>
                <a:gd name="T6" fmla="*/ 41 w 110"/>
                <a:gd name="T7" fmla="*/ 135 h 135"/>
                <a:gd name="T8" fmla="*/ 0 w 110"/>
                <a:gd name="T9" fmla="*/ 112 h 135"/>
                <a:gd name="T10" fmla="*/ 68 w 110"/>
                <a:gd name="T11" fmla="*/ 0 h 135"/>
              </a:gdLst>
              <a:ahLst/>
              <a:cxnLst>
                <a:cxn ang="0">
                  <a:pos x="T0" y="T1"/>
                </a:cxn>
                <a:cxn ang="0">
                  <a:pos x="T2" y="T3"/>
                </a:cxn>
                <a:cxn ang="0">
                  <a:pos x="T4" y="T5"/>
                </a:cxn>
                <a:cxn ang="0">
                  <a:pos x="T6" y="T7"/>
                </a:cxn>
                <a:cxn ang="0">
                  <a:pos x="T8" y="T9"/>
                </a:cxn>
                <a:cxn ang="0">
                  <a:pos x="T10" y="T11"/>
                </a:cxn>
              </a:cxnLst>
              <a:rect l="0" t="0" r="r" b="b"/>
              <a:pathLst>
                <a:path w="110" h="135">
                  <a:moveTo>
                    <a:pt x="68" y="0"/>
                  </a:moveTo>
                  <a:lnTo>
                    <a:pt x="89" y="13"/>
                  </a:lnTo>
                  <a:lnTo>
                    <a:pt x="110" y="23"/>
                  </a:lnTo>
                  <a:lnTo>
                    <a:pt x="41" y="135"/>
                  </a:lnTo>
                  <a:lnTo>
                    <a:pt x="0" y="112"/>
                  </a:lnTo>
                  <a:lnTo>
                    <a:pt x="68"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97" name="Freeform 45"/>
            <p:cNvSpPr>
              <a:spLocks noEditPoints="1"/>
            </p:cNvSpPr>
            <p:nvPr/>
          </p:nvSpPr>
          <p:spPr bwMode="auto">
            <a:xfrm>
              <a:off x="3228" y="507"/>
              <a:ext cx="34" cy="52"/>
            </a:xfrm>
            <a:custGeom>
              <a:avLst/>
              <a:gdLst>
                <a:gd name="T0" fmla="*/ 296 w 443"/>
                <a:gd name="T1" fmla="*/ 103 h 666"/>
                <a:gd name="T2" fmla="*/ 282 w 443"/>
                <a:gd name="T3" fmla="*/ 105 h 666"/>
                <a:gd name="T4" fmla="*/ 271 w 443"/>
                <a:gd name="T5" fmla="*/ 111 h 666"/>
                <a:gd name="T6" fmla="*/ 262 w 443"/>
                <a:gd name="T7" fmla="*/ 120 h 666"/>
                <a:gd name="T8" fmla="*/ 256 w 443"/>
                <a:gd name="T9" fmla="*/ 132 h 666"/>
                <a:gd name="T10" fmla="*/ 254 w 443"/>
                <a:gd name="T11" fmla="*/ 144 h 666"/>
                <a:gd name="T12" fmla="*/ 256 w 443"/>
                <a:gd name="T13" fmla="*/ 158 h 666"/>
                <a:gd name="T14" fmla="*/ 262 w 443"/>
                <a:gd name="T15" fmla="*/ 169 h 666"/>
                <a:gd name="T16" fmla="*/ 271 w 443"/>
                <a:gd name="T17" fmla="*/ 179 h 666"/>
                <a:gd name="T18" fmla="*/ 282 w 443"/>
                <a:gd name="T19" fmla="*/ 185 h 666"/>
                <a:gd name="T20" fmla="*/ 296 w 443"/>
                <a:gd name="T21" fmla="*/ 187 h 666"/>
                <a:gd name="T22" fmla="*/ 310 w 443"/>
                <a:gd name="T23" fmla="*/ 185 h 666"/>
                <a:gd name="T24" fmla="*/ 321 w 443"/>
                <a:gd name="T25" fmla="*/ 179 h 666"/>
                <a:gd name="T26" fmla="*/ 329 w 443"/>
                <a:gd name="T27" fmla="*/ 169 h 666"/>
                <a:gd name="T28" fmla="*/ 336 w 443"/>
                <a:gd name="T29" fmla="*/ 158 h 666"/>
                <a:gd name="T30" fmla="*/ 338 w 443"/>
                <a:gd name="T31" fmla="*/ 144 h 666"/>
                <a:gd name="T32" fmla="*/ 336 w 443"/>
                <a:gd name="T33" fmla="*/ 132 h 666"/>
                <a:gd name="T34" fmla="*/ 329 w 443"/>
                <a:gd name="T35" fmla="*/ 120 h 666"/>
                <a:gd name="T36" fmla="*/ 321 w 443"/>
                <a:gd name="T37" fmla="*/ 111 h 666"/>
                <a:gd name="T38" fmla="*/ 310 w 443"/>
                <a:gd name="T39" fmla="*/ 105 h 666"/>
                <a:gd name="T40" fmla="*/ 296 w 443"/>
                <a:gd name="T41" fmla="*/ 103 h 666"/>
                <a:gd name="T42" fmla="*/ 296 w 443"/>
                <a:gd name="T43" fmla="*/ 0 h 666"/>
                <a:gd name="T44" fmla="*/ 325 w 443"/>
                <a:gd name="T45" fmla="*/ 2 h 666"/>
                <a:gd name="T46" fmla="*/ 353 w 443"/>
                <a:gd name="T47" fmla="*/ 11 h 666"/>
                <a:gd name="T48" fmla="*/ 378 w 443"/>
                <a:gd name="T49" fmla="*/ 25 h 666"/>
                <a:gd name="T50" fmla="*/ 400 w 443"/>
                <a:gd name="T51" fmla="*/ 42 h 666"/>
                <a:gd name="T52" fmla="*/ 418 w 443"/>
                <a:gd name="T53" fmla="*/ 63 h 666"/>
                <a:gd name="T54" fmla="*/ 431 w 443"/>
                <a:gd name="T55" fmla="*/ 88 h 666"/>
                <a:gd name="T56" fmla="*/ 440 w 443"/>
                <a:gd name="T57" fmla="*/ 115 h 666"/>
                <a:gd name="T58" fmla="*/ 443 w 443"/>
                <a:gd name="T59" fmla="*/ 144 h 666"/>
                <a:gd name="T60" fmla="*/ 440 w 443"/>
                <a:gd name="T61" fmla="*/ 174 h 666"/>
                <a:gd name="T62" fmla="*/ 431 w 443"/>
                <a:gd name="T63" fmla="*/ 201 h 666"/>
                <a:gd name="T64" fmla="*/ 418 w 443"/>
                <a:gd name="T65" fmla="*/ 225 h 666"/>
                <a:gd name="T66" fmla="*/ 400 w 443"/>
                <a:gd name="T67" fmla="*/ 247 h 666"/>
                <a:gd name="T68" fmla="*/ 378 w 443"/>
                <a:gd name="T69" fmla="*/ 265 h 666"/>
                <a:gd name="T70" fmla="*/ 353 w 443"/>
                <a:gd name="T71" fmla="*/ 278 h 666"/>
                <a:gd name="T72" fmla="*/ 325 w 443"/>
                <a:gd name="T73" fmla="*/ 287 h 666"/>
                <a:gd name="T74" fmla="*/ 296 w 443"/>
                <a:gd name="T75" fmla="*/ 290 h 666"/>
                <a:gd name="T76" fmla="*/ 281 w 443"/>
                <a:gd name="T77" fmla="*/ 288 h 666"/>
                <a:gd name="T78" fmla="*/ 268 w 443"/>
                <a:gd name="T79" fmla="*/ 285 h 666"/>
                <a:gd name="T80" fmla="*/ 37 w 443"/>
                <a:gd name="T81" fmla="*/ 666 h 666"/>
                <a:gd name="T82" fmla="*/ 0 w 443"/>
                <a:gd name="T83" fmla="*/ 646 h 666"/>
                <a:gd name="T84" fmla="*/ 206 w 443"/>
                <a:gd name="T85" fmla="*/ 257 h 666"/>
                <a:gd name="T86" fmla="*/ 187 w 443"/>
                <a:gd name="T87" fmla="*/ 239 h 666"/>
                <a:gd name="T88" fmla="*/ 171 w 443"/>
                <a:gd name="T89" fmla="*/ 219 h 666"/>
                <a:gd name="T90" fmla="*/ 159 w 443"/>
                <a:gd name="T91" fmla="*/ 196 h 666"/>
                <a:gd name="T92" fmla="*/ 152 w 443"/>
                <a:gd name="T93" fmla="*/ 171 h 666"/>
                <a:gd name="T94" fmla="*/ 149 w 443"/>
                <a:gd name="T95" fmla="*/ 144 h 666"/>
                <a:gd name="T96" fmla="*/ 152 w 443"/>
                <a:gd name="T97" fmla="*/ 115 h 666"/>
                <a:gd name="T98" fmla="*/ 160 w 443"/>
                <a:gd name="T99" fmla="*/ 88 h 666"/>
                <a:gd name="T100" fmla="*/ 174 w 443"/>
                <a:gd name="T101" fmla="*/ 63 h 666"/>
                <a:gd name="T102" fmla="*/ 192 w 443"/>
                <a:gd name="T103" fmla="*/ 42 h 666"/>
                <a:gd name="T104" fmla="*/ 214 w 443"/>
                <a:gd name="T105" fmla="*/ 25 h 666"/>
                <a:gd name="T106" fmla="*/ 238 w 443"/>
                <a:gd name="T107" fmla="*/ 11 h 666"/>
                <a:gd name="T108" fmla="*/ 266 w 443"/>
                <a:gd name="T109" fmla="*/ 2 h 666"/>
                <a:gd name="T110" fmla="*/ 296 w 443"/>
                <a:gd name="T111"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3" h="666">
                  <a:moveTo>
                    <a:pt x="296" y="103"/>
                  </a:moveTo>
                  <a:lnTo>
                    <a:pt x="282" y="105"/>
                  </a:lnTo>
                  <a:lnTo>
                    <a:pt x="271" y="111"/>
                  </a:lnTo>
                  <a:lnTo>
                    <a:pt x="262" y="120"/>
                  </a:lnTo>
                  <a:lnTo>
                    <a:pt x="256" y="132"/>
                  </a:lnTo>
                  <a:lnTo>
                    <a:pt x="254" y="144"/>
                  </a:lnTo>
                  <a:lnTo>
                    <a:pt x="256" y="158"/>
                  </a:lnTo>
                  <a:lnTo>
                    <a:pt x="262" y="169"/>
                  </a:lnTo>
                  <a:lnTo>
                    <a:pt x="271" y="179"/>
                  </a:lnTo>
                  <a:lnTo>
                    <a:pt x="282" y="185"/>
                  </a:lnTo>
                  <a:lnTo>
                    <a:pt x="296" y="187"/>
                  </a:lnTo>
                  <a:lnTo>
                    <a:pt x="310" y="185"/>
                  </a:lnTo>
                  <a:lnTo>
                    <a:pt x="321" y="179"/>
                  </a:lnTo>
                  <a:lnTo>
                    <a:pt x="329" y="169"/>
                  </a:lnTo>
                  <a:lnTo>
                    <a:pt x="336" y="158"/>
                  </a:lnTo>
                  <a:lnTo>
                    <a:pt x="338" y="144"/>
                  </a:lnTo>
                  <a:lnTo>
                    <a:pt x="336" y="132"/>
                  </a:lnTo>
                  <a:lnTo>
                    <a:pt x="329" y="120"/>
                  </a:lnTo>
                  <a:lnTo>
                    <a:pt x="321" y="111"/>
                  </a:lnTo>
                  <a:lnTo>
                    <a:pt x="310" y="105"/>
                  </a:lnTo>
                  <a:lnTo>
                    <a:pt x="296" y="103"/>
                  </a:lnTo>
                  <a:close/>
                  <a:moveTo>
                    <a:pt x="296" y="0"/>
                  </a:moveTo>
                  <a:lnTo>
                    <a:pt x="325" y="2"/>
                  </a:lnTo>
                  <a:lnTo>
                    <a:pt x="353" y="11"/>
                  </a:lnTo>
                  <a:lnTo>
                    <a:pt x="378" y="25"/>
                  </a:lnTo>
                  <a:lnTo>
                    <a:pt x="400" y="42"/>
                  </a:lnTo>
                  <a:lnTo>
                    <a:pt x="418" y="63"/>
                  </a:lnTo>
                  <a:lnTo>
                    <a:pt x="431" y="88"/>
                  </a:lnTo>
                  <a:lnTo>
                    <a:pt x="440" y="115"/>
                  </a:lnTo>
                  <a:lnTo>
                    <a:pt x="443" y="144"/>
                  </a:lnTo>
                  <a:lnTo>
                    <a:pt x="440" y="174"/>
                  </a:lnTo>
                  <a:lnTo>
                    <a:pt x="431" y="201"/>
                  </a:lnTo>
                  <a:lnTo>
                    <a:pt x="418" y="225"/>
                  </a:lnTo>
                  <a:lnTo>
                    <a:pt x="400" y="247"/>
                  </a:lnTo>
                  <a:lnTo>
                    <a:pt x="378" y="265"/>
                  </a:lnTo>
                  <a:lnTo>
                    <a:pt x="353" y="278"/>
                  </a:lnTo>
                  <a:lnTo>
                    <a:pt x="325" y="287"/>
                  </a:lnTo>
                  <a:lnTo>
                    <a:pt x="296" y="290"/>
                  </a:lnTo>
                  <a:lnTo>
                    <a:pt x="281" y="288"/>
                  </a:lnTo>
                  <a:lnTo>
                    <a:pt x="268" y="285"/>
                  </a:lnTo>
                  <a:lnTo>
                    <a:pt x="37" y="666"/>
                  </a:lnTo>
                  <a:lnTo>
                    <a:pt x="0" y="646"/>
                  </a:lnTo>
                  <a:lnTo>
                    <a:pt x="206" y="257"/>
                  </a:lnTo>
                  <a:lnTo>
                    <a:pt x="187" y="239"/>
                  </a:lnTo>
                  <a:lnTo>
                    <a:pt x="171" y="219"/>
                  </a:lnTo>
                  <a:lnTo>
                    <a:pt x="159" y="196"/>
                  </a:lnTo>
                  <a:lnTo>
                    <a:pt x="152" y="171"/>
                  </a:lnTo>
                  <a:lnTo>
                    <a:pt x="149" y="144"/>
                  </a:lnTo>
                  <a:lnTo>
                    <a:pt x="152" y="115"/>
                  </a:lnTo>
                  <a:lnTo>
                    <a:pt x="160" y="88"/>
                  </a:lnTo>
                  <a:lnTo>
                    <a:pt x="174" y="63"/>
                  </a:lnTo>
                  <a:lnTo>
                    <a:pt x="192" y="42"/>
                  </a:lnTo>
                  <a:lnTo>
                    <a:pt x="214" y="25"/>
                  </a:lnTo>
                  <a:lnTo>
                    <a:pt x="238" y="11"/>
                  </a:lnTo>
                  <a:lnTo>
                    <a:pt x="266" y="2"/>
                  </a:lnTo>
                  <a:lnTo>
                    <a:pt x="296"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grpSp>
      <p:pic>
        <p:nvPicPr>
          <p:cNvPr id="4" name="Picture 3">
            <a:extLst>
              <a:ext uri="{FF2B5EF4-FFF2-40B4-BE49-F238E27FC236}">
                <a16:creationId xmlns:a16="http://schemas.microsoft.com/office/drawing/2014/main" id="{8257B901-99A5-E39A-B4BC-5281C7641FA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2051643" y="2026622"/>
            <a:ext cx="2834248" cy="4084842"/>
          </a:xfrm>
          <a:prstGeom prst="rect">
            <a:avLst/>
          </a:prstGeom>
          <a:ln>
            <a:solidFill>
              <a:schemeClr val="bg1"/>
            </a:solidFill>
          </a:ln>
          <a:scene3d>
            <a:camera prst="isometricOffAxis2Left"/>
            <a:lightRig rig="threePt" dir="t"/>
          </a:scene3d>
        </p:spPr>
      </p:pic>
      <p:sp>
        <p:nvSpPr>
          <p:cNvPr id="13" name="Text 2">
            <a:extLst>
              <a:ext uri="{FF2B5EF4-FFF2-40B4-BE49-F238E27FC236}">
                <a16:creationId xmlns:a16="http://schemas.microsoft.com/office/drawing/2014/main" id="{C61B8C77-0CAC-40CC-009D-E148DE9D6163}"/>
              </a:ext>
            </a:extLst>
          </p:cNvPr>
          <p:cNvSpPr/>
          <p:nvPr/>
        </p:nvSpPr>
        <p:spPr>
          <a:xfrm>
            <a:off x="5266439" y="603152"/>
            <a:ext cx="4764091" cy="776927"/>
          </a:xfrm>
          <a:prstGeom prst="rect">
            <a:avLst/>
          </a:prstGeom>
          <a:noFill/>
          <a:ln/>
        </p:spPr>
        <p:txBody>
          <a:bodyPr wrap="square" rtlCol="0" anchor="t"/>
          <a:lstStyle/>
          <a:p>
            <a:pPr marL="0" indent="0">
              <a:lnSpc>
                <a:spcPts val="5310"/>
              </a:lnSpc>
              <a:buNone/>
            </a:pPr>
            <a:r>
              <a:rPr lang="en-US" sz="4248" b="1" dirty="0">
                <a:solidFill>
                  <a:srgbClr val="1B1B27"/>
                </a:solidFill>
                <a:ea typeface="Raleway" pitchFamily="34" charset="-122"/>
                <a:cs typeface="Raleway" pitchFamily="34" charset="-120"/>
              </a:rPr>
              <a:t>Problem Definition</a:t>
            </a:r>
            <a:endParaRPr lang="en-US" sz="4248" b="1" dirty="0"/>
          </a:p>
        </p:txBody>
      </p:sp>
    </p:spTree>
    <p:extLst>
      <p:ext uri="{BB962C8B-B14F-4D97-AF65-F5344CB8AC3E}">
        <p14:creationId xmlns:p14="http://schemas.microsoft.com/office/powerpoint/2010/main" val="366662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85239FAE-4AC5-EBA9-7D59-A421747E7DB8}"/>
              </a:ext>
            </a:extLst>
          </p:cNvPr>
          <p:cNvGraphicFramePr/>
          <p:nvPr>
            <p:extLst>
              <p:ext uri="{D42A27DB-BD31-4B8C-83A1-F6EECF244321}">
                <p14:modId xmlns:p14="http://schemas.microsoft.com/office/powerpoint/2010/main" val="3124489460"/>
              </p:ext>
            </p:extLst>
          </p:nvPr>
        </p:nvGraphicFramePr>
        <p:xfrm>
          <a:off x="724039" y="366958"/>
          <a:ext cx="13529733" cy="7281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DE6EE55-C805-2643-F35A-2897C4625A8F}"/>
              </a:ext>
            </a:extLst>
          </p:cNvPr>
          <p:cNvSpPr txBox="1"/>
          <p:nvPr/>
        </p:nvSpPr>
        <p:spPr>
          <a:xfrm>
            <a:off x="510534" y="5269328"/>
            <a:ext cx="3219407"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A87A84C1-9942-A135-40A9-FF1C89CB7B17}"/>
              </a:ext>
            </a:extLst>
          </p:cNvPr>
          <p:cNvSpPr txBox="1"/>
          <p:nvPr/>
        </p:nvSpPr>
        <p:spPr>
          <a:xfrm>
            <a:off x="6137008" y="4867421"/>
            <a:ext cx="184731" cy="369332"/>
          </a:xfrm>
          <a:prstGeom prst="rect">
            <a:avLst/>
          </a:prstGeom>
          <a:noFill/>
        </p:spPr>
        <p:txBody>
          <a:bodyPr wrap="none" rtlCol="0">
            <a:spAutoFit/>
          </a:bodyPr>
          <a:lstStyle/>
          <a:p>
            <a:endParaRPr lang="en-IN" dirty="0"/>
          </a:p>
        </p:txBody>
      </p:sp>
      <p:sp>
        <p:nvSpPr>
          <p:cNvPr id="14" name="TextBox 13">
            <a:extLst>
              <a:ext uri="{FF2B5EF4-FFF2-40B4-BE49-F238E27FC236}">
                <a16:creationId xmlns:a16="http://schemas.microsoft.com/office/drawing/2014/main" id="{38F8326D-79BE-B85A-5D1A-2F4601FC5623}"/>
              </a:ext>
            </a:extLst>
          </p:cNvPr>
          <p:cNvSpPr txBox="1"/>
          <p:nvPr/>
        </p:nvSpPr>
        <p:spPr>
          <a:xfrm>
            <a:off x="10498667" y="4114800"/>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547963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 name="TextBox 1061">
            <a:extLst>
              <a:ext uri="{FF2B5EF4-FFF2-40B4-BE49-F238E27FC236}">
                <a16:creationId xmlns:a16="http://schemas.microsoft.com/office/drawing/2014/main" id="{52920716-988F-BAEE-3243-FCEC1B95C724}"/>
              </a:ext>
            </a:extLst>
          </p:cNvPr>
          <p:cNvSpPr txBox="1"/>
          <p:nvPr/>
        </p:nvSpPr>
        <p:spPr>
          <a:xfrm>
            <a:off x="3469342" y="201706"/>
            <a:ext cx="852543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200" b="1" dirty="0">
                <a:solidFill>
                  <a:srgbClr val="1B1B27"/>
                </a:solidFill>
                <a:ea typeface="Calibri"/>
                <a:cs typeface="Calibri"/>
              </a:rPr>
              <a:t>System Analysis / Proposed Scheme</a:t>
            </a:r>
          </a:p>
        </p:txBody>
      </p:sp>
      <p:grpSp>
        <p:nvGrpSpPr>
          <p:cNvPr id="1079" name="Group 1078">
            <a:extLst>
              <a:ext uri="{FF2B5EF4-FFF2-40B4-BE49-F238E27FC236}">
                <a16:creationId xmlns:a16="http://schemas.microsoft.com/office/drawing/2014/main" id="{CC111133-F0A7-D1D7-E3F4-CD8FFEBD2609}"/>
              </a:ext>
            </a:extLst>
          </p:cNvPr>
          <p:cNvGrpSpPr/>
          <p:nvPr/>
        </p:nvGrpSpPr>
        <p:grpSpPr>
          <a:xfrm>
            <a:off x="4590076" y="1292726"/>
            <a:ext cx="8623458" cy="1313406"/>
            <a:chOff x="4939700" y="2207126"/>
            <a:chExt cx="8811716" cy="1313406"/>
          </a:xfrm>
        </p:grpSpPr>
        <p:sp>
          <p:nvSpPr>
            <p:cNvPr id="1064" name="Freeform 50">
              <a:extLst>
                <a:ext uri="{FF2B5EF4-FFF2-40B4-BE49-F238E27FC236}">
                  <a16:creationId xmlns:a16="http://schemas.microsoft.com/office/drawing/2014/main" id="{8A866E80-6A50-F108-4F57-5F6275E7C791}"/>
                </a:ext>
              </a:extLst>
            </p:cNvPr>
            <p:cNvSpPr/>
            <p:nvPr/>
          </p:nvSpPr>
          <p:spPr>
            <a:xfrm>
              <a:off x="4939700" y="2207126"/>
              <a:ext cx="8811716" cy="1058890"/>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066" name="TextBox 1065">
              <a:extLst>
                <a:ext uri="{FF2B5EF4-FFF2-40B4-BE49-F238E27FC236}">
                  <a16:creationId xmlns:a16="http://schemas.microsoft.com/office/drawing/2014/main" id="{6AF66AED-8FCC-8352-9D37-C2FBF3A19B44}"/>
                </a:ext>
              </a:extLst>
            </p:cNvPr>
            <p:cNvSpPr txBox="1"/>
            <p:nvPr/>
          </p:nvSpPr>
          <p:spPr>
            <a:xfrm>
              <a:off x="7605192" y="2320203"/>
              <a:ext cx="5130497" cy="1200329"/>
            </a:xfrm>
            <a:prstGeom prst="rect">
              <a:avLst/>
            </a:prstGeom>
            <a:noFill/>
          </p:spPr>
          <p:txBody>
            <a:bodyPr wrap="square" lIns="91440" tIns="45720" rIns="91440" bIns="45720" rtlCol="0" anchor="t">
              <a:spAutoFit/>
            </a:bodyPr>
            <a:lstStyle/>
            <a:p>
              <a:r>
                <a:rPr lang="en-US" dirty="0">
                  <a:solidFill>
                    <a:srgbClr val="ECECEC"/>
                  </a:solidFill>
                  <a:ea typeface="Calibri"/>
                  <a:cs typeface="Calibri"/>
                </a:rPr>
                <a:t>Implementation of robust security measures protects user data, ensuring confidentiality and integrity throughout the system</a:t>
              </a:r>
              <a:endParaRPr lang="en-US" dirty="0"/>
            </a:p>
            <a:p>
              <a:endParaRPr lang="en-US" dirty="0">
                <a:solidFill>
                  <a:schemeClr val="bg1"/>
                </a:solidFill>
                <a:ea typeface="Calibri"/>
                <a:cs typeface="Arial" panose="020B0604020202020204" pitchFamily="34" charset="0"/>
              </a:endParaRPr>
            </a:p>
          </p:txBody>
        </p:sp>
        <p:sp>
          <p:nvSpPr>
            <p:cNvPr id="1069" name="Rectangle: Rounded Corners 1068">
              <a:extLst>
                <a:ext uri="{FF2B5EF4-FFF2-40B4-BE49-F238E27FC236}">
                  <a16:creationId xmlns:a16="http://schemas.microsoft.com/office/drawing/2014/main" id="{12892FC9-E96F-FF67-AE0A-DB71BA957792}"/>
                </a:ext>
              </a:extLst>
            </p:cNvPr>
            <p:cNvSpPr/>
            <p:nvPr/>
          </p:nvSpPr>
          <p:spPr>
            <a:xfrm>
              <a:off x="5173756" y="2413747"/>
              <a:ext cx="2138081" cy="658905"/>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a:solidFill>
                    <a:schemeClr val="tx1"/>
                  </a:solidFill>
                  <a:ea typeface="Calibri"/>
                  <a:cs typeface="Calibri"/>
                </a:rPr>
                <a:t>Enhanced Security</a:t>
              </a:r>
              <a:endParaRPr lang="en-US"/>
            </a:p>
          </p:txBody>
        </p:sp>
        <p:sp>
          <p:nvSpPr>
            <p:cNvPr id="1071" name="Oval 1070">
              <a:extLst>
                <a:ext uri="{FF2B5EF4-FFF2-40B4-BE49-F238E27FC236}">
                  <a16:creationId xmlns:a16="http://schemas.microsoft.com/office/drawing/2014/main" id="{144F3446-2EE0-F84F-7F00-9C5E53F8A783}"/>
                </a:ext>
              </a:extLst>
            </p:cNvPr>
            <p:cNvSpPr/>
            <p:nvPr/>
          </p:nvSpPr>
          <p:spPr>
            <a:xfrm>
              <a:off x="12658666" y="2338916"/>
              <a:ext cx="837865" cy="808112"/>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nvGrpSpPr>
            <p:cNvPr id="1078" name="Group 11">
              <a:extLst>
                <a:ext uri="{FF2B5EF4-FFF2-40B4-BE49-F238E27FC236}">
                  <a16:creationId xmlns:a16="http://schemas.microsoft.com/office/drawing/2014/main" id="{8BC97CCD-2673-9716-4838-86E925344566}"/>
                </a:ext>
              </a:extLst>
            </p:cNvPr>
            <p:cNvGrpSpPr>
              <a:grpSpLocks noChangeAspect="1"/>
            </p:cNvGrpSpPr>
            <p:nvPr/>
          </p:nvGrpSpPr>
          <p:grpSpPr bwMode="auto">
            <a:xfrm>
              <a:off x="12894154" y="2591522"/>
              <a:ext cx="407670" cy="302895"/>
              <a:chOff x="4208" y="370"/>
              <a:chExt cx="214" cy="159"/>
            </a:xfrm>
            <a:solidFill>
              <a:schemeClr val="accent2"/>
            </a:solidFill>
          </p:grpSpPr>
          <p:sp>
            <p:nvSpPr>
              <p:cNvPr id="1073" name="Freeform 13">
                <a:extLst>
                  <a:ext uri="{FF2B5EF4-FFF2-40B4-BE49-F238E27FC236}">
                    <a16:creationId xmlns:a16="http://schemas.microsoft.com/office/drawing/2014/main" id="{B06033C0-EF56-6049-55E8-83DE9FDD283B}"/>
                  </a:ext>
                </a:extLst>
              </p:cNvPr>
              <p:cNvSpPr>
                <a:spLocks/>
              </p:cNvSpPr>
              <p:nvPr/>
            </p:nvSpPr>
            <p:spPr bwMode="auto">
              <a:xfrm>
                <a:off x="4280" y="370"/>
                <a:ext cx="53" cy="34"/>
              </a:xfrm>
              <a:custGeom>
                <a:avLst/>
                <a:gdLst>
                  <a:gd name="T0" fmla="*/ 61 w 857"/>
                  <a:gd name="T1" fmla="*/ 0 h 550"/>
                  <a:gd name="T2" fmla="*/ 73 w 857"/>
                  <a:gd name="T3" fmla="*/ 1 h 550"/>
                  <a:gd name="T4" fmla="*/ 87 w 857"/>
                  <a:gd name="T5" fmla="*/ 6 h 550"/>
                  <a:gd name="T6" fmla="*/ 836 w 857"/>
                  <a:gd name="T7" fmla="*/ 434 h 550"/>
                  <a:gd name="T8" fmla="*/ 846 w 857"/>
                  <a:gd name="T9" fmla="*/ 442 h 550"/>
                  <a:gd name="T10" fmla="*/ 853 w 857"/>
                  <a:gd name="T11" fmla="*/ 453 h 550"/>
                  <a:gd name="T12" fmla="*/ 857 w 857"/>
                  <a:gd name="T13" fmla="*/ 466 h 550"/>
                  <a:gd name="T14" fmla="*/ 857 w 857"/>
                  <a:gd name="T15" fmla="*/ 479 h 550"/>
                  <a:gd name="T16" fmla="*/ 851 w 857"/>
                  <a:gd name="T17" fmla="*/ 492 h 550"/>
                  <a:gd name="T18" fmla="*/ 830 w 857"/>
                  <a:gd name="T19" fmla="*/ 529 h 550"/>
                  <a:gd name="T20" fmla="*/ 821 w 857"/>
                  <a:gd name="T21" fmla="*/ 539 h 550"/>
                  <a:gd name="T22" fmla="*/ 811 w 857"/>
                  <a:gd name="T23" fmla="*/ 547 h 550"/>
                  <a:gd name="T24" fmla="*/ 797 w 857"/>
                  <a:gd name="T25" fmla="*/ 550 h 550"/>
                  <a:gd name="T26" fmla="*/ 784 w 857"/>
                  <a:gd name="T27" fmla="*/ 550 h 550"/>
                  <a:gd name="T28" fmla="*/ 771 w 857"/>
                  <a:gd name="T29" fmla="*/ 545 h 550"/>
                  <a:gd name="T30" fmla="*/ 22 w 857"/>
                  <a:gd name="T31" fmla="*/ 117 h 550"/>
                  <a:gd name="T32" fmla="*/ 10 w 857"/>
                  <a:gd name="T33" fmla="*/ 109 h 550"/>
                  <a:gd name="T34" fmla="*/ 4 w 857"/>
                  <a:gd name="T35" fmla="*/ 97 h 550"/>
                  <a:gd name="T36" fmla="*/ 0 w 857"/>
                  <a:gd name="T37" fmla="*/ 85 h 550"/>
                  <a:gd name="T38" fmla="*/ 1 w 857"/>
                  <a:gd name="T39" fmla="*/ 71 h 550"/>
                  <a:gd name="T40" fmla="*/ 6 w 857"/>
                  <a:gd name="T41" fmla="*/ 58 h 550"/>
                  <a:gd name="T42" fmla="*/ 27 w 857"/>
                  <a:gd name="T43" fmla="*/ 22 h 550"/>
                  <a:gd name="T44" fmla="*/ 37 w 857"/>
                  <a:gd name="T45" fmla="*/ 10 h 550"/>
                  <a:gd name="T46" fmla="*/ 47 w 857"/>
                  <a:gd name="T47" fmla="*/ 4 h 550"/>
                  <a:gd name="T48" fmla="*/ 61 w 857"/>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7" h="550">
                    <a:moveTo>
                      <a:pt x="61" y="0"/>
                    </a:moveTo>
                    <a:lnTo>
                      <a:pt x="73" y="1"/>
                    </a:lnTo>
                    <a:lnTo>
                      <a:pt x="87" y="6"/>
                    </a:lnTo>
                    <a:lnTo>
                      <a:pt x="836" y="434"/>
                    </a:lnTo>
                    <a:lnTo>
                      <a:pt x="846" y="442"/>
                    </a:lnTo>
                    <a:lnTo>
                      <a:pt x="853" y="453"/>
                    </a:lnTo>
                    <a:lnTo>
                      <a:pt x="857" y="466"/>
                    </a:lnTo>
                    <a:lnTo>
                      <a:pt x="857" y="479"/>
                    </a:lnTo>
                    <a:lnTo>
                      <a:pt x="851" y="492"/>
                    </a:lnTo>
                    <a:lnTo>
                      <a:pt x="830" y="529"/>
                    </a:lnTo>
                    <a:lnTo>
                      <a:pt x="821" y="539"/>
                    </a:lnTo>
                    <a:lnTo>
                      <a:pt x="811" y="547"/>
                    </a:lnTo>
                    <a:lnTo>
                      <a:pt x="797" y="550"/>
                    </a:lnTo>
                    <a:lnTo>
                      <a:pt x="784" y="550"/>
                    </a:lnTo>
                    <a:lnTo>
                      <a:pt x="771" y="545"/>
                    </a:lnTo>
                    <a:lnTo>
                      <a:pt x="22" y="117"/>
                    </a:lnTo>
                    <a:lnTo>
                      <a:pt x="10" y="109"/>
                    </a:lnTo>
                    <a:lnTo>
                      <a:pt x="4" y="97"/>
                    </a:lnTo>
                    <a:lnTo>
                      <a:pt x="0" y="85"/>
                    </a:lnTo>
                    <a:lnTo>
                      <a:pt x="1" y="71"/>
                    </a:lnTo>
                    <a:lnTo>
                      <a:pt x="6" y="58"/>
                    </a:lnTo>
                    <a:lnTo>
                      <a:pt x="27" y="22"/>
                    </a:lnTo>
                    <a:lnTo>
                      <a:pt x="37" y="10"/>
                    </a:lnTo>
                    <a:lnTo>
                      <a:pt x="47" y="4"/>
                    </a:lnTo>
                    <a:lnTo>
                      <a:pt x="61"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074" name="Freeform 14">
                <a:extLst>
                  <a:ext uri="{FF2B5EF4-FFF2-40B4-BE49-F238E27FC236}">
                    <a16:creationId xmlns:a16="http://schemas.microsoft.com/office/drawing/2014/main" id="{F7DC5C4C-04D9-72F4-6E75-19195D85E75F}"/>
                  </a:ext>
                </a:extLst>
              </p:cNvPr>
              <p:cNvSpPr>
                <a:spLocks/>
              </p:cNvSpPr>
              <p:nvPr/>
            </p:nvSpPr>
            <p:spPr bwMode="auto">
              <a:xfrm>
                <a:off x="4239" y="439"/>
                <a:ext cx="54" cy="35"/>
              </a:xfrm>
              <a:custGeom>
                <a:avLst/>
                <a:gdLst>
                  <a:gd name="T0" fmla="*/ 59 w 856"/>
                  <a:gd name="T1" fmla="*/ 0 h 550"/>
                  <a:gd name="T2" fmla="*/ 73 w 856"/>
                  <a:gd name="T3" fmla="*/ 0 h 550"/>
                  <a:gd name="T4" fmla="*/ 86 w 856"/>
                  <a:gd name="T5" fmla="*/ 5 h 550"/>
                  <a:gd name="T6" fmla="*/ 835 w 856"/>
                  <a:gd name="T7" fmla="*/ 433 h 550"/>
                  <a:gd name="T8" fmla="*/ 846 w 856"/>
                  <a:gd name="T9" fmla="*/ 441 h 550"/>
                  <a:gd name="T10" fmla="*/ 853 w 856"/>
                  <a:gd name="T11" fmla="*/ 453 h 550"/>
                  <a:gd name="T12" fmla="*/ 856 w 856"/>
                  <a:gd name="T13" fmla="*/ 466 h 550"/>
                  <a:gd name="T14" fmla="*/ 856 w 856"/>
                  <a:gd name="T15" fmla="*/ 479 h 550"/>
                  <a:gd name="T16" fmla="*/ 851 w 856"/>
                  <a:gd name="T17" fmla="*/ 492 h 550"/>
                  <a:gd name="T18" fmla="*/ 829 w 856"/>
                  <a:gd name="T19" fmla="*/ 529 h 550"/>
                  <a:gd name="T20" fmla="*/ 821 w 856"/>
                  <a:gd name="T21" fmla="*/ 540 h 550"/>
                  <a:gd name="T22" fmla="*/ 809 w 856"/>
                  <a:gd name="T23" fmla="*/ 546 h 550"/>
                  <a:gd name="T24" fmla="*/ 797 w 856"/>
                  <a:gd name="T25" fmla="*/ 550 h 550"/>
                  <a:gd name="T26" fmla="*/ 783 w 856"/>
                  <a:gd name="T27" fmla="*/ 549 h 550"/>
                  <a:gd name="T28" fmla="*/ 770 w 856"/>
                  <a:gd name="T29" fmla="*/ 545 h 550"/>
                  <a:gd name="T30" fmla="*/ 21 w 856"/>
                  <a:gd name="T31" fmla="*/ 117 h 550"/>
                  <a:gd name="T32" fmla="*/ 10 w 856"/>
                  <a:gd name="T33" fmla="*/ 108 h 550"/>
                  <a:gd name="T34" fmla="*/ 3 w 856"/>
                  <a:gd name="T35" fmla="*/ 97 h 550"/>
                  <a:gd name="T36" fmla="*/ 0 w 856"/>
                  <a:gd name="T37" fmla="*/ 84 h 550"/>
                  <a:gd name="T38" fmla="*/ 0 w 856"/>
                  <a:gd name="T39" fmla="*/ 71 h 550"/>
                  <a:gd name="T40" fmla="*/ 5 w 856"/>
                  <a:gd name="T41" fmla="*/ 58 h 550"/>
                  <a:gd name="T42" fmla="*/ 27 w 856"/>
                  <a:gd name="T43" fmla="*/ 21 h 550"/>
                  <a:gd name="T44" fmla="*/ 35 w 856"/>
                  <a:gd name="T45" fmla="*/ 11 h 550"/>
                  <a:gd name="T46" fmla="*/ 47 w 856"/>
                  <a:gd name="T47" fmla="*/ 3 h 550"/>
                  <a:gd name="T48" fmla="*/ 59 w 856"/>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6" h="550">
                    <a:moveTo>
                      <a:pt x="59" y="0"/>
                    </a:moveTo>
                    <a:lnTo>
                      <a:pt x="73" y="0"/>
                    </a:lnTo>
                    <a:lnTo>
                      <a:pt x="86" y="5"/>
                    </a:lnTo>
                    <a:lnTo>
                      <a:pt x="835" y="433"/>
                    </a:lnTo>
                    <a:lnTo>
                      <a:pt x="846" y="441"/>
                    </a:lnTo>
                    <a:lnTo>
                      <a:pt x="853" y="453"/>
                    </a:lnTo>
                    <a:lnTo>
                      <a:pt x="856" y="466"/>
                    </a:lnTo>
                    <a:lnTo>
                      <a:pt x="856" y="479"/>
                    </a:lnTo>
                    <a:lnTo>
                      <a:pt x="851" y="492"/>
                    </a:lnTo>
                    <a:lnTo>
                      <a:pt x="829" y="529"/>
                    </a:lnTo>
                    <a:lnTo>
                      <a:pt x="821" y="540"/>
                    </a:lnTo>
                    <a:lnTo>
                      <a:pt x="809" y="546"/>
                    </a:lnTo>
                    <a:lnTo>
                      <a:pt x="797" y="550"/>
                    </a:lnTo>
                    <a:lnTo>
                      <a:pt x="783" y="549"/>
                    </a:lnTo>
                    <a:lnTo>
                      <a:pt x="770" y="545"/>
                    </a:lnTo>
                    <a:lnTo>
                      <a:pt x="21" y="117"/>
                    </a:lnTo>
                    <a:lnTo>
                      <a:pt x="10" y="108"/>
                    </a:lnTo>
                    <a:lnTo>
                      <a:pt x="3" y="97"/>
                    </a:lnTo>
                    <a:lnTo>
                      <a:pt x="0" y="84"/>
                    </a:lnTo>
                    <a:lnTo>
                      <a:pt x="0" y="71"/>
                    </a:lnTo>
                    <a:lnTo>
                      <a:pt x="5" y="58"/>
                    </a:lnTo>
                    <a:lnTo>
                      <a:pt x="27" y="21"/>
                    </a:lnTo>
                    <a:lnTo>
                      <a:pt x="35" y="11"/>
                    </a:lnTo>
                    <a:lnTo>
                      <a:pt x="47" y="3"/>
                    </a:lnTo>
                    <a:lnTo>
                      <a:pt x="5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075" name="Freeform 15">
                <a:extLst>
                  <a:ext uri="{FF2B5EF4-FFF2-40B4-BE49-F238E27FC236}">
                    <a16:creationId xmlns:a16="http://schemas.microsoft.com/office/drawing/2014/main" id="{BE41DB6D-E326-4592-3ED0-B3657C6EF0E1}"/>
                  </a:ext>
                </a:extLst>
              </p:cNvPr>
              <p:cNvSpPr>
                <a:spLocks/>
              </p:cNvSpPr>
              <p:nvPr/>
            </p:nvSpPr>
            <p:spPr bwMode="auto">
              <a:xfrm>
                <a:off x="4248" y="382"/>
                <a:ext cx="159" cy="114"/>
              </a:xfrm>
              <a:custGeom>
                <a:avLst/>
                <a:gdLst>
                  <a:gd name="T0" fmla="*/ 513 w 2550"/>
                  <a:gd name="T1" fmla="*/ 0 h 1826"/>
                  <a:gd name="T2" fmla="*/ 527 w 2550"/>
                  <a:gd name="T3" fmla="*/ 1 h 1826"/>
                  <a:gd name="T4" fmla="*/ 540 w 2550"/>
                  <a:gd name="T5" fmla="*/ 6 h 1826"/>
                  <a:gd name="T6" fmla="*/ 1215 w 2550"/>
                  <a:gd name="T7" fmla="*/ 391 h 1826"/>
                  <a:gd name="T8" fmla="*/ 1225 w 2550"/>
                  <a:gd name="T9" fmla="*/ 400 h 1826"/>
                  <a:gd name="T10" fmla="*/ 1232 w 2550"/>
                  <a:gd name="T11" fmla="*/ 410 h 1826"/>
                  <a:gd name="T12" fmla="*/ 1236 w 2550"/>
                  <a:gd name="T13" fmla="*/ 424 h 1826"/>
                  <a:gd name="T14" fmla="*/ 1235 w 2550"/>
                  <a:gd name="T15" fmla="*/ 436 h 1826"/>
                  <a:gd name="T16" fmla="*/ 1230 w 2550"/>
                  <a:gd name="T17" fmla="*/ 449 h 1826"/>
                  <a:gd name="T18" fmla="*/ 1028 w 2550"/>
                  <a:gd name="T19" fmla="*/ 795 h 1826"/>
                  <a:gd name="T20" fmla="*/ 2528 w 2550"/>
                  <a:gd name="T21" fmla="*/ 1563 h 1826"/>
                  <a:gd name="T22" fmla="*/ 2539 w 2550"/>
                  <a:gd name="T23" fmla="*/ 1572 h 1826"/>
                  <a:gd name="T24" fmla="*/ 2547 w 2550"/>
                  <a:gd name="T25" fmla="*/ 1582 h 1826"/>
                  <a:gd name="T26" fmla="*/ 2550 w 2550"/>
                  <a:gd name="T27" fmla="*/ 1594 h 1826"/>
                  <a:gd name="T28" fmla="*/ 2550 w 2550"/>
                  <a:gd name="T29" fmla="*/ 1607 h 1826"/>
                  <a:gd name="T30" fmla="*/ 2545 w 2550"/>
                  <a:gd name="T31" fmla="*/ 1620 h 1826"/>
                  <a:gd name="T32" fmla="*/ 2437 w 2550"/>
                  <a:gd name="T33" fmla="*/ 1806 h 1826"/>
                  <a:gd name="T34" fmla="*/ 2428 w 2550"/>
                  <a:gd name="T35" fmla="*/ 1816 h 1826"/>
                  <a:gd name="T36" fmla="*/ 2417 w 2550"/>
                  <a:gd name="T37" fmla="*/ 1823 h 1826"/>
                  <a:gd name="T38" fmla="*/ 2404 w 2550"/>
                  <a:gd name="T39" fmla="*/ 1826 h 1826"/>
                  <a:gd name="T40" fmla="*/ 2392 w 2550"/>
                  <a:gd name="T41" fmla="*/ 1825 h 1826"/>
                  <a:gd name="T42" fmla="*/ 2379 w 2550"/>
                  <a:gd name="T43" fmla="*/ 1820 h 1826"/>
                  <a:gd name="T44" fmla="*/ 956 w 2550"/>
                  <a:gd name="T45" fmla="*/ 919 h 1826"/>
                  <a:gd name="T46" fmla="*/ 754 w 2550"/>
                  <a:gd name="T47" fmla="*/ 1265 h 1826"/>
                  <a:gd name="T48" fmla="*/ 745 w 2550"/>
                  <a:gd name="T49" fmla="*/ 1275 h 1826"/>
                  <a:gd name="T50" fmla="*/ 734 w 2550"/>
                  <a:gd name="T51" fmla="*/ 1283 h 1826"/>
                  <a:gd name="T52" fmla="*/ 721 w 2550"/>
                  <a:gd name="T53" fmla="*/ 1286 h 1826"/>
                  <a:gd name="T54" fmla="*/ 708 w 2550"/>
                  <a:gd name="T55" fmla="*/ 1285 h 1826"/>
                  <a:gd name="T56" fmla="*/ 695 w 2550"/>
                  <a:gd name="T57" fmla="*/ 1280 h 1826"/>
                  <a:gd name="T58" fmla="*/ 21 w 2550"/>
                  <a:gd name="T59" fmla="*/ 895 h 1826"/>
                  <a:gd name="T60" fmla="*/ 10 w 2550"/>
                  <a:gd name="T61" fmla="*/ 887 h 1826"/>
                  <a:gd name="T62" fmla="*/ 3 w 2550"/>
                  <a:gd name="T63" fmla="*/ 876 h 1826"/>
                  <a:gd name="T64" fmla="*/ 0 w 2550"/>
                  <a:gd name="T65" fmla="*/ 862 h 1826"/>
                  <a:gd name="T66" fmla="*/ 0 w 2550"/>
                  <a:gd name="T67" fmla="*/ 850 h 1826"/>
                  <a:gd name="T68" fmla="*/ 5 w 2550"/>
                  <a:gd name="T69" fmla="*/ 836 h 1826"/>
                  <a:gd name="T70" fmla="*/ 480 w 2550"/>
                  <a:gd name="T71" fmla="*/ 22 h 1826"/>
                  <a:gd name="T72" fmla="*/ 489 w 2550"/>
                  <a:gd name="T73" fmla="*/ 11 h 1826"/>
                  <a:gd name="T74" fmla="*/ 500 w 2550"/>
                  <a:gd name="T75" fmla="*/ 3 h 1826"/>
                  <a:gd name="T76" fmla="*/ 513 w 2550"/>
                  <a:gd name="T77" fmla="*/ 0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0" h="1826">
                    <a:moveTo>
                      <a:pt x="513" y="0"/>
                    </a:moveTo>
                    <a:lnTo>
                      <a:pt x="527" y="1"/>
                    </a:lnTo>
                    <a:lnTo>
                      <a:pt x="540" y="6"/>
                    </a:lnTo>
                    <a:lnTo>
                      <a:pt x="1215" y="391"/>
                    </a:lnTo>
                    <a:lnTo>
                      <a:pt x="1225" y="400"/>
                    </a:lnTo>
                    <a:lnTo>
                      <a:pt x="1232" y="410"/>
                    </a:lnTo>
                    <a:lnTo>
                      <a:pt x="1236" y="424"/>
                    </a:lnTo>
                    <a:lnTo>
                      <a:pt x="1235" y="436"/>
                    </a:lnTo>
                    <a:lnTo>
                      <a:pt x="1230" y="449"/>
                    </a:lnTo>
                    <a:lnTo>
                      <a:pt x="1028" y="795"/>
                    </a:lnTo>
                    <a:lnTo>
                      <a:pt x="2528" y="1563"/>
                    </a:lnTo>
                    <a:lnTo>
                      <a:pt x="2539" y="1572"/>
                    </a:lnTo>
                    <a:lnTo>
                      <a:pt x="2547" y="1582"/>
                    </a:lnTo>
                    <a:lnTo>
                      <a:pt x="2550" y="1594"/>
                    </a:lnTo>
                    <a:lnTo>
                      <a:pt x="2550" y="1607"/>
                    </a:lnTo>
                    <a:lnTo>
                      <a:pt x="2545" y="1620"/>
                    </a:lnTo>
                    <a:lnTo>
                      <a:pt x="2437" y="1806"/>
                    </a:lnTo>
                    <a:lnTo>
                      <a:pt x="2428" y="1816"/>
                    </a:lnTo>
                    <a:lnTo>
                      <a:pt x="2417" y="1823"/>
                    </a:lnTo>
                    <a:lnTo>
                      <a:pt x="2404" y="1826"/>
                    </a:lnTo>
                    <a:lnTo>
                      <a:pt x="2392" y="1825"/>
                    </a:lnTo>
                    <a:lnTo>
                      <a:pt x="2379" y="1820"/>
                    </a:lnTo>
                    <a:lnTo>
                      <a:pt x="956" y="919"/>
                    </a:lnTo>
                    <a:lnTo>
                      <a:pt x="754" y="1265"/>
                    </a:lnTo>
                    <a:lnTo>
                      <a:pt x="745" y="1275"/>
                    </a:lnTo>
                    <a:lnTo>
                      <a:pt x="734" y="1283"/>
                    </a:lnTo>
                    <a:lnTo>
                      <a:pt x="721" y="1286"/>
                    </a:lnTo>
                    <a:lnTo>
                      <a:pt x="708" y="1285"/>
                    </a:lnTo>
                    <a:lnTo>
                      <a:pt x="695" y="1280"/>
                    </a:lnTo>
                    <a:lnTo>
                      <a:pt x="21" y="895"/>
                    </a:lnTo>
                    <a:lnTo>
                      <a:pt x="10" y="887"/>
                    </a:lnTo>
                    <a:lnTo>
                      <a:pt x="3" y="876"/>
                    </a:lnTo>
                    <a:lnTo>
                      <a:pt x="0" y="862"/>
                    </a:lnTo>
                    <a:lnTo>
                      <a:pt x="0" y="850"/>
                    </a:lnTo>
                    <a:lnTo>
                      <a:pt x="5" y="836"/>
                    </a:lnTo>
                    <a:lnTo>
                      <a:pt x="480" y="22"/>
                    </a:lnTo>
                    <a:lnTo>
                      <a:pt x="489" y="11"/>
                    </a:lnTo>
                    <a:lnTo>
                      <a:pt x="500" y="3"/>
                    </a:lnTo>
                    <a:lnTo>
                      <a:pt x="513"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076" name="Freeform 16">
                <a:extLst>
                  <a:ext uri="{FF2B5EF4-FFF2-40B4-BE49-F238E27FC236}">
                    <a16:creationId xmlns:a16="http://schemas.microsoft.com/office/drawing/2014/main" id="{99F02513-A271-96A0-F9AC-57428F514F31}"/>
                  </a:ext>
                </a:extLst>
              </p:cNvPr>
              <p:cNvSpPr>
                <a:spLocks/>
              </p:cNvSpPr>
              <p:nvPr/>
            </p:nvSpPr>
            <p:spPr bwMode="auto">
              <a:xfrm>
                <a:off x="4404" y="483"/>
                <a:ext cx="18" cy="22"/>
              </a:xfrm>
              <a:custGeom>
                <a:avLst/>
                <a:gdLst>
                  <a:gd name="T0" fmla="*/ 169 w 292"/>
                  <a:gd name="T1" fmla="*/ 0 h 350"/>
                  <a:gd name="T2" fmla="*/ 182 w 292"/>
                  <a:gd name="T3" fmla="*/ 1 h 350"/>
                  <a:gd name="T4" fmla="*/ 195 w 292"/>
                  <a:gd name="T5" fmla="*/ 5 h 350"/>
                  <a:gd name="T6" fmla="*/ 270 w 292"/>
                  <a:gd name="T7" fmla="*/ 49 h 350"/>
                  <a:gd name="T8" fmla="*/ 281 w 292"/>
                  <a:gd name="T9" fmla="*/ 57 h 350"/>
                  <a:gd name="T10" fmla="*/ 287 w 292"/>
                  <a:gd name="T11" fmla="*/ 69 h 350"/>
                  <a:gd name="T12" fmla="*/ 292 w 292"/>
                  <a:gd name="T13" fmla="*/ 81 h 350"/>
                  <a:gd name="T14" fmla="*/ 291 w 292"/>
                  <a:gd name="T15" fmla="*/ 95 h 350"/>
                  <a:gd name="T16" fmla="*/ 285 w 292"/>
                  <a:gd name="T17" fmla="*/ 107 h 350"/>
                  <a:gd name="T18" fmla="*/ 156 w 292"/>
                  <a:gd name="T19" fmla="*/ 329 h 350"/>
                  <a:gd name="T20" fmla="*/ 147 w 292"/>
                  <a:gd name="T21" fmla="*/ 340 h 350"/>
                  <a:gd name="T22" fmla="*/ 136 w 292"/>
                  <a:gd name="T23" fmla="*/ 347 h 350"/>
                  <a:gd name="T24" fmla="*/ 123 w 292"/>
                  <a:gd name="T25" fmla="*/ 350 h 350"/>
                  <a:gd name="T26" fmla="*/ 109 w 292"/>
                  <a:gd name="T27" fmla="*/ 349 h 350"/>
                  <a:gd name="T28" fmla="*/ 97 w 292"/>
                  <a:gd name="T29" fmla="*/ 345 h 350"/>
                  <a:gd name="T30" fmla="*/ 21 w 292"/>
                  <a:gd name="T31" fmla="*/ 303 h 350"/>
                  <a:gd name="T32" fmla="*/ 11 w 292"/>
                  <a:gd name="T33" fmla="*/ 293 h 350"/>
                  <a:gd name="T34" fmla="*/ 4 w 292"/>
                  <a:gd name="T35" fmla="*/ 283 h 350"/>
                  <a:gd name="T36" fmla="*/ 0 w 292"/>
                  <a:gd name="T37" fmla="*/ 270 h 350"/>
                  <a:gd name="T38" fmla="*/ 1 w 292"/>
                  <a:gd name="T39" fmla="*/ 257 h 350"/>
                  <a:gd name="T40" fmla="*/ 6 w 292"/>
                  <a:gd name="T41" fmla="*/ 244 h 350"/>
                  <a:gd name="T42" fmla="*/ 136 w 292"/>
                  <a:gd name="T43" fmla="*/ 22 h 350"/>
                  <a:gd name="T44" fmla="*/ 144 w 292"/>
                  <a:gd name="T45" fmla="*/ 11 h 350"/>
                  <a:gd name="T46" fmla="*/ 155 w 292"/>
                  <a:gd name="T47" fmla="*/ 4 h 350"/>
                  <a:gd name="T48" fmla="*/ 169 w 292"/>
                  <a:gd name="T4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350">
                    <a:moveTo>
                      <a:pt x="169" y="0"/>
                    </a:moveTo>
                    <a:lnTo>
                      <a:pt x="182" y="1"/>
                    </a:lnTo>
                    <a:lnTo>
                      <a:pt x="195" y="5"/>
                    </a:lnTo>
                    <a:lnTo>
                      <a:pt x="270" y="49"/>
                    </a:lnTo>
                    <a:lnTo>
                      <a:pt x="281" y="57"/>
                    </a:lnTo>
                    <a:lnTo>
                      <a:pt x="287" y="69"/>
                    </a:lnTo>
                    <a:lnTo>
                      <a:pt x="292" y="81"/>
                    </a:lnTo>
                    <a:lnTo>
                      <a:pt x="291" y="95"/>
                    </a:lnTo>
                    <a:lnTo>
                      <a:pt x="285" y="107"/>
                    </a:lnTo>
                    <a:lnTo>
                      <a:pt x="156" y="329"/>
                    </a:lnTo>
                    <a:lnTo>
                      <a:pt x="147" y="340"/>
                    </a:lnTo>
                    <a:lnTo>
                      <a:pt x="136" y="347"/>
                    </a:lnTo>
                    <a:lnTo>
                      <a:pt x="123" y="350"/>
                    </a:lnTo>
                    <a:lnTo>
                      <a:pt x="109" y="349"/>
                    </a:lnTo>
                    <a:lnTo>
                      <a:pt x="97" y="345"/>
                    </a:lnTo>
                    <a:lnTo>
                      <a:pt x="21" y="303"/>
                    </a:lnTo>
                    <a:lnTo>
                      <a:pt x="11" y="293"/>
                    </a:lnTo>
                    <a:lnTo>
                      <a:pt x="4" y="283"/>
                    </a:lnTo>
                    <a:lnTo>
                      <a:pt x="0" y="270"/>
                    </a:lnTo>
                    <a:lnTo>
                      <a:pt x="1" y="257"/>
                    </a:lnTo>
                    <a:lnTo>
                      <a:pt x="6" y="244"/>
                    </a:lnTo>
                    <a:lnTo>
                      <a:pt x="136" y="22"/>
                    </a:lnTo>
                    <a:lnTo>
                      <a:pt x="144" y="11"/>
                    </a:lnTo>
                    <a:lnTo>
                      <a:pt x="155" y="4"/>
                    </a:lnTo>
                    <a:lnTo>
                      <a:pt x="16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077" name="Freeform 17">
                <a:extLst>
                  <a:ext uri="{FF2B5EF4-FFF2-40B4-BE49-F238E27FC236}">
                    <a16:creationId xmlns:a16="http://schemas.microsoft.com/office/drawing/2014/main" id="{A703EFE7-AEA6-DF3F-4765-E730D033E189}"/>
                  </a:ext>
                </a:extLst>
              </p:cNvPr>
              <p:cNvSpPr>
                <a:spLocks noEditPoints="1"/>
              </p:cNvSpPr>
              <p:nvPr/>
            </p:nvSpPr>
            <p:spPr bwMode="auto">
              <a:xfrm>
                <a:off x="4208" y="491"/>
                <a:ext cx="116" cy="38"/>
              </a:xfrm>
              <a:custGeom>
                <a:avLst/>
                <a:gdLst>
                  <a:gd name="T0" fmla="*/ 159 w 1855"/>
                  <a:gd name="T1" fmla="*/ 294 h 611"/>
                  <a:gd name="T2" fmla="*/ 127 w 1855"/>
                  <a:gd name="T3" fmla="*/ 312 h 611"/>
                  <a:gd name="T4" fmla="*/ 107 w 1855"/>
                  <a:gd name="T5" fmla="*/ 346 h 611"/>
                  <a:gd name="T6" fmla="*/ 105 w 1855"/>
                  <a:gd name="T7" fmla="*/ 440 h 611"/>
                  <a:gd name="T8" fmla="*/ 115 w 1855"/>
                  <a:gd name="T9" fmla="*/ 477 h 611"/>
                  <a:gd name="T10" fmla="*/ 141 w 1855"/>
                  <a:gd name="T11" fmla="*/ 503 h 611"/>
                  <a:gd name="T12" fmla="*/ 179 w 1855"/>
                  <a:gd name="T13" fmla="*/ 513 h 611"/>
                  <a:gd name="T14" fmla="*/ 1702 w 1855"/>
                  <a:gd name="T15" fmla="*/ 511 h 611"/>
                  <a:gd name="T16" fmla="*/ 1735 w 1855"/>
                  <a:gd name="T17" fmla="*/ 492 h 611"/>
                  <a:gd name="T18" fmla="*/ 1755 w 1855"/>
                  <a:gd name="T19" fmla="*/ 459 h 611"/>
                  <a:gd name="T20" fmla="*/ 1757 w 1855"/>
                  <a:gd name="T21" fmla="*/ 365 h 611"/>
                  <a:gd name="T22" fmla="*/ 1747 w 1855"/>
                  <a:gd name="T23" fmla="*/ 328 h 611"/>
                  <a:gd name="T24" fmla="*/ 1720 w 1855"/>
                  <a:gd name="T25" fmla="*/ 301 h 611"/>
                  <a:gd name="T26" fmla="*/ 1682 w 1855"/>
                  <a:gd name="T27" fmla="*/ 291 h 611"/>
                  <a:gd name="T28" fmla="*/ 214 w 1855"/>
                  <a:gd name="T29" fmla="*/ 0 h 611"/>
                  <a:gd name="T30" fmla="*/ 1660 w 1855"/>
                  <a:gd name="T31" fmla="*/ 2 h 611"/>
                  <a:gd name="T32" fmla="*/ 1691 w 1855"/>
                  <a:gd name="T33" fmla="*/ 20 h 611"/>
                  <a:gd name="T34" fmla="*/ 1710 w 1855"/>
                  <a:gd name="T35" fmla="*/ 51 h 611"/>
                  <a:gd name="T36" fmla="*/ 1712 w 1855"/>
                  <a:gd name="T37" fmla="*/ 140 h 611"/>
                  <a:gd name="T38" fmla="*/ 1704 w 1855"/>
                  <a:gd name="T39" fmla="*/ 174 h 611"/>
                  <a:gd name="T40" fmla="*/ 1784 w 1855"/>
                  <a:gd name="T41" fmla="*/ 187 h 611"/>
                  <a:gd name="T42" fmla="*/ 1819 w 1855"/>
                  <a:gd name="T43" fmla="*/ 197 h 611"/>
                  <a:gd name="T44" fmla="*/ 1845 w 1855"/>
                  <a:gd name="T45" fmla="*/ 222 h 611"/>
                  <a:gd name="T46" fmla="*/ 1855 w 1855"/>
                  <a:gd name="T47" fmla="*/ 257 h 611"/>
                  <a:gd name="T48" fmla="*/ 1853 w 1855"/>
                  <a:gd name="T49" fmla="*/ 559 h 611"/>
                  <a:gd name="T50" fmla="*/ 1834 w 1855"/>
                  <a:gd name="T51" fmla="*/ 590 h 611"/>
                  <a:gd name="T52" fmla="*/ 1802 w 1855"/>
                  <a:gd name="T53" fmla="*/ 609 h 611"/>
                  <a:gd name="T54" fmla="*/ 71 w 1855"/>
                  <a:gd name="T55" fmla="*/ 611 h 611"/>
                  <a:gd name="T56" fmla="*/ 36 w 1855"/>
                  <a:gd name="T57" fmla="*/ 601 h 611"/>
                  <a:gd name="T58" fmla="*/ 9 w 1855"/>
                  <a:gd name="T59" fmla="*/ 575 h 611"/>
                  <a:gd name="T60" fmla="*/ 0 w 1855"/>
                  <a:gd name="T61" fmla="*/ 540 h 611"/>
                  <a:gd name="T62" fmla="*/ 2 w 1855"/>
                  <a:gd name="T63" fmla="*/ 240 h 611"/>
                  <a:gd name="T64" fmla="*/ 21 w 1855"/>
                  <a:gd name="T65" fmla="*/ 208 h 611"/>
                  <a:gd name="T66" fmla="*/ 52 w 1855"/>
                  <a:gd name="T67" fmla="*/ 190 h 611"/>
                  <a:gd name="T68" fmla="*/ 161 w 1855"/>
                  <a:gd name="T69" fmla="*/ 187 h 611"/>
                  <a:gd name="T70" fmla="*/ 145 w 1855"/>
                  <a:gd name="T71" fmla="*/ 158 h 611"/>
                  <a:gd name="T72" fmla="*/ 142 w 1855"/>
                  <a:gd name="T73" fmla="*/ 70 h 611"/>
                  <a:gd name="T74" fmla="*/ 152 w 1855"/>
                  <a:gd name="T75" fmla="*/ 35 h 611"/>
                  <a:gd name="T76" fmla="*/ 178 w 1855"/>
                  <a:gd name="T77" fmla="*/ 9 h 611"/>
                  <a:gd name="T78" fmla="*/ 214 w 1855"/>
                  <a:gd name="T79"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5" h="611">
                    <a:moveTo>
                      <a:pt x="179" y="291"/>
                    </a:moveTo>
                    <a:lnTo>
                      <a:pt x="159" y="294"/>
                    </a:lnTo>
                    <a:lnTo>
                      <a:pt x="141" y="301"/>
                    </a:lnTo>
                    <a:lnTo>
                      <a:pt x="127" y="312"/>
                    </a:lnTo>
                    <a:lnTo>
                      <a:pt x="115" y="328"/>
                    </a:lnTo>
                    <a:lnTo>
                      <a:pt x="107" y="346"/>
                    </a:lnTo>
                    <a:lnTo>
                      <a:pt x="105" y="365"/>
                    </a:lnTo>
                    <a:lnTo>
                      <a:pt x="105" y="440"/>
                    </a:lnTo>
                    <a:lnTo>
                      <a:pt x="107" y="459"/>
                    </a:lnTo>
                    <a:lnTo>
                      <a:pt x="115" y="477"/>
                    </a:lnTo>
                    <a:lnTo>
                      <a:pt x="127" y="492"/>
                    </a:lnTo>
                    <a:lnTo>
                      <a:pt x="141" y="503"/>
                    </a:lnTo>
                    <a:lnTo>
                      <a:pt x="159" y="511"/>
                    </a:lnTo>
                    <a:lnTo>
                      <a:pt x="179" y="513"/>
                    </a:lnTo>
                    <a:lnTo>
                      <a:pt x="1682" y="513"/>
                    </a:lnTo>
                    <a:lnTo>
                      <a:pt x="1702" y="511"/>
                    </a:lnTo>
                    <a:lnTo>
                      <a:pt x="1720" y="503"/>
                    </a:lnTo>
                    <a:lnTo>
                      <a:pt x="1735" y="492"/>
                    </a:lnTo>
                    <a:lnTo>
                      <a:pt x="1747" y="477"/>
                    </a:lnTo>
                    <a:lnTo>
                      <a:pt x="1755" y="459"/>
                    </a:lnTo>
                    <a:lnTo>
                      <a:pt x="1757" y="440"/>
                    </a:lnTo>
                    <a:lnTo>
                      <a:pt x="1757" y="365"/>
                    </a:lnTo>
                    <a:lnTo>
                      <a:pt x="1755" y="346"/>
                    </a:lnTo>
                    <a:lnTo>
                      <a:pt x="1747" y="328"/>
                    </a:lnTo>
                    <a:lnTo>
                      <a:pt x="1735" y="312"/>
                    </a:lnTo>
                    <a:lnTo>
                      <a:pt x="1720" y="301"/>
                    </a:lnTo>
                    <a:lnTo>
                      <a:pt x="1702" y="294"/>
                    </a:lnTo>
                    <a:lnTo>
                      <a:pt x="1682" y="291"/>
                    </a:lnTo>
                    <a:lnTo>
                      <a:pt x="179" y="291"/>
                    </a:lnTo>
                    <a:close/>
                    <a:moveTo>
                      <a:pt x="214" y="0"/>
                    </a:moveTo>
                    <a:lnTo>
                      <a:pt x="1641" y="0"/>
                    </a:lnTo>
                    <a:lnTo>
                      <a:pt x="1660" y="2"/>
                    </a:lnTo>
                    <a:lnTo>
                      <a:pt x="1677" y="9"/>
                    </a:lnTo>
                    <a:lnTo>
                      <a:pt x="1691" y="20"/>
                    </a:lnTo>
                    <a:lnTo>
                      <a:pt x="1703" y="35"/>
                    </a:lnTo>
                    <a:lnTo>
                      <a:pt x="1710" y="51"/>
                    </a:lnTo>
                    <a:lnTo>
                      <a:pt x="1712" y="70"/>
                    </a:lnTo>
                    <a:lnTo>
                      <a:pt x="1712" y="140"/>
                    </a:lnTo>
                    <a:lnTo>
                      <a:pt x="1710" y="158"/>
                    </a:lnTo>
                    <a:lnTo>
                      <a:pt x="1704" y="174"/>
                    </a:lnTo>
                    <a:lnTo>
                      <a:pt x="1693" y="187"/>
                    </a:lnTo>
                    <a:lnTo>
                      <a:pt x="1784" y="187"/>
                    </a:lnTo>
                    <a:lnTo>
                      <a:pt x="1802" y="190"/>
                    </a:lnTo>
                    <a:lnTo>
                      <a:pt x="1819" y="197"/>
                    </a:lnTo>
                    <a:lnTo>
                      <a:pt x="1834" y="208"/>
                    </a:lnTo>
                    <a:lnTo>
                      <a:pt x="1845" y="222"/>
                    </a:lnTo>
                    <a:lnTo>
                      <a:pt x="1853" y="240"/>
                    </a:lnTo>
                    <a:lnTo>
                      <a:pt x="1855" y="257"/>
                    </a:lnTo>
                    <a:lnTo>
                      <a:pt x="1855" y="540"/>
                    </a:lnTo>
                    <a:lnTo>
                      <a:pt x="1853" y="559"/>
                    </a:lnTo>
                    <a:lnTo>
                      <a:pt x="1845" y="575"/>
                    </a:lnTo>
                    <a:lnTo>
                      <a:pt x="1834" y="590"/>
                    </a:lnTo>
                    <a:lnTo>
                      <a:pt x="1819" y="601"/>
                    </a:lnTo>
                    <a:lnTo>
                      <a:pt x="1802" y="609"/>
                    </a:lnTo>
                    <a:lnTo>
                      <a:pt x="1784" y="611"/>
                    </a:lnTo>
                    <a:lnTo>
                      <a:pt x="71" y="611"/>
                    </a:lnTo>
                    <a:lnTo>
                      <a:pt x="52" y="609"/>
                    </a:lnTo>
                    <a:lnTo>
                      <a:pt x="36" y="601"/>
                    </a:lnTo>
                    <a:lnTo>
                      <a:pt x="21" y="590"/>
                    </a:lnTo>
                    <a:lnTo>
                      <a:pt x="9" y="575"/>
                    </a:lnTo>
                    <a:lnTo>
                      <a:pt x="2" y="559"/>
                    </a:lnTo>
                    <a:lnTo>
                      <a:pt x="0" y="540"/>
                    </a:lnTo>
                    <a:lnTo>
                      <a:pt x="0" y="257"/>
                    </a:lnTo>
                    <a:lnTo>
                      <a:pt x="2" y="240"/>
                    </a:lnTo>
                    <a:lnTo>
                      <a:pt x="9" y="222"/>
                    </a:lnTo>
                    <a:lnTo>
                      <a:pt x="21" y="208"/>
                    </a:lnTo>
                    <a:lnTo>
                      <a:pt x="36" y="197"/>
                    </a:lnTo>
                    <a:lnTo>
                      <a:pt x="52" y="190"/>
                    </a:lnTo>
                    <a:lnTo>
                      <a:pt x="71" y="187"/>
                    </a:lnTo>
                    <a:lnTo>
                      <a:pt x="161" y="187"/>
                    </a:lnTo>
                    <a:lnTo>
                      <a:pt x="152" y="174"/>
                    </a:lnTo>
                    <a:lnTo>
                      <a:pt x="145" y="158"/>
                    </a:lnTo>
                    <a:lnTo>
                      <a:pt x="142" y="140"/>
                    </a:lnTo>
                    <a:lnTo>
                      <a:pt x="142" y="70"/>
                    </a:lnTo>
                    <a:lnTo>
                      <a:pt x="145" y="51"/>
                    </a:lnTo>
                    <a:lnTo>
                      <a:pt x="152" y="35"/>
                    </a:lnTo>
                    <a:lnTo>
                      <a:pt x="163" y="20"/>
                    </a:lnTo>
                    <a:lnTo>
                      <a:pt x="178" y="9"/>
                    </a:lnTo>
                    <a:lnTo>
                      <a:pt x="195" y="2"/>
                    </a:lnTo>
                    <a:lnTo>
                      <a:pt x="214"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grpSp>
      </p:grpSp>
      <p:grpSp>
        <p:nvGrpSpPr>
          <p:cNvPr id="1080" name="Group 1079">
            <a:extLst>
              <a:ext uri="{FF2B5EF4-FFF2-40B4-BE49-F238E27FC236}">
                <a16:creationId xmlns:a16="http://schemas.microsoft.com/office/drawing/2014/main" id="{19B18C08-6F82-FCF0-AC41-B62C0C7FFE4E}"/>
              </a:ext>
            </a:extLst>
          </p:cNvPr>
          <p:cNvGrpSpPr/>
          <p:nvPr/>
        </p:nvGrpSpPr>
        <p:grpSpPr>
          <a:xfrm>
            <a:off x="4590076" y="2610537"/>
            <a:ext cx="8623458" cy="1313406"/>
            <a:chOff x="4939700" y="2207126"/>
            <a:chExt cx="8811716" cy="1313406"/>
          </a:xfrm>
        </p:grpSpPr>
        <p:sp>
          <p:nvSpPr>
            <p:cNvPr id="1081" name="Freeform 50">
              <a:extLst>
                <a:ext uri="{FF2B5EF4-FFF2-40B4-BE49-F238E27FC236}">
                  <a16:creationId xmlns:a16="http://schemas.microsoft.com/office/drawing/2014/main" id="{32EC25E2-84EB-214A-0126-DC13CE02E7CD}"/>
                </a:ext>
              </a:extLst>
            </p:cNvPr>
            <p:cNvSpPr/>
            <p:nvPr/>
          </p:nvSpPr>
          <p:spPr>
            <a:xfrm>
              <a:off x="4939700" y="2207126"/>
              <a:ext cx="8811716" cy="1058890"/>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rgbClr val="127C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082" name="TextBox 1081">
              <a:extLst>
                <a:ext uri="{FF2B5EF4-FFF2-40B4-BE49-F238E27FC236}">
                  <a16:creationId xmlns:a16="http://schemas.microsoft.com/office/drawing/2014/main" id="{E9DB1C19-EB02-9C5C-1FE3-2F4F946D15ED}"/>
                </a:ext>
              </a:extLst>
            </p:cNvPr>
            <p:cNvSpPr txBox="1"/>
            <p:nvPr/>
          </p:nvSpPr>
          <p:spPr>
            <a:xfrm>
              <a:off x="7605192" y="2320203"/>
              <a:ext cx="5061794" cy="1200329"/>
            </a:xfrm>
            <a:prstGeom prst="rect">
              <a:avLst/>
            </a:prstGeom>
            <a:noFill/>
          </p:spPr>
          <p:txBody>
            <a:bodyPr wrap="square" lIns="91440" tIns="45720" rIns="91440" bIns="45720" rtlCol="0" anchor="t">
              <a:spAutoFit/>
            </a:bodyPr>
            <a:lstStyle/>
            <a:p>
              <a:r>
                <a:rPr lang="en-US" dirty="0">
                  <a:solidFill>
                    <a:srgbClr val="ECECEC"/>
                  </a:solidFill>
                  <a:ea typeface="+mn-lt"/>
                  <a:cs typeface="+mn-lt"/>
                </a:rPr>
                <a:t>Online reporting enhances convenience for citizens, facilitating easier submission and tracking of grievances from any device.</a:t>
              </a:r>
              <a:endParaRPr lang="en-US" dirty="0"/>
            </a:p>
            <a:p>
              <a:endParaRPr lang="en-US" dirty="0">
                <a:solidFill>
                  <a:schemeClr val="bg1"/>
                </a:solidFill>
                <a:ea typeface="Calibri"/>
                <a:cs typeface="Arial" panose="020B0604020202020204" pitchFamily="34" charset="0"/>
              </a:endParaRPr>
            </a:p>
          </p:txBody>
        </p:sp>
        <p:sp>
          <p:nvSpPr>
            <p:cNvPr id="1083" name="Rectangle: Rounded Corners 1082">
              <a:extLst>
                <a:ext uri="{FF2B5EF4-FFF2-40B4-BE49-F238E27FC236}">
                  <a16:creationId xmlns:a16="http://schemas.microsoft.com/office/drawing/2014/main" id="{122C875B-10B3-892F-0F1D-68BEB2E3637F}"/>
                </a:ext>
              </a:extLst>
            </p:cNvPr>
            <p:cNvSpPr/>
            <p:nvPr/>
          </p:nvSpPr>
          <p:spPr>
            <a:xfrm>
              <a:off x="5173756" y="2413747"/>
              <a:ext cx="2138081" cy="658905"/>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b="1" dirty="0">
                  <a:solidFill>
                    <a:schemeClr val="tx1"/>
                  </a:solidFill>
                  <a:ea typeface="Calibri"/>
                  <a:cs typeface="Calibri"/>
                </a:rPr>
                <a:t>Accessibility Improvement</a:t>
              </a:r>
              <a:endParaRPr lang="en-US" dirty="0">
                <a:solidFill>
                  <a:schemeClr val="tx1"/>
                </a:solidFill>
              </a:endParaRPr>
            </a:p>
          </p:txBody>
        </p:sp>
        <p:sp>
          <p:nvSpPr>
            <p:cNvPr id="1084" name="Oval 1083">
              <a:extLst>
                <a:ext uri="{FF2B5EF4-FFF2-40B4-BE49-F238E27FC236}">
                  <a16:creationId xmlns:a16="http://schemas.microsoft.com/office/drawing/2014/main" id="{A6663974-9571-B93F-65CB-4E96A6171527}"/>
                </a:ext>
              </a:extLst>
            </p:cNvPr>
            <p:cNvSpPr/>
            <p:nvPr/>
          </p:nvSpPr>
          <p:spPr>
            <a:xfrm>
              <a:off x="12658666" y="2338916"/>
              <a:ext cx="837865" cy="808112"/>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nvGrpSpPr>
            <p:cNvPr id="1085" name="Group 11">
              <a:extLst>
                <a:ext uri="{FF2B5EF4-FFF2-40B4-BE49-F238E27FC236}">
                  <a16:creationId xmlns:a16="http://schemas.microsoft.com/office/drawing/2014/main" id="{AD1EDE79-B230-5693-3254-972F7297DC59}"/>
                </a:ext>
              </a:extLst>
            </p:cNvPr>
            <p:cNvGrpSpPr>
              <a:grpSpLocks noChangeAspect="1"/>
            </p:cNvGrpSpPr>
            <p:nvPr/>
          </p:nvGrpSpPr>
          <p:grpSpPr bwMode="auto">
            <a:xfrm>
              <a:off x="12894154" y="2591522"/>
              <a:ext cx="407670" cy="302895"/>
              <a:chOff x="4208" y="370"/>
              <a:chExt cx="214" cy="159"/>
            </a:xfrm>
            <a:solidFill>
              <a:schemeClr val="accent2"/>
            </a:solidFill>
          </p:grpSpPr>
          <p:sp>
            <p:nvSpPr>
              <p:cNvPr id="1086" name="Freeform 13">
                <a:extLst>
                  <a:ext uri="{FF2B5EF4-FFF2-40B4-BE49-F238E27FC236}">
                    <a16:creationId xmlns:a16="http://schemas.microsoft.com/office/drawing/2014/main" id="{FBD53A97-A7CF-E5CE-13E3-EA8978D94B08}"/>
                  </a:ext>
                </a:extLst>
              </p:cNvPr>
              <p:cNvSpPr>
                <a:spLocks/>
              </p:cNvSpPr>
              <p:nvPr/>
            </p:nvSpPr>
            <p:spPr bwMode="auto">
              <a:xfrm>
                <a:off x="4280" y="370"/>
                <a:ext cx="53" cy="34"/>
              </a:xfrm>
              <a:custGeom>
                <a:avLst/>
                <a:gdLst>
                  <a:gd name="T0" fmla="*/ 61 w 857"/>
                  <a:gd name="T1" fmla="*/ 0 h 550"/>
                  <a:gd name="T2" fmla="*/ 73 w 857"/>
                  <a:gd name="T3" fmla="*/ 1 h 550"/>
                  <a:gd name="T4" fmla="*/ 87 w 857"/>
                  <a:gd name="T5" fmla="*/ 6 h 550"/>
                  <a:gd name="T6" fmla="*/ 836 w 857"/>
                  <a:gd name="T7" fmla="*/ 434 h 550"/>
                  <a:gd name="T8" fmla="*/ 846 w 857"/>
                  <a:gd name="T9" fmla="*/ 442 h 550"/>
                  <a:gd name="T10" fmla="*/ 853 w 857"/>
                  <a:gd name="T11" fmla="*/ 453 h 550"/>
                  <a:gd name="T12" fmla="*/ 857 w 857"/>
                  <a:gd name="T13" fmla="*/ 466 h 550"/>
                  <a:gd name="T14" fmla="*/ 857 w 857"/>
                  <a:gd name="T15" fmla="*/ 479 h 550"/>
                  <a:gd name="T16" fmla="*/ 851 w 857"/>
                  <a:gd name="T17" fmla="*/ 492 h 550"/>
                  <a:gd name="T18" fmla="*/ 830 w 857"/>
                  <a:gd name="T19" fmla="*/ 529 h 550"/>
                  <a:gd name="T20" fmla="*/ 821 w 857"/>
                  <a:gd name="T21" fmla="*/ 539 h 550"/>
                  <a:gd name="T22" fmla="*/ 811 w 857"/>
                  <a:gd name="T23" fmla="*/ 547 h 550"/>
                  <a:gd name="T24" fmla="*/ 797 w 857"/>
                  <a:gd name="T25" fmla="*/ 550 h 550"/>
                  <a:gd name="T26" fmla="*/ 784 w 857"/>
                  <a:gd name="T27" fmla="*/ 550 h 550"/>
                  <a:gd name="T28" fmla="*/ 771 w 857"/>
                  <a:gd name="T29" fmla="*/ 545 h 550"/>
                  <a:gd name="T30" fmla="*/ 22 w 857"/>
                  <a:gd name="T31" fmla="*/ 117 h 550"/>
                  <a:gd name="T32" fmla="*/ 10 w 857"/>
                  <a:gd name="T33" fmla="*/ 109 h 550"/>
                  <a:gd name="T34" fmla="*/ 4 w 857"/>
                  <a:gd name="T35" fmla="*/ 97 h 550"/>
                  <a:gd name="T36" fmla="*/ 0 w 857"/>
                  <a:gd name="T37" fmla="*/ 85 h 550"/>
                  <a:gd name="T38" fmla="*/ 1 w 857"/>
                  <a:gd name="T39" fmla="*/ 71 h 550"/>
                  <a:gd name="T40" fmla="*/ 6 w 857"/>
                  <a:gd name="T41" fmla="*/ 58 h 550"/>
                  <a:gd name="T42" fmla="*/ 27 w 857"/>
                  <a:gd name="T43" fmla="*/ 22 h 550"/>
                  <a:gd name="T44" fmla="*/ 37 w 857"/>
                  <a:gd name="T45" fmla="*/ 10 h 550"/>
                  <a:gd name="T46" fmla="*/ 47 w 857"/>
                  <a:gd name="T47" fmla="*/ 4 h 550"/>
                  <a:gd name="T48" fmla="*/ 61 w 857"/>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7" h="550">
                    <a:moveTo>
                      <a:pt x="61" y="0"/>
                    </a:moveTo>
                    <a:lnTo>
                      <a:pt x="73" y="1"/>
                    </a:lnTo>
                    <a:lnTo>
                      <a:pt x="87" y="6"/>
                    </a:lnTo>
                    <a:lnTo>
                      <a:pt x="836" y="434"/>
                    </a:lnTo>
                    <a:lnTo>
                      <a:pt x="846" y="442"/>
                    </a:lnTo>
                    <a:lnTo>
                      <a:pt x="853" y="453"/>
                    </a:lnTo>
                    <a:lnTo>
                      <a:pt x="857" y="466"/>
                    </a:lnTo>
                    <a:lnTo>
                      <a:pt x="857" y="479"/>
                    </a:lnTo>
                    <a:lnTo>
                      <a:pt x="851" y="492"/>
                    </a:lnTo>
                    <a:lnTo>
                      <a:pt x="830" y="529"/>
                    </a:lnTo>
                    <a:lnTo>
                      <a:pt x="821" y="539"/>
                    </a:lnTo>
                    <a:lnTo>
                      <a:pt x="811" y="547"/>
                    </a:lnTo>
                    <a:lnTo>
                      <a:pt x="797" y="550"/>
                    </a:lnTo>
                    <a:lnTo>
                      <a:pt x="784" y="550"/>
                    </a:lnTo>
                    <a:lnTo>
                      <a:pt x="771" y="545"/>
                    </a:lnTo>
                    <a:lnTo>
                      <a:pt x="22" y="117"/>
                    </a:lnTo>
                    <a:lnTo>
                      <a:pt x="10" y="109"/>
                    </a:lnTo>
                    <a:lnTo>
                      <a:pt x="4" y="97"/>
                    </a:lnTo>
                    <a:lnTo>
                      <a:pt x="0" y="85"/>
                    </a:lnTo>
                    <a:lnTo>
                      <a:pt x="1" y="71"/>
                    </a:lnTo>
                    <a:lnTo>
                      <a:pt x="6" y="58"/>
                    </a:lnTo>
                    <a:lnTo>
                      <a:pt x="27" y="22"/>
                    </a:lnTo>
                    <a:lnTo>
                      <a:pt x="37" y="10"/>
                    </a:lnTo>
                    <a:lnTo>
                      <a:pt x="47" y="4"/>
                    </a:lnTo>
                    <a:lnTo>
                      <a:pt x="61"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087" name="Freeform 14">
                <a:extLst>
                  <a:ext uri="{FF2B5EF4-FFF2-40B4-BE49-F238E27FC236}">
                    <a16:creationId xmlns:a16="http://schemas.microsoft.com/office/drawing/2014/main" id="{B09EDD36-C6BB-138E-4C8C-393EC976265E}"/>
                  </a:ext>
                </a:extLst>
              </p:cNvPr>
              <p:cNvSpPr>
                <a:spLocks/>
              </p:cNvSpPr>
              <p:nvPr/>
            </p:nvSpPr>
            <p:spPr bwMode="auto">
              <a:xfrm>
                <a:off x="4239" y="439"/>
                <a:ext cx="54" cy="35"/>
              </a:xfrm>
              <a:custGeom>
                <a:avLst/>
                <a:gdLst>
                  <a:gd name="T0" fmla="*/ 59 w 856"/>
                  <a:gd name="T1" fmla="*/ 0 h 550"/>
                  <a:gd name="T2" fmla="*/ 73 w 856"/>
                  <a:gd name="T3" fmla="*/ 0 h 550"/>
                  <a:gd name="T4" fmla="*/ 86 w 856"/>
                  <a:gd name="T5" fmla="*/ 5 h 550"/>
                  <a:gd name="T6" fmla="*/ 835 w 856"/>
                  <a:gd name="T7" fmla="*/ 433 h 550"/>
                  <a:gd name="T8" fmla="*/ 846 w 856"/>
                  <a:gd name="T9" fmla="*/ 441 h 550"/>
                  <a:gd name="T10" fmla="*/ 853 w 856"/>
                  <a:gd name="T11" fmla="*/ 453 h 550"/>
                  <a:gd name="T12" fmla="*/ 856 w 856"/>
                  <a:gd name="T13" fmla="*/ 466 h 550"/>
                  <a:gd name="T14" fmla="*/ 856 w 856"/>
                  <a:gd name="T15" fmla="*/ 479 h 550"/>
                  <a:gd name="T16" fmla="*/ 851 w 856"/>
                  <a:gd name="T17" fmla="*/ 492 h 550"/>
                  <a:gd name="T18" fmla="*/ 829 w 856"/>
                  <a:gd name="T19" fmla="*/ 529 h 550"/>
                  <a:gd name="T20" fmla="*/ 821 w 856"/>
                  <a:gd name="T21" fmla="*/ 540 h 550"/>
                  <a:gd name="T22" fmla="*/ 809 w 856"/>
                  <a:gd name="T23" fmla="*/ 546 h 550"/>
                  <a:gd name="T24" fmla="*/ 797 w 856"/>
                  <a:gd name="T25" fmla="*/ 550 h 550"/>
                  <a:gd name="T26" fmla="*/ 783 w 856"/>
                  <a:gd name="T27" fmla="*/ 549 h 550"/>
                  <a:gd name="T28" fmla="*/ 770 w 856"/>
                  <a:gd name="T29" fmla="*/ 545 h 550"/>
                  <a:gd name="T30" fmla="*/ 21 w 856"/>
                  <a:gd name="T31" fmla="*/ 117 h 550"/>
                  <a:gd name="T32" fmla="*/ 10 w 856"/>
                  <a:gd name="T33" fmla="*/ 108 h 550"/>
                  <a:gd name="T34" fmla="*/ 3 w 856"/>
                  <a:gd name="T35" fmla="*/ 97 h 550"/>
                  <a:gd name="T36" fmla="*/ 0 w 856"/>
                  <a:gd name="T37" fmla="*/ 84 h 550"/>
                  <a:gd name="T38" fmla="*/ 0 w 856"/>
                  <a:gd name="T39" fmla="*/ 71 h 550"/>
                  <a:gd name="T40" fmla="*/ 5 w 856"/>
                  <a:gd name="T41" fmla="*/ 58 h 550"/>
                  <a:gd name="T42" fmla="*/ 27 w 856"/>
                  <a:gd name="T43" fmla="*/ 21 h 550"/>
                  <a:gd name="T44" fmla="*/ 35 w 856"/>
                  <a:gd name="T45" fmla="*/ 11 h 550"/>
                  <a:gd name="T46" fmla="*/ 47 w 856"/>
                  <a:gd name="T47" fmla="*/ 3 h 550"/>
                  <a:gd name="T48" fmla="*/ 59 w 856"/>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6" h="550">
                    <a:moveTo>
                      <a:pt x="59" y="0"/>
                    </a:moveTo>
                    <a:lnTo>
                      <a:pt x="73" y="0"/>
                    </a:lnTo>
                    <a:lnTo>
                      <a:pt x="86" y="5"/>
                    </a:lnTo>
                    <a:lnTo>
                      <a:pt x="835" y="433"/>
                    </a:lnTo>
                    <a:lnTo>
                      <a:pt x="846" y="441"/>
                    </a:lnTo>
                    <a:lnTo>
                      <a:pt x="853" y="453"/>
                    </a:lnTo>
                    <a:lnTo>
                      <a:pt x="856" y="466"/>
                    </a:lnTo>
                    <a:lnTo>
                      <a:pt x="856" y="479"/>
                    </a:lnTo>
                    <a:lnTo>
                      <a:pt x="851" y="492"/>
                    </a:lnTo>
                    <a:lnTo>
                      <a:pt x="829" y="529"/>
                    </a:lnTo>
                    <a:lnTo>
                      <a:pt x="821" y="540"/>
                    </a:lnTo>
                    <a:lnTo>
                      <a:pt x="809" y="546"/>
                    </a:lnTo>
                    <a:lnTo>
                      <a:pt x="797" y="550"/>
                    </a:lnTo>
                    <a:lnTo>
                      <a:pt x="783" y="549"/>
                    </a:lnTo>
                    <a:lnTo>
                      <a:pt x="770" y="545"/>
                    </a:lnTo>
                    <a:lnTo>
                      <a:pt x="21" y="117"/>
                    </a:lnTo>
                    <a:lnTo>
                      <a:pt x="10" y="108"/>
                    </a:lnTo>
                    <a:lnTo>
                      <a:pt x="3" y="97"/>
                    </a:lnTo>
                    <a:lnTo>
                      <a:pt x="0" y="84"/>
                    </a:lnTo>
                    <a:lnTo>
                      <a:pt x="0" y="71"/>
                    </a:lnTo>
                    <a:lnTo>
                      <a:pt x="5" y="58"/>
                    </a:lnTo>
                    <a:lnTo>
                      <a:pt x="27" y="21"/>
                    </a:lnTo>
                    <a:lnTo>
                      <a:pt x="35" y="11"/>
                    </a:lnTo>
                    <a:lnTo>
                      <a:pt x="47" y="3"/>
                    </a:lnTo>
                    <a:lnTo>
                      <a:pt x="5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088" name="Freeform 15">
                <a:extLst>
                  <a:ext uri="{FF2B5EF4-FFF2-40B4-BE49-F238E27FC236}">
                    <a16:creationId xmlns:a16="http://schemas.microsoft.com/office/drawing/2014/main" id="{FB792637-11D6-438E-D4EF-6E935B7A61B8}"/>
                  </a:ext>
                </a:extLst>
              </p:cNvPr>
              <p:cNvSpPr>
                <a:spLocks/>
              </p:cNvSpPr>
              <p:nvPr/>
            </p:nvSpPr>
            <p:spPr bwMode="auto">
              <a:xfrm>
                <a:off x="4248" y="382"/>
                <a:ext cx="159" cy="114"/>
              </a:xfrm>
              <a:custGeom>
                <a:avLst/>
                <a:gdLst>
                  <a:gd name="T0" fmla="*/ 513 w 2550"/>
                  <a:gd name="T1" fmla="*/ 0 h 1826"/>
                  <a:gd name="T2" fmla="*/ 527 w 2550"/>
                  <a:gd name="T3" fmla="*/ 1 h 1826"/>
                  <a:gd name="T4" fmla="*/ 540 w 2550"/>
                  <a:gd name="T5" fmla="*/ 6 h 1826"/>
                  <a:gd name="T6" fmla="*/ 1215 w 2550"/>
                  <a:gd name="T7" fmla="*/ 391 h 1826"/>
                  <a:gd name="T8" fmla="*/ 1225 w 2550"/>
                  <a:gd name="T9" fmla="*/ 400 h 1826"/>
                  <a:gd name="T10" fmla="*/ 1232 w 2550"/>
                  <a:gd name="T11" fmla="*/ 410 h 1826"/>
                  <a:gd name="T12" fmla="*/ 1236 w 2550"/>
                  <a:gd name="T13" fmla="*/ 424 h 1826"/>
                  <a:gd name="T14" fmla="*/ 1235 w 2550"/>
                  <a:gd name="T15" fmla="*/ 436 h 1826"/>
                  <a:gd name="T16" fmla="*/ 1230 w 2550"/>
                  <a:gd name="T17" fmla="*/ 449 h 1826"/>
                  <a:gd name="T18" fmla="*/ 1028 w 2550"/>
                  <a:gd name="T19" fmla="*/ 795 h 1826"/>
                  <a:gd name="T20" fmla="*/ 2528 w 2550"/>
                  <a:gd name="T21" fmla="*/ 1563 h 1826"/>
                  <a:gd name="T22" fmla="*/ 2539 w 2550"/>
                  <a:gd name="T23" fmla="*/ 1572 h 1826"/>
                  <a:gd name="T24" fmla="*/ 2547 w 2550"/>
                  <a:gd name="T25" fmla="*/ 1582 h 1826"/>
                  <a:gd name="T26" fmla="*/ 2550 w 2550"/>
                  <a:gd name="T27" fmla="*/ 1594 h 1826"/>
                  <a:gd name="T28" fmla="*/ 2550 w 2550"/>
                  <a:gd name="T29" fmla="*/ 1607 h 1826"/>
                  <a:gd name="T30" fmla="*/ 2545 w 2550"/>
                  <a:gd name="T31" fmla="*/ 1620 h 1826"/>
                  <a:gd name="T32" fmla="*/ 2437 w 2550"/>
                  <a:gd name="T33" fmla="*/ 1806 h 1826"/>
                  <a:gd name="T34" fmla="*/ 2428 w 2550"/>
                  <a:gd name="T35" fmla="*/ 1816 h 1826"/>
                  <a:gd name="T36" fmla="*/ 2417 w 2550"/>
                  <a:gd name="T37" fmla="*/ 1823 h 1826"/>
                  <a:gd name="T38" fmla="*/ 2404 w 2550"/>
                  <a:gd name="T39" fmla="*/ 1826 h 1826"/>
                  <a:gd name="T40" fmla="*/ 2392 w 2550"/>
                  <a:gd name="T41" fmla="*/ 1825 h 1826"/>
                  <a:gd name="T42" fmla="*/ 2379 w 2550"/>
                  <a:gd name="T43" fmla="*/ 1820 h 1826"/>
                  <a:gd name="T44" fmla="*/ 956 w 2550"/>
                  <a:gd name="T45" fmla="*/ 919 h 1826"/>
                  <a:gd name="T46" fmla="*/ 754 w 2550"/>
                  <a:gd name="T47" fmla="*/ 1265 h 1826"/>
                  <a:gd name="T48" fmla="*/ 745 w 2550"/>
                  <a:gd name="T49" fmla="*/ 1275 h 1826"/>
                  <a:gd name="T50" fmla="*/ 734 w 2550"/>
                  <a:gd name="T51" fmla="*/ 1283 h 1826"/>
                  <a:gd name="T52" fmla="*/ 721 w 2550"/>
                  <a:gd name="T53" fmla="*/ 1286 h 1826"/>
                  <a:gd name="T54" fmla="*/ 708 w 2550"/>
                  <a:gd name="T55" fmla="*/ 1285 h 1826"/>
                  <a:gd name="T56" fmla="*/ 695 w 2550"/>
                  <a:gd name="T57" fmla="*/ 1280 h 1826"/>
                  <a:gd name="T58" fmla="*/ 21 w 2550"/>
                  <a:gd name="T59" fmla="*/ 895 h 1826"/>
                  <a:gd name="T60" fmla="*/ 10 w 2550"/>
                  <a:gd name="T61" fmla="*/ 887 h 1826"/>
                  <a:gd name="T62" fmla="*/ 3 w 2550"/>
                  <a:gd name="T63" fmla="*/ 876 h 1826"/>
                  <a:gd name="T64" fmla="*/ 0 w 2550"/>
                  <a:gd name="T65" fmla="*/ 862 h 1826"/>
                  <a:gd name="T66" fmla="*/ 0 w 2550"/>
                  <a:gd name="T67" fmla="*/ 850 h 1826"/>
                  <a:gd name="T68" fmla="*/ 5 w 2550"/>
                  <a:gd name="T69" fmla="*/ 836 h 1826"/>
                  <a:gd name="T70" fmla="*/ 480 w 2550"/>
                  <a:gd name="T71" fmla="*/ 22 h 1826"/>
                  <a:gd name="T72" fmla="*/ 489 w 2550"/>
                  <a:gd name="T73" fmla="*/ 11 h 1826"/>
                  <a:gd name="T74" fmla="*/ 500 w 2550"/>
                  <a:gd name="T75" fmla="*/ 3 h 1826"/>
                  <a:gd name="T76" fmla="*/ 513 w 2550"/>
                  <a:gd name="T77" fmla="*/ 0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0" h="1826">
                    <a:moveTo>
                      <a:pt x="513" y="0"/>
                    </a:moveTo>
                    <a:lnTo>
                      <a:pt x="527" y="1"/>
                    </a:lnTo>
                    <a:lnTo>
                      <a:pt x="540" y="6"/>
                    </a:lnTo>
                    <a:lnTo>
                      <a:pt x="1215" y="391"/>
                    </a:lnTo>
                    <a:lnTo>
                      <a:pt x="1225" y="400"/>
                    </a:lnTo>
                    <a:lnTo>
                      <a:pt x="1232" y="410"/>
                    </a:lnTo>
                    <a:lnTo>
                      <a:pt x="1236" y="424"/>
                    </a:lnTo>
                    <a:lnTo>
                      <a:pt x="1235" y="436"/>
                    </a:lnTo>
                    <a:lnTo>
                      <a:pt x="1230" y="449"/>
                    </a:lnTo>
                    <a:lnTo>
                      <a:pt x="1028" y="795"/>
                    </a:lnTo>
                    <a:lnTo>
                      <a:pt x="2528" y="1563"/>
                    </a:lnTo>
                    <a:lnTo>
                      <a:pt x="2539" y="1572"/>
                    </a:lnTo>
                    <a:lnTo>
                      <a:pt x="2547" y="1582"/>
                    </a:lnTo>
                    <a:lnTo>
                      <a:pt x="2550" y="1594"/>
                    </a:lnTo>
                    <a:lnTo>
                      <a:pt x="2550" y="1607"/>
                    </a:lnTo>
                    <a:lnTo>
                      <a:pt x="2545" y="1620"/>
                    </a:lnTo>
                    <a:lnTo>
                      <a:pt x="2437" y="1806"/>
                    </a:lnTo>
                    <a:lnTo>
                      <a:pt x="2428" y="1816"/>
                    </a:lnTo>
                    <a:lnTo>
                      <a:pt x="2417" y="1823"/>
                    </a:lnTo>
                    <a:lnTo>
                      <a:pt x="2404" y="1826"/>
                    </a:lnTo>
                    <a:lnTo>
                      <a:pt x="2392" y="1825"/>
                    </a:lnTo>
                    <a:lnTo>
                      <a:pt x="2379" y="1820"/>
                    </a:lnTo>
                    <a:lnTo>
                      <a:pt x="956" y="919"/>
                    </a:lnTo>
                    <a:lnTo>
                      <a:pt x="754" y="1265"/>
                    </a:lnTo>
                    <a:lnTo>
                      <a:pt x="745" y="1275"/>
                    </a:lnTo>
                    <a:lnTo>
                      <a:pt x="734" y="1283"/>
                    </a:lnTo>
                    <a:lnTo>
                      <a:pt x="721" y="1286"/>
                    </a:lnTo>
                    <a:lnTo>
                      <a:pt x="708" y="1285"/>
                    </a:lnTo>
                    <a:lnTo>
                      <a:pt x="695" y="1280"/>
                    </a:lnTo>
                    <a:lnTo>
                      <a:pt x="21" y="895"/>
                    </a:lnTo>
                    <a:lnTo>
                      <a:pt x="10" y="887"/>
                    </a:lnTo>
                    <a:lnTo>
                      <a:pt x="3" y="876"/>
                    </a:lnTo>
                    <a:lnTo>
                      <a:pt x="0" y="862"/>
                    </a:lnTo>
                    <a:lnTo>
                      <a:pt x="0" y="850"/>
                    </a:lnTo>
                    <a:lnTo>
                      <a:pt x="5" y="836"/>
                    </a:lnTo>
                    <a:lnTo>
                      <a:pt x="480" y="22"/>
                    </a:lnTo>
                    <a:lnTo>
                      <a:pt x="489" y="11"/>
                    </a:lnTo>
                    <a:lnTo>
                      <a:pt x="500" y="3"/>
                    </a:lnTo>
                    <a:lnTo>
                      <a:pt x="513" y="0"/>
                    </a:lnTo>
                    <a:close/>
                  </a:path>
                </a:pathLst>
              </a:custGeom>
              <a:solidFill>
                <a:srgbClr val="127CBE"/>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dirty="0"/>
              </a:p>
            </p:txBody>
          </p:sp>
          <p:sp>
            <p:nvSpPr>
              <p:cNvPr id="1089" name="Freeform 16">
                <a:extLst>
                  <a:ext uri="{FF2B5EF4-FFF2-40B4-BE49-F238E27FC236}">
                    <a16:creationId xmlns:a16="http://schemas.microsoft.com/office/drawing/2014/main" id="{922CEC14-3D60-D493-B8D6-0ECE9C045865}"/>
                  </a:ext>
                </a:extLst>
              </p:cNvPr>
              <p:cNvSpPr>
                <a:spLocks/>
              </p:cNvSpPr>
              <p:nvPr/>
            </p:nvSpPr>
            <p:spPr bwMode="auto">
              <a:xfrm>
                <a:off x="4404" y="483"/>
                <a:ext cx="18" cy="22"/>
              </a:xfrm>
              <a:custGeom>
                <a:avLst/>
                <a:gdLst>
                  <a:gd name="T0" fmla="*/ 169 w 292"/>
                  <a:gd name="T1" fmla="*/ 0 h 350"/>
                  <a:gd name="T2" fmla="*/ 182 w 292"/>
                  <a:gd name="T3" fmla="*/ 1 h 350"/>
                  <a:gd name="T4" fmla="*/ 195 w 292"/>
                  <a:gd name="T5" fmla="*/ 5 h 350"/>
                  <a:gd name="T6" fmla="*/ 270 w 292"/>
                  <a:gd name="T7" fmla="*/ 49 h 350"/>
                  <a:gd name="T8" fmla="*/ 281 w 292"/>
                  <a:gd name="T9" fmla="*/ 57 h 350"/>
                  <a:gd name="T10" fmla="*/ 287 w 292"/>
                  <a:gd name="T11" fmla="*/ 69 h 350"/>
                  <a:gd name="T12" fmla="*/ 292 w 292"/>
                  <a:gd name="T13" fmla="*/ 81 h 350"/>
                  <a:gd name="T14" fmla="*/ 291 w 292"/>
                  <a:gd name="T15" fmla="*/ 95 h 350"/>
                  <a:gd name="T16" fmla="*/ 285 w 292"/>
                  <a:gd name="T17" fmla="*/ 107 h 350"/>
                  <a:gd name="T18" fmla="*/ 156 w 292"/>
                  <a:gd name="T19" fmla="*/ 329 h 350"/>
                  <a:gd name="T20" fmla="*/ 147 w 292"/>
                  <a:gd name="T21" fmla="*/ 340 h 350"/>
                  <a:gd name="T22" fmla="*/ 136 w 292"/>
                  <a:gd name="T23" fmla="*/ 347 h 350"/>
                  <a:gd name="T24" fmla="*/ 123 w 292"/>
                  <a:gd name="T25" fmla="*/ 350 h 350"/>
                  <a:gd name="T26" fmla="*/ 109 w 292"/>
                  <a:gd name="T27" fmla="*/ 349 h 350"/>
                  <a:gd name="T28" fmla="*/ 97 w 292"/>
                  <a:gd name="T29" fmla="*/ 345 h 350"/>
                  <a:gd name="T30" fmla="*/ 21 w 292"/>
                  <a:gd name="T31" fmla="*/ 303 h 350"/>
                  <a:gd name="T32" fmla="*/ 11 w 292"/>
                  <a:gd name="T33" fmla="*/ 293 h 350"/>
                  <a:gd name="T34" fmla="*/ 4 w 292"/>
                  <a:gd name="T35" fmla="*/ 283 h 350"/>
                  <a:gd name="T36" fmla="*/ 0 w 292"/>
                  <a:gd name="T37" fmla="*/ 270 h 350"/>
                  <a:gd name="T38" fmla="*/ 1 w 292"/>
                  <a:gd name="T39" fmla="*/ 257 h 350"/>
                  <a:gd name="T40" fmla="*/ 6 w 292"/>
                  <a:gd name="T41" fmla="*/ 244 h 350"/>
                  <a:gd name="T42" fmla="*/ 136 w 292"/>
                  <a:gd name="T43" fmla="*/ 22 h 350"/>
                  <a:gd name="T44" fmla="*/ 144 w 292"/>
                  <a:gd name="T45" fmla="*/ 11 h 350"/>
                  <a:gd name="T46" fmla="*/ 155 w 292"/>
                  <a:gd name="T47" fmla="*/ 4 h 350"/>
                  <a:gd name="T48" fmla="*/ 169 w 292"/>
                  <a:gd name="T4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350">
                    <a:moveTo>
                      <a:pt x="169" y="0"/>
                    </a:moveTo>
                    <a:lnTo>
                      <a:pt x="182" y="1"/>
                    </a:lnTo>
                    <a:lnTo>
                      <a:pt x="195" y="5"/>
                    </a:lnTo>
                    <a:lnTo>
                      <a:pt x="270" y="49"/>
                    </a:lnTo>
                    <a:lnTo>
                      <a:pt x="281" y="57"/>
                    </a:lnTo>
                    <a:lnTo>
                      <a:pt x="287" y="69"/>
                    </a:lnTo>
                    <a:lnTo>
                      <a:pt x="292" y="81"/>
                    </a:lnTo>
                    <a:lnTo>
                      <a:pt x="291" y="95"/>
                    </a:lnTo>
                    <a:lnTo>
                      <a:pt x="285" y="107"/>
                    </a:lnTo>
                    <a:lnTo>
                      <a:pt x="156" y="329"/>
                    </a:lnTo>
                    <a:lnTo>
                      <a:pt x="147" y="340"/>
                    </a:lnTo>
                    <a:lnTo>
                      <a:pt x="136" y="347"/>
                    </a:lnTo>
                    <a:lnTo>
                      <a:pt x="123" y="350"/>
                    </a:lnTo>
                    <a:lnTo>
                      <a:pt x="109" y="349"/>
                    </a:lnTo>
                    <a:lnTo>
                      <a:pt x="97" y="345"/>
                    </a:lnTo>
                    <a:lnTo>
                      <a:pt x="21" y="303"/>
                    </a:lnTo>
                    <a:lnTo>
                      <a:pt x="11" y="293"/>
                    </a:lnTo>
                    <a:lnTo>
                      <a:pt x="4" y="283"/>
                    </a:lnTo>
                    <a:lnTo>
                      <a:pt x="0" y="270"/>
                    </a:lnTo>
                    <a:lnTo>
                      <a:pt x="1" y="257"/>
                    </a:lnTo>
                    <a:lnTo>
                      <a:pt x="6" y="244"/>
                    </a:lnTo>
                    <a:lnTo>
                      <a:pt x="136" y="22"/>
                    </a:lnTo>
                    <a:lnTo>
                      <a:pt x="144" y="11"/>
                    </a:lnTo>
                    <a:lnTo>
                      <a:pt x="155" y="4"/>
                    </a:lnTo>
                    <a:lnTo>
                      <a:pt x="16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090" name="Freeform 17">
                <a:extLst>
                  <a:ext uri="{FF2B5EF4-FFF2-40B4-BE49-F238E27FC236}">
                    <a16:creationId xmlns:a16="http://schemas.microsoft.com/office/drawing/2014/main" id="{E5BFD1B4-43CE-3947-9E6F-7928D54EA656}"/>
                  </a:ext>
                </a:extLst>
              </p:cNvPr>
              <p:cNvSpPr>
                <a:spLocks noEditPoints="1"/>
              </p:cNvSpPr>
              <p:nvPr/>
            </p:nvSpPr>
            <p:spPr bwMode="auto">
              <a:xfrm>
                <a:off x="4208" y="491"/>
                <a:ext cx="116" cy="38"/>
              </a:xfrm>
              <a:custGeom>
                <a:avLst/>
                <a:gdLst>
                  <a:gd name="T0" fmla="*/ 159 w 1855"/>
                  <a:gd name="T1" fmla="*/ 294 h 611"/>
                  <a:gd name="T2" fmla="*/ 127 w 1855"/>
                  <a:gd name="T3" fmla="*/ 312 h 611"/>
                  <a:gd name="T4" fmla="*/ 107 w 1855"/>
                  <a:gd name="T5" fmla="*/ 346 h 611"/>
                  <a:gd name="T6" fmla="*/ 105 w 1855"/>
                  <a:gd name="T7" fmla="*/ 440 h 611"/>
                  <a:gd name="T8" fmla="*/ 115 w 1855"/>
                  <a:gd name="T9" fmla="*/ 477 h 611"/>
                  <a:gd name="T10" fmla="*/ 141 w 1855"/>
                  <a:gd name="T11" fmla="*/ 503 h 611"/>
                  <a:gd name="T12" fmla="*/ 179 w 1855"/>
                  <a:gd name="T13" fmla="*/ 513 h 611"/>
                  <a:gd name="T14" fmla="*/ 1702 w 1855"/>
                  <a:gd name="T15" fmla="*/ 511 h 611"/>
                  <a:gd name="T16" fmla="*/ 1735 w 1855"/>
                  <a:gd name="T17" fmla="*/ 492 h 611"/>
                  <a:gd name="T18" fmla="*/ 1755 w 1855"/>
                  <a:gd name="T19" fmla="*/ 459 h 611"/>
                  <a:gd name="T20" fmla="*/ 1757 w 1855"/>
                  <a:gd name="T21" fmla="*/ 365 h 611"/>
                  <a:gd name="T22" fmla="*/ 1747 w 1855"/>
                  <a:gd name="T23" fmla="*/ 328 h 611"/>
                  <a:gd name="T24" fmla="*/ 1720 w 1855"/>
                  <a:gd name="T25" fmla="*/ 301 h 611"/>
                  <a:gd name="T26" fmla="*/ 1682 w 1855"/>
                  <a:gd name="T27" fmla="*/ 291 h 611"/>
                  <a:gd name="T28" fmla="*/ 214 w 1855"/>
                  <a:gd name="T29" fmla="*/ 0 h 611"/>
                  <a:gd name="T30" fmla="*/ 1660 w 1855"/>
                  <a:gd name="T31" fmla="*/ 2 h 611"/>
                  <a:gd name="T32" fmla="*/ 1691 w 1855"/>
                  <a:gd name="T33" fmla="*/ 20 h 611"/>
                  <a:gd name="T34" fmla="*/ 1710 w 1855"/>
                  <a:gd name="T35" fmla="*/ 51 h 611"/>
                  <a:gd name="T36" fmla="*/ 1712 w 1855"/>
                  <a:gd name="T37" fmla="*/ 140 h 611"/>
                  <a:gd name="T38" fmla="*/ 1704 w 1855"/>
                  <a:gd name="T39" fmla="*/ 174 h 611"/>
                  <a:gd name="T40" fmla="*/ 1784 w 1855"/>
                  <a:gd name="T41" fmla="*/ 187 h 611"/>
                  <a:gd name="T42" fmla="*/ 1819 w 1855"/>
                  <a:gd name="T43" fmla="*/ 197 h 611"/>
                  <a:gd name="T44" fmla="*/ 1845 w 1855"/>
                  <a:gd name="T45" fmla="*/ 222 h 611"/>
                  <a:gd name="T46" fmla="*/ 1855 w 1855"/>
                  <a:gd name="T47" fmla="*/ 257 h 611"/>
                  <a:gd name="T48" fmla="*/ 1853 w 1855"/>
                  <a:gd name="T49" fmla="*/ 559 h 611"/>
                  <a:gd name="T50" fmla="*/ 1834 w 1855"/>
                  <a:gd name="T51" fmla="*/ 590 h 611"/>
                  <a:gd name="T52" fmla="*/ 1802 w 1855"/>
                  <a:gd name="T53" fmla="*/ 609 h 611"/>
                  <a:gd name="T54" fmla="*/ 71 w 1855"/>
                  <a:gd name="T55" fmla="*/ 611 h 611"/>
                  <a:gd name="T56" fmla="*/ 36 w 1855"/>
                  <a:gd name="T57" fmla="*/ 601 h 611"/>
                  <a:gd name="T58" fmla="*/ 9 w 1855"/>
                  <a:gd name="T59" fmla="*/ 575 h 611"/>
                  <a:gd name="T60" fmla="*/ 0 w 1855"/>
                  <a:gd name="T61" fmla="*/ 540 h 611"/>
                  <a:gd name="T62" fmla="*/ 2 w 1855"/>
                  <a:gd name="T63" fmla="*/ 240 h 611"/>
                  <a:gd name="T64" fmla="*/ 21 w 1855"/>
                  <a:gd name="T65" fmla="*/ 208 h 611"/>
                  <a:gd name="T66" fmla="*/ 52 w 1855"/>
                  <a:gd name="T67" fmla="*/ 190 h 611"/>
                  <a:gd name="T68" fmla="*/ 161 w 1855"/>
                  <a:gd name="T69" fmla="*/ 187 h 611"/>
                  <a:gd name="T70" fmla="*/ 145 w 1855"/>
                  <a:gd name="T71" fmla="*/ 158 h 611"/>
                  <a:gd name="T72" fmla="*/ 142 w 1855"/>
                  <a:gd name="T73" fmla="*/ 70 h 611"/>
                  <a:gd name="T74" fmla="*/ 152 w 1855"/>
                  <a:gd name="T75" fmla="*/ 35 h 611"/>
                  <a:gd name="T76" fmla="*/ 178 w 1855"/>
                  <a:gd name="T77" fmla="*/ 9 h 611"/>
                  <a:gd name="T78" fmla="*/ 214 w 1855"/>
                  <a:gd name="T79"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5" h="611">
                    <a:moveTo>
                      <a:pt x="179" y="291"/>
                    </a:moveTo>
                    <a:lnTo>
                      <a:pt x="159" y="294"/>
                    </a:lnTo>
                    <a:lnTo>
                      <a:pt x="141" y="301"/>
                    </a:lnTo>
                    <a:lnTo>
                      <a:pt x="127" y="312"/>
                    </a:lnTo>
                    <a:lnTo>
                      <a:pt x="115" y="328"/>
                    </a:lnTo>
                    <a:lnTo>
                      <a:pt x="107" y="346"/>
                    </a:lnTo>
                    <a:lnTo>
                      <a:pt x="105" y="365"/>
                    </a:lnTo>
                    <a:lnTo>
                      <a:pt x="105" y="440"/>
                    </a:lnTo>
                    <a:lnTo>
                      <a:pt x="107" y="459"/>
                    </a:lnTo>
                    <a:lnTo>
                      <a:pt x="115" y="477"/>
                    </a:lnTo>
                    <a:lnTo>
                      <a:pt x="127" y="492"/>
                    </a:lnTo>
                    <a:lnTo>
                      <a:pt x="141" y="503"/>
                    </a:lnTo>
                    <a:lnTo>
                      <a:pt x="159" y="511"/>
                    </a:lnTo>
                    <a:lnTo>
                      <a:pt x="179" y="513"/>
                    </a:lnTo>
                    <a:lnTo>
                      <a:pt x="1682" y="513"/>
                    </a:lnTo>
                    <a:lnTo>
                      <a:pt x="1702" y="511"/>
                    </a:lnTo>
                    <a:lnTo>
                      <a:pt x="1720" y="503"/>
                    </a:lnTo>
                    <a:lnTo>
                      <a:pt x="1735" y="492"/>
                    </a:lnTo>
                    <a:lnTo>
                      <a:pt x="1747" y="477"/>
                    </a:lnTo>
                    <a:lnTo>
                      <a:pt x="1755" y="459"/>
                    </a:lnTo>
                    <a:lnTo>
                      <a:pt x="1757" y="440"/>
                    </a:lnTo>
                    <a:lnTo>
                      <a:pt x="1757" y="365"/>
                    </a:lnTo>
                    <a:lnTo>
                      <a:pt x="1755" y="346"/>
                    </a:lnTo>
                    <a:lnTo>
                      <a:pt x="1747" y="328"/>
                    </a:lnTo>
                    <a:lnTo>
                      <a:pt x="1735" y="312"/>
                    </a:lnTo>
                    <a:lnTo>
                      <a:pt x="1720" y="301"/>
                    </a:lnTo>
                    <a:lnTo>
                      <a:pt x="1702" y="294"/>
                    </a:lnTo>
                    <a:lnTo>
                      <a:pt x="1682" y="291"/>
                    </a:lnTo>
                    <a:lnTo>
                      <a:pt x="179" y="291"/>
                    </a:lnTo>
                    <a:close/>
                    <a:moveTo>
                      <a:pt x="214" y="0"/>
                    </a:moveTo>
                    <a:lnTo>
                      <a:pt x="1641" y="0"/>
                    </a:lnTo>
                    <a:lnTo>
                      <a:pt x="1660" y="2"/>
                    </a:lnTo>
                    <a:lnTo>
                      <a:pt x="1677" y="9"/>
                    </a:lnTo>
                    <a:lnTo>
                      <a:pt x="1691" y="20"/>
                    </a:lnTo>
                    <a:lnTo>
                      <a:pt x="1703" y="35"/>
                    </a:lnTo>
                    <a:lnTo>
                      <a:pt x="1710" y="51"/>
                    </a:lnTo>
                    <a:lnTo>
                      <a:pt x="1712" y="70"/>
                    </a:lnTo>
                    <a:lnTo>
                      <a:pt x="1712" y="140"/>
                    </a:lnTo>
                    <a:lnTo>
                      <a:pt x="1710" y="158"/>
                    </a:lnTo>
                    <a:lnTo>
                      <a:pt x="1704" y="174"/>
                    </a:lnTo>
                    <a:lnTo>
                      <a:pt x="1693" y="187"/>
                    </a:lnTo>
                    <a:lnTo>
                      <a:pt x="1784" y="187"/>
                    </a:lnTo>
                    <a:lnTo>
                      <a:pt x="1802" y="190"/>
                    </a:lnTo>
                    <a:lnTo>
                      <a:pt x="1819" y="197"/>
                    </a:lnTo>
                    <a:lnTo>
                      <a:pt x="1834" y="208"/>
                    </a:lnTo>
                    <a:lnTo>
                      <a:pt x="1845" y="222"/>
                    </a:lnTo>
                    <a:lnTo>
                      <a:pt x="1853" y="240"/>
                    </a:lnTo>
                    <a:lnTo>
                      <a:pt x="1855" y="257"/>
                    </a:lnTo>
                    <a:lnTo>
                      <a:pt x="1855" y="540"/>
                    </a:lnTo>
                    <a:lnTo>
                      <a:pt x="1853" y="559"/>
                    </a:lnTo>
                    <a:lnTo>
                      <a:pt x="1845" y="575"/>
                    </a:lnTo>
                    <a:lnTo>
                      <a:pt x="1834" y="590"/>
                    </a:lnTo>
                    <a:lnTo>
                      <a:pt x="1819" y="601"/>
                    </a:lnTo>
                    <a:lnTo>
                      <a:pt x="1802" y="609"/>
                    </a:lnTo>
                    <a:lnTo>
                      <a:pt x="1784" y="611"/>
                    </a:lnTo>
                    <a:lnTo>
                      <a:pt x="71" y="611"/>
                    </a:lnTo>
                    <a:lnTo>
                      <a:pt x="52" y="609"/>
                    </a:lnTo>
                    <a:lnTo>
                      <a:pt x="36" y="601"/>
                    </a:lnTo>
                    <a:lnTo>
                      <a:pt x="21" y="590"/>
                    </a:lnTo>
                    <a:lnTo>
                      <a:pt x="9" y="575"/>
                    </a:lnTo>
                    <a:lnTo>
                      <a:pt x="2" y="559"/>
                    </a:lnTo>
                    <a:lnTo>
                      <a:pt x="0" y="540"/>
                    </a:lnTo>
                    <a:lnTo>
                      <a:pt x="0" y="257"/>
                    </a:lnTo>
                    <a:lnTo>
                      <a:pt x="2" y="240"/>
                    </a:lnTo>
                    <a:lnTo>
                      <a:pt x="9" y="222"/>
                    </a:lnTo>
                    <a:lnTo>
                      <a:pt x="21" y="208"/>
                    </a:lnTo>
                    <a:lnTo>
                      <a:pt x="36" y="197"/>
                    </a:lnTo>
                    <a:lnTo>
                      <a:pt x="52" y="190"/>
                    </a:lnTo>
                    <a:lnTo>
                      <a:pt x="71" y="187"/>
                    </a:lnTo>
                    <a:lnTo>
                      <a:pt x="161" y="187"/>
                    </a:lnTo>
                    <a:lnTo>
                      <a:pt x="152" y="174"/>
                    </a:lnTo>
                    <a:lnTo>
                      <a:pt x="145" y="158"/>
                    </a:lnTo>
                    <a:lnTo>
                      <a:pt x="142" y="140"/>
                    </a:lnTo>
                    <a:lnTo>
                      <a:pt x="142" y="70"/>
                    </a:lnTo>
                    <a:lnTo>
                      <a:pt x="145" y="51"/>
                    </a:lnTo>
                    <a:lnTo>
                      <a:pt x="152" y="35"/>
                    </a:lnTo>
                    <a:lnTo>
                      <a:pt x="163" y="20"/>
                    </a:lnTo>
                    <a:lnTo>
                      <a:pt x="178" y="9"/>
                    </a:lnTo>
                    <a:lnTo>
                      <a:pt x="195" y="2"/>
                    </a:lnTo>
                    <a:lnTo>
                      <a:pt x="214" y="0"/>
                    </a:lnTo>
                    <a:close/>
                  </a:path>
                </a:pathLst>
              </a:custGeom>
              <a:solidFill>
                <a:srgbClr val="127CBE"/>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dirty="0"/>
              </a:p>
            </p:txBody>
          </p:sp>
        </p:grpSp>
      </p:grpSp>
      <p:grpSp>
        <p:nvGrpSpPr>
          <p:cNvPr id="1091" name="Group 1090">
            <a:extLst>
              <a:ext uri="{FF2B5EF4-FFF2-40B4-BE49-F238E27FC236}">
                <a16:creationId xmlns:a16="http://schemas.microsoft.com/office/drawing/2014/main" id="{A8BCA968-AAC5-D7CC-5317-0974332B2EA2}"/>
              </a:ext>
            </a:extLst>
          </p:cNvPr>
          <p:cNvGrpSpPr/>
          <p:nvPr/>
        </p:nvGrpSpPr>
        <p:grpSpPr>
          <a:xfrm>
            <a:off x="4590076" y="3928349"/>
            <a:ext cx="8623458" cy="1058890"/>
            <a:chOff x="4939700" y="2207126"/>
            <a:chExt cx="8811716" cy="1058890"/>
          </a:xfrm>
        </p:grpSpPr>
        <p:sp>
          <p:nvSpPr>
            <p:cNvPr id="1092" name="Freeform 50">
              <a:extLst>
                <a:ext uri="{FF2B5EF4-FFF2-40B4-BE49-F238E27FC236}">
                  <a16:creationId xmlns:a16="http://schemas.microsoft.com/office/drawing/2014/main" id="{FE392E5D-2E84-3834-3BA4-F2A2E4309D96}"/>
                </a:ext>
              </a:extLst>
            </p:cNvPr>
            <p:cNvSpPr/>
            <p:nvPr/>
          </p:nvSpPr>
          <p:spPr>
            <a:xfrm>
              <a:off x="4939700" y="2207126"/>
              <a:ext cx="8811716" cy="1058890"/>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093" name="TextBox 1092">
              <a:extLst>
                <a:ext uri="{FF2B5EF4-FFF2-40B4-BE49-F238E27FC236}">
                  <a16:creationId xmlns:a16="http://schemas.microsoft.com/office/drawing/2014/main" id="{74E323C0-FB6D-9094-9796-77C6B3378D1D}"/>
                </a:ext>
              </a:extLst>
            </p:cNvPr>
            <p:cNvSpPr txBox="1"/>
            <p:nvPr/>
          </p:nvSpPr>
          <p:spPr>
            <a:xfrm>
              <a:off x="7605192" y="2320203"/>
              <a:ext cx="5061794" cy="923330"/>
            </a:xfrm>
            <a:prstGeom prst="rect">
              <a:avLst/>
            </a:prstGeom>
            <a:noFill/>
          </p:spPr>
          <p:txBody>
            <a:bodyPr wrap="square" lIns="91440" tIns="45720" rIns="91440" bIns="45720" rtlCol="0" anchor="t">
              <a:spAutoFit/>
            </a:bodyPr>
            <a:lstStyle/>
            <a:p>
              <a:r>
                <a:rPr lang="en-US" dirty="0">
                  <a:solidFill>
                    <a:schemeClr val="bg1"/>
                  </a:solidFill>
                  <a:ea typeface="Calibri"/>
                  <a:cs typeface="Calibri"/>
                </a:rPr>
                <a:t>Blockchain integration ensures that grievance registration and resolution records are transparent and immutable, enhancing accountability.</a:t>
              </a:r>
              <a:endParaRPr lang="en-US" dirty="0"/>
            </a:p>
          </p:txBody>
        </p:sp>
        <p:sp>
          <p:nvSpPr>
            <p:cNvPr id="1094" name="Rectangle: Rounded Corners 1093">
              <a:extLst>
                <a:ext uri="{FF2B5EF4-FFF2-40B4-BE49-F238E27FC236}">
                  <a16:creationId xmlns:a16="http://schemas.microsoft.com/office/drawing/2014/main" id="{0018CE96-46EB-2E4A-9089-7EB60FEC010B}"/>
                </a:ext>
              </a:extLst>
            </p:cNvPr>
            <p:cNvSpPr/>
            <p:nvPr/>
          </p:nvSpPr>
          <p:spPr>
            <a:xfrm>
              <a:off x="5173756" y="2413747"/>
              <a:ext cx="2138081" cy="658905"/>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b="1" dirty="0">
                  <a:solidFill>
                    <a:schemeClr val="tx1"/>
                  </a:solidFill>
                  <a:ea typeface="Calibri"/>
                  <a:cs typeface="Calibri"/>
                </a:rPr>
                <a:t>Immutable Records</a:t>
              </a:r>
              <a:endParaRPr lang="en-US" dirty="0"/>
            </a:p>
          </p:txBody>
        </p:sp>
        <p:sp>
          <p:nvSpPr>
            <p:cNvPr id="1095" name="Oval 1094">
              <a:extLst>
                <a:ext uri="{FF2B5EF4-FFF2-40B4-BE49-F238E27FC236}">
                  <a16:creationId xmlns:a16="http://schemas.microsoft.com/office/drawing/2014/main" id="{84A330EA-B7BE-E616-A0B5-CF3482AC329E}"/>
                </a:ext>
              </a:extLst>
            </p:cNvPr>
            <p:cNvSpPr/>
            <p:nvPr/>
          </p:nvSpPr>
          <p:spPr>
            <a:xfrm>
              <a:off x="12658666" y="2338916"/>
              <a:ext cx="837865" cy="808112"/>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nvGrpSpPr>
            <p:cNvPr id="1096" name="Group 11">
              <a:extLst>
                <a:ext uri="{FF2B5EF4-FFF2-40B4-BE49-F238E27FC236}">
                  <a16:creationId xmlns:a16="http://schemas.microsoft.com/office/drawing/2014/main" id="{6D846373-BAA3-6381-9C7F-6D7F1ABC7010}"/>
                </a:ext>
              </a:extLst>
            </p:cNvPr>
            <p:cNvGrpSpPr>
              <a:grpSpLocks noChangeAspect="1"/>
            </p:cNvGrpSpPr>
            <p:nvPr/>
          </p:nvGrpSpPr>
          <p:grpSpPr bwMode="auto">
            <a:xfrm>
              <a:off x="12894154" y="2591522"/>
              <a:ext cx="407670" cy="302895"/>
              <a:chOff x="4208" y="370"/>
              <a:chExt cx="214" cy="159"/>
            </a:xfrm>
            <a:solidFill>
              <a:schemeClr val="accent2"/>
            </a:solidFill>
          </p:grpSpPr>
          <p:sp>
            <p:nvSpPr>
              <p:cNvPr id="1097" name="Freeform 13">
                <a:extLst>
                  <a:ext uri="{FF2B5EF4-FFF2-40B4-BE49-F238E27FC236}">
                    <a16:creationId xmlns:a16="http://schemas.microsoft.com/office/drawing/2014/main" id="{C89F8992-15BD-2F09-60D4-133539906F97}"/>
                  </a:ext>
                </a:extLst>
              </p:cNvPr>
              <p:cNvSpPr>
                <a:spLocks/>
              </p:cNvSpPr>
              <p:nvPr/>
            </p:nvSpPr>
            <p:spPr bwMode="auto">
              <a:xfrm>
                <a:off x="4280" y="370"/>
                <a:ext cx="53" cy="34"/>
              </a:xfrm>
              <a:custGeom>
                <a:avLst/>
                <a:gdLst>
                  <a:gd name="T0" fmla="*/ 61 w 857"/>
                  <a:gd name="T1" fmla="*/ 0 h 550"/>
                  <a:gd name="T2" fmla="*/ 73 w 857"/>
                  <a:gd name="T3" fmla="*/ 1 h 550"/>
                  <a:gd name="T4" fmla="*/ 87 w 857"/>
                  <a:gd name="T5" fmla="*/ 6 h 550"/>
                  <a:gd name="T6" fmla="*/ 836 w 857"/>
                  <a:gd name="T7" fmla="*/ 434 h 550"/>
                  <a:gd name="T8" fmla="*/ 846 w 857"/>
                  <a:gd name="T9" fmla="*/ 442 h 550"/>
                  <a:gd name="T10" fmla="*/ 853 w 857"/>
                  <a:gd name="T11" fmla="*/ 453 h 550"/>
                  <a:gd name="T12" fmla="*/ 857 w 857"/>
                  <a:gd name="T13" fmla="*/ 466 h 550"/>
                  <a:gd name="T14" fmla="*/ 857 w 857"/>
                  <a:gd name="T15" fmla="*/ 479 h 550"/>
                  <a:gd name="T16" fmla="*/ 851 w 857"/>
                  <a:gd name="T17" fmla="*/ 492 h 550"/>
                  <a:gd name="T18" fmla="*/ 830 w 857"/>
                  <a:gd name="T19" fmla="*/ 529 h 550"/>
                  <a:gd name="T20" fmla="*/ 821 w 857"/>
                  <a:gd name="T21" fmla="*/ 539 h 550"/>
                  <a:gd name="T22" fmla="*/ 811 w 857"/>
                  <a:gd name="T23" fmla="*/ 547 h 550"/>
                  <a:gd name="T24" fmla="*/ 797 w 857"/>
                  <a:gd name="T25" fmla="*/ 550 h 550"/>
                  <a:gd name="T26" fmla="*/ 784 w 857"/>
                  <a:gd name="T27" fmla="*/ 550 h 550"/>
                  <a:gd name="T28" fmla="*/ 771 w 857"/>
                  <a:gd name="T29" fmla="*/ 545 h 550"/>
                  <a:gd name="T30" fmla="*/ 22 w 857"/>
                  <a:gd name="T31" fmla="*/ 117 h 550"/>
                  <a:gd name="T32" fmla="*/ 10 w 857"/>
                  <a:gd name="T33" fmla="*/ 109 h 550"/>
                  <a:gd name="T34" fmla="*/ 4 w 857"/>
                  <a:gd name="T35" fmla="*/ 97 h 550"/>
                  <a:gd name="T36" fmla="*/ 0 w 857"/>
                  <a:gd name="T37" fmla="*/ 85 h 550"/>
                  <a:gd name="T38" fmla="*/ 1 w 857"/>
                  <a:gd name="T39" fmla="*/ 71 h 550"/>
                  <a:gd name="T40" fmla="*/ 6 w 857"/>
                  <a:gd name="T41" fmla="*/ 58 h 550"/>
                  <a:gd name="T42" fmla="*/ 27 w 857"/>
                  <a:gd name="T43" fmla="*/ 22 h 550"/>
                  <a:gd name="T44" fmla="*/ 37 w 857"/>
                  <a:gd name="T45" fmla="*/ 10 h 550"/>
                  <a:gd name="T46" fmla="*/ 47 w 857"/>
                  <a:gd name="T47" fmla="*/ 4 h 550"/>
                  <a:gd name="T48" fmla="*/ 61 w 857"/>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7" h="550">
                    <a:moveTo>
                      <a:pt x="61" y="0"/>
                    </a:moveTo>
                    <a:lnTo>
                      <a:pt x="73" y="1"/>
                    </a:lnTo>
                    <a:lnTo>
                      <a:pt x="87" y="6"/>
                    </a:lnTo>
                    <a:lnTo>
                      <a:pt x="836" y="434"/>
                    </a:lnTo>
                    <a:lnTo>
                      <a:pt x="846" y="442"/>
                    </a:lnTo>
                    <a:lnTo>
                      <a:pt x="853" y="453"/>
                    </a:lnTo>
                    <a:lnTo>
                      <a:pt x="857" y="466"/>
                    </a:lnTo>
                    <a:lnTo>
                      <a:pt x="857" y="479"/>
                    </a:lnTo>
                    <a:lnTo>
                      <a:pt x="851" y="492"/>
                    </a:lnTo>
                    <a:lnTo>
                      <a:pt x="830" y="529"/>
                    </a:lnTo>
                    <a:lnTo>
                      <a:pt x="821" y="539"/>
                    </a:lnTo>
                    <a:lnTo>
                      <a:pt x="811" y="547"/>
                    </a:lnTo>
                    <a:lnTo>
                      <a:pt x="797" y="550"/>
                    </a:lnTo>
                    <a:lnTo>
                      <a:pt x="784" y="550"/>
                    </a:lnTo>
                    <a:lnTo>
                      <a:pt x="771" y="545"/>
                    </a:lnTo>
                    <a:lnTo>
                      <a:pt x="22" y="117"/>
                    </a:lnTo>
                    <a:lnTo>
                      <a:pt x="10" y="109"/>
                    </a:lnTo>
                    <a:lnTo>
                      <a:pt x="4" y="97"/>
                    </a:lnTo>
                    <a:lnTo>
                      <a:pt x="0" y="85"/>
                    </a:lnTo>
                    <a:lnTo>
                      <a:pt x="1" y="71"/>
                    </a:lnTo>
                    <a:lnTo>
                      <a:pt x="6" y="58"/>
                    </a:lnTo>
                    <a:lnTo>
                      <a:pt x="27" y="22"/>
                    </a:lnTo>
                    <a:lnTo>
                      <a:pt x="37" y="10"/>
                    </a:lnTo>
                    <a:lnTo>
                      <a:pt x="47" y="4"/>
                    </a:lnTo>
                    <a:lnTo>
                      <a:pt x="61"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098" name="Freeform 14">
                <a:extLst>
                  <a:ext uri="{FF2B5EF4-FFF2-40B4-BE49-F238E27FC236}">
                    <a16:creationId xmlns:a16="http://schemas.microsoft.com/office/drawing/2014/main" id="{3D4917C8-D881-CFBC-D3F4-BB88C366977D}"/>
                  </a:ext>
                </a:extLst>
              </p:cNvPr>
              <p:cNvSpPr>
                <a:spLocks/>
              </p:cNvSpPr>
              <p:nvPr/>
            </p:nvSpPr>
            <p:spPr bwMode="auto">
              <a:xfrm>
                <a:off x="4239" y="439"/>
                <a:ext cx="54" cy="35"/>
              </a:xfrm>
              <a:custGeom>
                <a:avLst/>
                <a:gdLst>
                  <a:gd name="T0" fmla="*/ 59 w 856"/>
                  <a:gd name="T1" fmla="*/ 0 h 550"/>
                  <a:gd name="T2" fmla="*/ 73 w 856"/>
                  <a:gd name="T3" fmla="*/ 0 h 550"/>
                  <a:gd name="T4" fmla="*/ 86 w 856"/>
                  <a:gd name="T5" fmla="*/ 5 h 550"/>
                  <a:gd name="T6" fmla="*/ 835 w 856"/>
                  <a:gd name="T7" fmla="*/ 433 h 550"/>
                  <a:gd name="T8" fmla="*/ 846 w 856"/>
                  <a:gd name="T9" fmla="*/ 441 h 550"/>
                  <a:gd name="T10" fmla="*/ 853 w 856"/>
                  <a:gd name="T11" fmla="*/ 453 h 550"/>
                  <a:gd name="T12" fmla="*/ 856 w 856"/>
                  <a:gd name="T13" fmla="*/ 466 h 550"/>
                  <a:gd name="T14" fmla="*/ 856 w 856"/>
                  <a:gd name="T15" fmla="*/ 479 h 550"/>
                  <a:gd name="T16" fmla="*/ 851 w 856"/>
                  <a:gd name="T17" fmla="*/ 492 h 550"/>
                  <a:gd name="T18" fmla="*/ 829 w 856"/>
                  <a:gd name="T19" fmla="*/ 529 h 550"/>
                  <a:gd name="T20" fmla="*/ 821 w 856"/>
                  <a:gd name="T21" fmla="*/ 540 h 550"/>
                  <a:gd name="T22" fmla="*/ 809 w 856"/>
                  <a:gd name="T23" fmla="*/ 546 h 550"/>
                  <a:gd name="T24" fmla="*/ 797 w 856"/>
                  <a:gd name="T25" fmla="*/ 550 h 550"/>
                  <a:gd name="T26" fmla="*/ 783 w 856"/>
                  <a:gd name="T27" fmla="*/ 549 h 550"/>
                  <a:gd name="T28" fmla="*/ 770 w 856"/>
                  <a:gd name="T29" fmla="*/ 545 h 550"/>
                  <a:gd name="T30" fmla="*/ 21 w 856"/>
                  <a:gd name="T31" fmla="*/ 117 h 550"/>
                  <a:gd name="T32" fmla="*/ 10 w 856"/>
                  <a:gd name="T33" fmla="*/ 108 h 550"/>
                  <a:gd name="T34" fmla="*/ 3 w 856"/>
                  <a:gd name="T35" fmla="*/ 97 h 550"/>
                  <a:gd name="T36" fmla="*/ 0 w 856"/>
                  <a:gd name="T37" fmla="*/ 84 h 550"/>
                  <a:gd name="T38" fmla="*/ 0 w 856"/>
                  <a:gd name="T39" fmla="*/ 71 h 550"/>
                  <a:gd name="T40" fmla="*/ 5 w 856"/>
                  <a:gd name="T41" fmla="*/ 58 h 550"/>
                  <a:gd name="T42" fmla="*/ 27 w 856"/>
                  <a:gd name="T43" fmla="*/ 21 h 550"/>
                  <a:gd name="T44" fmla="*/ 35 w 856"/>
                  <a:gd name="T45" fmla="*/ 11 h 550"/>
                  <a:gd name="T46" fmla="*/ 47 w 856"/>
                  <a:gd name="T47" fmla="*/ 3 h 550"/>
                  <a:gd name="T48" fmla="*/ 59 w 856"/>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6" h="550">
                    <a:moveTo>
                      <a:pt x="59" y="0"/>
                    </a:moveTo>
                    <a:lnTo>
                      <a:pt x="73" y="0"/>
                    </a:lnTo>
                    <a:lnTo>
                      <a:pt x="86" y="5"/>
                    </a:lnTo>
                    <a:lnTo>
                      <a:pt x="835" y="433"/>
                    </a:lnTo>
                    <a:lnTo>
                      <a:pt x="846" y="441"/>
                    </a:lnTo>
                    <a:lnTo>
                      <a:pt x="853" y="453"/>
                    </a:lnTo>
                    <a:lnTo>
                      <a:pt x="856" y="466"/>
                    </a:lnTo>
                    <a:lnTo>
                      <a:pt x="856" y="479"/>
                    </a:lnTo>
                    <a:lnTo>
                      <a:pt x="851" y="492"/>
                    </a:lnTo>
                    <a:lnTo>
                      <a:pt x="829" y="529"/>
                    </a:lnTo>
                    <a:lnTo>
                      <a:pt x="821" y="540"/>
                    </a:lnTo>
                    <a:lnTo>
                      <a:pt x="809" y="546"/>
                    </a:lnTo>
                    <a:lnTo>
                      <a:pt x="797" y="550"/>
                    </a:lnTo>
                    <a:lnTo>
                      <a:pt x="783" y="549"/>
                    </a:lnTo>
                    <a:lnTo>
                      <a:pt x="770" y="545"/>
                    </a:lnTo>
                    <a:lnTo>
                      <a:pt x="21" y="117"/>
                    </a:lnTo>
                    <a:lnTo>
                      <a:pt x="10" y="108"/>
                    </a:lnTo>
                    <a:lnTo>
                      <a:pt x="3" y="97"/>
                    </a:lnTo>
                    <a:lnTo>
                      <a:pt x="0" y="84"/>
                    </a:lnTo>
                    <a:lnTo>
                      <a:pt x="0" y="71"/>
                    </a:lnTo>
                    <a:lnTo>
                      <a:pt x="5" y="58"/>
                    </a:lnTo>
                    <a:lnTo>
                      <a:pt x="27" y="21"/>
                    </a:lnTo>
                    <a:lnTo>
                      <a:pt x="35" y="11"/>
                    </a:lnTo>
                    <a:lnTo>
                      <a:pt x="47" y="3"/>
                    </a:lnTo>
                    <a:lnTo>
                      <a:pt x="5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099" name="Freeform 15">
                <a:extLst>
                  <a:ext uri="{FF2B5EF4-FFF2-40B4-BE49-F238E27FC236}">
                    <a16:creationId xmlns:a16="http://schemas.microsoft.com/office/drawing/2014/main" id="{4C95C70B-941D-B98D-C0DF-A0B4AA4CB22D}"/>
                  </a:ext>
                </a:extLst>
              </p:cNvPr>
              <p:cNvSpPr>
                <a:spLocks/>
              </p:cNvSpPr>
              <p:nvPr/>
            </p:nvSpPr>
            <p:spPr bwMode="auto">
              <a:xfrm>
                <a:off x="4248" y="382"/>
                <a:ext cx="159" cy="114"/>
              </a:xfrm>
              <a:custGeom>
                <a:avLst/>
                <a:gdLst>
                  <a:gd name="T0" fmla="*/ 513 w 2550"/>
                  <a:gd name="T1" fmla="*/ 0 h 1826"/>
                  <a:gd name="T2" fmla="*/ 527 w 2550"/>
                  <a:gd name="T3" fmla="*/ 1 h 1826"/>
                  <a:gd name="T4" fmla="*/ 540 w 2550"/>
                  <a:gd name="T5" fmla="*/ 6 h 1826"/>
                  <a:gd name="T6" fmla="*/ 1215 w 2550"/>
                  <a:gd name="T7" fmla="*/ 391 h 1826"/>
                  <a:gd name="T8" fmla="*/ 1225 w 2550"/>
                  <a:gd name="T9" fmla="*/ 400 h 1826"/>
                  <a:gd name="T10" fmla="*/ 1232 w 2550"/>
                  <a:gd name="T11" fmla="*/ 410 h 1826"/>
                  <a:gd name="T12" fmla="*/ 1236 w 2550"/>
                  <a:gd name="T13" fmla="*/ 424 h 1826"/>
                  <a:gd name="T14" fmla="*/ 1235 w 2550"/>
                  <a:gd name="T15" fmla="*/ 436 h 1826"/>
                  <a:gd name="T16" fmla="*/ 1230 w 2550"/>
                  <a:gd name="T17" fmla="*/ 449 h 1826"/>
                  <a:gd name="T18" fmla="*/ 1028 w 2550"/>
                  <a:gd name="T19" fmla="*/ 795 h 1826"/>
                  <a:gd name="T20" fmla="*/ 2528 w 2550"/>
                  <a:gd name="T21" fmla="*/ 1563 h 1826"/>
                  <a:gd name="T22" fmla="*/ 2539 w 2550"/>
                  <a:gd name="T23" fmla="*/ 1572 h 1826"/>
                  <a:gd name="T24" fmla="*/ 2547 w 2550"/>
                  <a:gd name="T25" fmla="*/ 1582 h 1826"/>
                  <a:gd name="T26" fmla="*/ 2550 w 2550"/>
                  <a:gd name="T27" fmla="*/ 1594 h 1826"/>
                  <a:gd name="T28" fmla="*/ 2550 w 2550"/>
                  <a:gd name="T29" fmla="*/ 1607 h 1826"/>
                  <a:gd name="T30" fmla="*/ 2545 w 2550"/>
                  <a:gd name="T31" fmla="*/ 1620 h 1826"/>
                  <a:gd name="T32" fmla="*/ 2437 w 2550"/>
                  <a:gd name="T33" fmla="*/ 1806 h 1826"/>
                  <a:gd name="T34" fmla="*/ 2428 w 2550"/>
                  <a:gd name="T35" fmla="*/ 1816 h 1826"/>
                  <a:gd name="T36" fmla="*/ 2417 w 2550"/>
                  <a:gd name="T37" fmla="*/ 1823 h 1826"/>
                  <a:gd name="T38" fmla="*/ 2404 w 2550"/>
                  <a:gd name="T39" fmla="*/ 1826 h 1826"/>
                  <a:gd name="T40" fmla="*/ 2392 w 2550"/>
                  <a:gd name="T41" fmla="*/ 1825 h 1826"/>
                  <a:gd name="T42" fmla="*/ 2379 w 2550"/>
                  <a:gd name="T43" fmla="*/ 1820 h 1826"/>
                  <a:gd name="T44" fmla="*/ 956 w 2550"/>
                  <a:gd name="T45" fmla="*/ 919 h 1826"/>
                  <a:gd name="T46" fmla="*/ 754 w 2550"/>
                  <a:gd name="T47" fmla="*/ 1265 h 1826"/>
                  <a:gd name="T48" fmla="*/ 745 w 2550"/>
                  <a:gd name="T49" fmla="*/ 1275 h 1826"/>
                  <a:gd name="T50" fmla="*/ 734 w 2550"/>
                  <a:gd name="T51" fmla="*/ 1283 h 1826"/>
                  <a:gd name="T52" fmla="*/ 721 w 2550"/>
                  <a:gd name="T53" fmla="*/ 1286 h 1826"/>
                  <a:gd name="T54" fmla="*/ 708 w 2550"/>
                  <a:gd name="T55" fmla="*/ 1285 h 1826"/>
                  <a:gd name="T56" fmla="*/ 695 w 2550"/>
                  <a:gd name="T57" fmla="*/ 1280 h 1826"/>
                  <a:gd name="T58" fmla="*/ 21 w 2550"/>
                  <a:gd name="T59" fmla="*/ 895 h 1826"/>
                  <a:gd name="T60" fmla="*/ 10 w 2550"/>
                  <a:gd name="T61" fmla="*/ 887 h 1826"/>
                  <a:gd name="T62" fmla="*/ 3 w 2550"/>
                  <a:gd name="T63" fmla="*/ 876 h 1826"/>
                  <a:gd name="T64" fmla="*/ 0 w 2550"/>
                  <a:gd name="T65" fmla="*/ 862 h 1826"/>
                  <a:gd name="T66" fmla="*/ 0 w 2550"/>
                  <a:gd name="T67" fmla="*/ 850 h 1826"/>
                  <a:gd name="T68" fmla="*/ 5 w 2550"/>
                  <a:gd name="T69" fmla="*/ 836 h 1826"/>
                  <a:gd name="T70" fmla="*/ 480 w 2550"/>
                  <a:gd name="T71" fmla="*/ 22 h 1826"/>
                  <a:gd name="T72" fmla="*/ 489 w 2550"/>
                  <a:gd name="T73" fmla="*/ 11 h 1826"/>
                  <a:gd name="T74" fmla="*/ 500 w 2550"/>
                  <a:gd name="T75" fmla="*/ 3 h 1826"/>
                  <a:gd name="T76" fmla="*/ 513 w 2550"/>
                  <a:gd name="T77" fmla="*/ 0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0" h="1826">
                    <a:moveTo>
                      <a:pt x="513" y="0"/>
                    </a:moveTo>
                    <a:lnTo>
                      <a:pt x="527" y="1"/>
                    </a:lnTo>
                    <a:lnTo>
                      <a:pt x="540" y="6"/>
                    </a:lnTo>
                    <a:lnTo>
                      <a:pt x="1215" y="391"/>
                    </a:lnTo>
                    <a:lnTo>
                      <a:pt x="1225" y="400"/>
                    </a:lnTo>
                    <a:lnTo>
                      <a:pt x="1232" y="410"/>
                    </a:lnTo>
                    <a:lnTo>
                      <a:pt x="1236" y="424"/>
                    </a:lnTo>
                    <a:lnTo>
                      <a:pt x="1235" y="436"/>
                    </a:lnTo>
                    <a:lnTo>
                      <a:pt x="1230" y="449"/>
                    </a:lnTo>
                    <a:lnTo>
                      <a:pt x="1028" y="795"/>
                    </a:lnTo>
                    <a:lnTo>
                      <a:pt x="2528" y="1563"/>
                    </a:lnTo>
                    <a:lnTo>
                      <a:pt x="2539" y="1572"/>
                    </a:lnTo>
                    <a:lnTo>
                      <a:pt x="2547" y="1582"/>
                    </a:lnTo>
                    <a:lnTo>
                      <a:pt x="2550" y="1594"/>
                    </a:lnTo>
                    <a:lnTo>
                      <a:pt x="2550" y="1607"/>
                    </a:lnTo>
                    <a:lnTo>
                      <a:pt x="2545" y="1620"/>
                    </a:lnTo>
                    <a:lnTo>
                      <a:pt x="2437" y="1806"/>
                    </a:lnTo>
                    <a:lnTo>
                      <a:pt x="2428" y="1816"/>
                    </a:lnTo>
                    <a:lnTo>
                      <a:pt x="2417" y="1823"/>
                    </a:lnTo>
                    <a:lnTo>
                      <a:pt x="2404" y="1826"/>
                    </a:lnTo>
                    <a:lnTo>
                      <a:pt x="2392" y="1825"/>
                    </a:lnTo>
                    <a:lnTo>
                      <a:pt x="2379" y="1820"/>
                    </a:lnTo>
                    <a:lnTo>
                      <a:pt x="956" y="919"/>
                    </a:lnTo>
                    <a:lnTo>
                      <a:pt x="754" y="1265"/>
                    </a:lnTo>
                    <a:lnTo>
                      <a:pt x="745" y="1275"/>
                    </a:lnTo>
                    <a:lnTo>
                      <a:pt x="734" y="1283"/>
                    </a:lnTo>
                    <a:lnTo>
                      <a:pt x="721" y="1286"/>
                    </a:lnTo>
                    <a:lnTo>
                      <a:pt x="708" y="1285"/>
                    </a:lnTo>
                    <a:lnTo>
                      <a:pt x="695" y="1280"/>
                    </a:lnTo>
                    <a:lnTo>
                      <a:pt x="21" y="895"/>
                    </a:lnTo>
                    <a:lnTo>
                      <a:pt x="10" y="887"/>
                    </a:lnTo>
                    <a:lnTo>
                      <a:pt x="3" y="876"/>
                    </a:lnTo>
                    <a:lnTo>
                      <a:pt x="0" y="862"/>
                    </a:lnTo>
                    <a:lnTo>
                      <a:pt x="0" y="850"/>
                    </a:lnTo>
                    <a:lnTo>
                      <a:pt x="5" y="836"/>
                    </a:lnTo>
                    <a:lnTo>
                      <a:pt x="480" y="22"/>
                    </a:lnTo>
                    <a:lnTo>
                      <a:pt x="489" y="11"/>
                    </a:lnTo>
                    <a:lnTo>
                      <a:pt x="500" y="3"/>
                    </a:lnTo>
                    <a:lnTo>
                      <a:pt x="513" y="0"/>
                    </a:lnTo>
                    <a:close/>
                  </a:path>
                </a:pathLst>
              </a:custGeom>
              <a:solidFill>
                <a:schemeClr val="bg1">
                  <a:lumMod val="65000"/>
                </a:schemeClr>
              </a:solidFill>
              <a:ln w="0">
                <a:solidFill>
                  <a:schemeClr val="bg1">
                    <a:lumMod val="65000"/>
                  </a:schemeClr>
                </a:solid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100" name="Freeform 16">
                <a:extLst>
                  <a:ext uri="{FF2B5EF4-FFF2-40B4-BE49-F238E27FC236}">
                    <a16:creationId xmlns:a16="http://schemas.microsoft.com/office/drawing/2014/main" id="{EE673032-E37F-BBEF-8678-069174AB781F}"/>
                  </a:ext>
                </a:extLst>
              </p:cNvPr>
              <p:cNvSpPr>
                <a:spLocks/>
              </p:cNvSpPr>
              <p:nvPr/>
            </p:nvSpPr>
            <p:spPr bwMode="auto">
              <a:xfrm>
                <a:off x="4404" y="483"/>
                <a:ext cx="18" cy="22"/>
              </a:xfrm>
              <a:custGeom>
                <a:avLst/>
                <a:gdLst>
                  <a:gd name="T0" fmla="*/ 169 w 292"/>
                  <a:gd name="T1" fmla="*/ 0 h 350"/>
                  <a:gd name="T2" fmla="*/ 182 w 292"/>
                  <a:gd name="T3" fmla="*/ 1 h 350"/>
                  <a:gd name="T4" fmla="*/ 195 w 292"/>
                  <a:gd name="T5" fmla="*/ 5 h 350"/>
                  <a:gd name="T6" fmla="*/ 270 w 292"/>
                  <a:gd name="T7" fmla="*/ 49 h 350"/>
                  <a:gd name="T8" fmla="*/ 281 w 292"/>
                  <a:gd name="T9" fmla="*/ 57 h 350"/>
                  <a:gd name="T10" fmla="*/ 287 w 292"/>
                  <a:gd name="T11" fmla="*/ 69 h 350"/>
                  <a:gd name="T12" fmla="*/ 292 w 292"/>
                  <a:gd name="T13" fmla="*/ 81 h 350"/>
                  <a:gd name="T14" fmla="*/ 291 w 292"/>
                  <a:gd name="T15" fmla="*/ 95 h 350"/>
                  <a:gd name="T16" fmla="*/ 285 w 292"/>
                  <a:gd name="T17" fmla="*/ 107 h 350"/>
                  <a:gd name="T18" fmla="*/ 156 w 292"/>
                  <a:gd name="T19" fmla="*/ 329 h 350"/>
                  <a:gd name="T20" fmla="*/ 147 w 292"/>
                  <a:gd name="T21" fmla="*/ 340 h 350"/>
                  <a:gd name="T22" fmla="*/ 136 w 292"/>
                  <a:gd name="T23" fmla="*/ 347 h 350"/>
                  <a:gd name="T24" fmla="*/ 123 w 292"/>
                  <a:gd name="T25" fmla="*/ 350 h 350"/>
                  <a:gd name="T26" fmla="*/ 109 w 292"/>
                  <a:gd name="T27" fmla="*/ 349 h 350"/>
                  <a:gd name="T28" fmla="*/ 97 w 292"/>
                  <a:gd name="T29" fmla="*/ 345 h 350"/>
                  <a:gd name="T30" fmla="*/ 21 w 292"/>
                  <a:gd name="T31" fmla="*/ 303 h 350"/>
                  <a:gd name="T32" fmla="*/ 11 w 292"/>
                  <a:gd name="T33" fmla="*/ 293 h 350"/>
                  <a:gd name="T34" fmla="*/ 4 w 292"/>
                  <a:gd name="T35" fmla="*/ 283 h 350"/>
                  <a:gd name="T36" fmla="*/ 0 w 292"/>
                  <a:gd name="T37" fmla="*/ 270 h 350"/>
                  <a:gd name="T38" fmla="*/ 1 w 292"/>
                  <a:gd name="T39" fmla="*/ 257 h 350"/>
                  <a:gd name="T40" fmla="*/ 6 w 292"/>
                  <a:gd name="T41" fmla="*/ 244 h 350"/>
                  <a:gd name="T42" fmla="*/ 136 w 292"/>
                  <a:gd name="T43" fmla="*/ 22 h 350"/>
                  <a:gd name="T44" fmla="*/ 144 w 292"/>
                  <a:gd name="T45" fmla="*/ 11 h 350"/>
                  <a:gd name="T46" fmla="*/ 155 w 292"/>
                  <a:gd name="T47" fmla="*/ 4 h 350"/>
                  <a:gd name="T48" fmla="*/ 169 w 292"/>
                  <a:gd name="T4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350">
                    <a:moveTo>
                      <a:pt x="169" y="0"/>
                    </a:moveTo>
                    <a:lnTo>
                      <a:pt x="182" y="1"/>
                    </a:lnTo>
                    <a:lnTo>
                      <a:pt x="195" y="5"/>
                    </a:lnTo>
                    <a:lnTo>
                      <a:pt x="270" y="49"/>
                    </a:lnTo>
                    <a:lnTo>
                      <a:pt x="281" y="57"/>
                    </a:lnTo>
                    <a:lnTo>
                      <a:pt x="287" y="69"/>
                    </a:lnTo>
                    <a:lnTo>
                      <a:pt x="292" y="81"/>
                    </a:lnTo>
                    <a:lnTo>
                      <a:pt x="291" y="95"/>
                    </a:lnTo>
                    <a:lnTo>
                      <a:pt x="285" y="107"/>
                    </a:lnTo>
                    <a:lnTo>
                      <a:pt x="156" y="329"/>
                    </a:lnTo>
                    <a:lnTo>
                      <a:pt x="147" y="340"/>
                    </a:lnTo>
                    <a:lnTo>
                      <a:pt x="136" y="347"/>
                    </a:lnTo>
                    <a:lnTo>
                      <a:pt x="123" y="350"/>
                    </a:lnTo>
                    <a:lnTo>
                      <a:pt x="109" y="349"/>
                    </a:lnTo>
                    <a:lnTo>
                      <a:pt x="97" y="345"/>
                    </a:lnTo>
                    <a:lnTo>
                      <a:pt x="21" y="303"/>
                    </a:lnTo>
                    <a:lnTo>
                      <a:pt x="11" y="293"/>
                    </a:lnTo>
                    <a:lnTo>
                      <a:pt x="4" y="283"/>
                    </a:lnTo>
                    <a:lnTo>
                      <a:pt x="0" y="270"/>
                    </a:lnTo>
                    <a:lnTo>
                      <a:pt x="1" y="257"/>
                    </a:lnTo>
                    <a:lnTo>
                      <a:pt x="6" y="244"/>
                    </a:lnTo>
                    <a:lnTo>
                      <a:pt x="136" y="22"/>
                    </a:lnTo>
                    <a:lnTo>
                      <a:pt x="144" y="11"/>
                    </a:lnTo>
                    <a:lnTo>
                      <a:pt x="155" y="4"/>
                    </a:lnTo>
                    <a:lnTo>
                      <a:pt x="16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101" name="Freeform 17">
                <a:extLst>
                  <a:ext uri="{FF2B5EF4-FFF2-40B4-BE49-F238E27FC236}">
                    <a16:creationId xmlns:a16="http://schemas.microsoft.com/office/drawing/2014/main" id="{9C856752-3E9F-6A44-E765-74976BA59D45}"/>
                  </a:ext>
                </a:extLst>
              </p:cNvPr>
              <p:cNvSpPr>
                <a:spLocks noEditPoints="1"/>
              </p:cNvSpPr>
              <p:nvPr/>
            </p:nvSpPr>
            <p:spPr bwMode="auto">
              <a:xfrm>
                <a:off x="4208" y="491"/>
                <a:ext cx="116" cy="38"/>
              </a:xfrm>
              <a:custGeom>
                <a:avLst/>
                <a:gdLst>
                  <a:gd name="T0" fmla="*/ 159 w 1855"/>
                  <a:gd name="T1" fmla="*/ 294 h 611"/>
                  <a:gd name="T2" fmla="*/ 127 w 1855"/>
                  <a:gd name="T3" fmla="*/ 312 h 611"/>
                  <a:gd name="T4" fmla="*/ 107 w 1855"/>
                  <a:gd name="T5" fmla="*/ 346 h 611"/>
                  <a:gd name="T6" fmla="*/ 105 w 1855"/>
                  <a:gd name="T7" fmla="*/ 440 h 611"/>
                  <a:gd name="T8" fmla="*/ 115 w 1855"/>
                  <a:gd name="T9" fmla="*/ 477 h 611"/>
                  <a:gd name="T10" fmla="*/ 141 w 1855"/>
                  <a:gd name="T11" fmla="*/ 503 h 611"/>
                  <a:gd name="T12" fmla="*/ 179 w 1855"/>
                  <a:gd name="T13" fmla="*/ 513 h 611"/>
                  <a:gd name="T14" fmla="*/ 1702 w 1855"/>
                  <a:gd name="T15" fmla="*/ 511 h 611"/>
                  <a:gd name="T16" fmla="*/ 1735 w 1855"/>
                  <a:gd name="T17" fmla="*/ 492 h 611"/>
                  <a:gd name="T18" fmla="*/ 1755 w 1855"/>
                  <a:gd name="T19" fmla="*/ 459 h 611"/>
                  <a:gd name="T20" fmla="*/ 1757 w 1855"/>
                  <a:gd name="T21" fmla="*/ 365 h 611"/>
                  <a:gd name="T22" fmla="*/ 1747 w 1855"/>
                  <a:gd name="T23" fmla="*/ 328 h 611"/>
                  <a:gd name="T24" fmla="*/ 1720 w 1855"/>
                  <a:gd name="T25" fmla="*/ 301 h 611"/>
                  <a:gd name="T26" fmla="*/ 1682 w 1855"/>
                  <a:gd name="T27" fmla="*/ 291 h 611"/>
                  <a:gd name="T28" fmla="*/ 214 w 1855"/>
                  <a:gd name="T29" fmla="*/ 0 h 611"/>
                  <a:gd name="T30" fmla="*/ 1660 w 1855"/>
                  <a:gd name="T31" fmla="*/ 2 h 611"/>
                  <a:gd name="T32" fmla="*/ 1691 w 1855"/>
                  <a:gd name="T33" fmla="*/ 20 h 611"/>
                  <a:gd name="T34" fmla="*/ 1710 w 1855"/>
                  <a:gd name="T35" fmla="*/ 51 h 611"/>
                  <a:gd name="T36" fmla="*/ 1712 w 1855"/>
                  <a:gd name="T37" fmla="*/ 140 h 611"/>
                  <a:gd name="T38" fmla="*/ 1704 w 1855"/>
                  <a:gd name="T39" fmla="*/ 174 h 611"/>
                  <a:gd name="T40" fmla="*/ 1784 w 1855"/>
                  <a:gd name="T41" fmla="*/ 187 h 611"/>
                  <a:gd name="T42" fmla="*/ 1819 w 1855"/>
                  <a:gd name="T43" fmla="*/ 197 h 611"/>
                  <a:gd name="T44" fmla="*/ 1845 w 1855"/>
                  <a:gd name="T45" fmla="*/ 222 h 611"/>
                  <a:gd name="T46" fmla="*/ 1855 w 1855"/>
                  <a:gd name="T47" fmla="*/ 257 h 611"/>
                  <a:gd name="T48" fmla="*/ 1853 w 1855"/>
                  <a:gd name="T49" fmla="*/ 559 h 611"/>
                  <a:gd name="T50" fmla="*/ 1834 w 1855"/>
                  <a:gd name="T51" fmla="*/ 590 h 611"/>
                  <a:gd name="T52" fmla="*/ 1802 w 1855"/>
                  <a:gd name="T53" fmla="*/ 609 h 611"/>
                  <a:gd name="T54" fmla="*/ 71 w 1855"/>
                  <a:gd name="T55" fmla="*/ 611 h 611"/>
                  <a:gd name="T56" fmla="*/ 36 w 1855"/>
                  <a:gd name="T57" fmla="*/ 601 h 611"/>
                  <a:gd name="T58" fmla="*/ 9 w 1855"/>
                  <a:gd name="T59" fmla="*/ 575 h 611"/>
                  <a:gd name="T60" fmla="*/ 0 w 1855"/>
                  <a:gd name="T61" fmla="*/ 540 h 611"/>
                  <a:gd name="T62" fmla="*/ 2 w 1855"/>
                  <a:gd name="T63" fmla="*/ 240 h 611"/>
                  <a:gd name="T64" fmla="*/ 21 w 1855"/>
                  <a:gd name="T65" fmla="*/ 208 h 611"/>
                  <a:gd name="T66" fmla="*/ 52 w 1855"/>
                  <a:gd name="T67" fmla="*/ 190 h 611"/>
                  <a:gd name="T68" fmla="*/ 161 w 1855"/>
                  <a:gd name="T69" fmla="*/ 187 h 611"/>
                  <a:gd name="T70" fmla="*/ 145 w 1855"/>
                  <a:gd name="T71" fmla="*/ 158 h 611"/>
                  <a:gd name="T72" fmla="*/ 142 w 1855"/>
                  <a:gd name="T73" fmla="*/ 70 h 611"/>
                  <a:gd name="T74" fmla="*/ 152 w 1855"/>
                  <a:gd name="T75" fmla="*/ 35 h 611"/>
                  <a:gd name="T76" fmla="*/ 178 w 1855"/>
                  <a:gd name="T77" fmla="*/ 9 h 611"/>
                  <a:gd name="T78" fmla="*/ 214 w 1855"/>
                  <a:gd name="T79"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5" h="611">
                    <a:moveTo>
                      <a:pt x="179" y="291"/>
                    </a:moveTo>
                    <a:lnTo>
                      <a:pt x="159" y="294"/>
                    </a:lnTo>
                    <a:lnTo>
                      <a:pt x="141" y="301"/>
                    </a:lnTo>
                    <a:lnTo>
                      <a:pt x="127" y="312"/>
                    </a:lnTo>
                    <a:lnTo>
                      <a:pt x="115" y="328"/>
                    </a:lnTo>
                    <a:lnTo>
                      <a:pt x="107" y="346"/>
                    </a:lnTo>
                    <a:lnTo>
                      <a:pt x="105" y="365"/>
                    </a:lnTo>
                    <a:lnTo>
                      <a:pt x="105" y="440"/>
                    </a:lnTo>
                    <a:lnTo>
                      <a:pt x="107" y="459"/>
                    </a:lnTo>
                    <a:lnTo>
                      <a:pt x="115" y="477"/>
                    </a:lnTo>
                    <a:lnTo>
                      <a:pt x="127" y="492"/>
                    </a:lnTo>
                    <a:lnTo>
                      <a:pt x="141" y="503"/>
                    </a:lnTo>
                    <a:lnTo>
                      <a:pt x="159" y="511"/>
                    </a:lnTo>
                    <a:lnTo>
                      <a:pt x="179" y="513"/>
                    </a:lnTo>
                    <a:lnTo>
                      <a:pt x="1682" y="513"/>
                    </a:lnTo>
                    <a:lnTo>
                      <a:pt x="1702" y="511"/>
                    </a:lnTo>
                    <a:lnTo>
                      <a:pt x="1720" y="503"/>
                    </a:lnTo>
                    <a:lnTo>
                      <a:pt x="1735" y="492"/>
                    </a:lnTo>
                    <a:lnTo>
                      <a:pt x="1747" y="477"/>
                    </a:lnTo>
                    <a:lnTo>
                      <a:pt x="1755" y="459"/>
                    </a:lnTo>
                    <a:lnTo>
                      <a:pt x="1757" y="440"/>
                    </a:lnTo>
                    <a:lnTo>
                      <a:pt x="1757" y="365"/>
                    </a:lnTo>
                    <a:lnTo>
                      <a:pt x="1755" y="346"/>
                    </a:lnTo>
                    <a:lnTo>
                      <a:pt x="1747" y="328"/>
                    </a:lnTo>
                    <a:lnTo>
                      <a:pt x="1735" y="312"/>
                    </a:lnTo>
                    <a:lnTo>
                      <a:pt x="1720" y="301"/>
                    </a:lnTo>
                    <a:lnTo>
                      <a:pt x="1702" y="294"/>
                    </a:lnTo>
                    <a:lnTo>
                      <a:pt x="1682" y="291"/>
                    </a:lnTo>
                    <a:lnTo>
                      <a:pt x="179" y="291"/>
                    </a:lnTo>
                    <a:close/>
                    <a:moveTo>
                      <a:pt x="214" y="0"/>
                    </a:moveTo>
                    <a:lnTo>
                      <a:pt x="1641" y="0"/>
                    </a:lnTo>
                    <a:lnTo>
                      <a:pt x="1660" y="2"/>
                    </a:lnTo>
                    <a:lnTo>
                      <a:pt x="1677" y="9"/>
                    </a:lnTo>
                    <a:lnTo>
                      <a:pt x="1691" y="20"/>
                    </a:lnTo>
                    <a:lnTo>
                      <a:pt x="1703" y="35"/>
                    </a:lnTo>
                    <a:lnTo>
                      <a:pt x="1710" y="51"/>
                    </a:lnTo>
                    <a:lnTo>
                      <a:pt x="1712" y="70"/>
                    </a:lnTo>
                    <a:lnTo>
                      <a:pt x="1712" y="140"/>
                    </a:lnTo>
                    <a:lnTo>
                      <a:pt x="1710" y="158"/>
                    </a:lnTo>
                    <a:lnTo>
                      <a:pt x="1704" y="174"/>
                    </a:lnTo>
                    <a:lnTo>
                      <a:pt x="1693" y="187"/>
                    </a:lnTo>
                    <a:lnTo>
                      <a:pt x="1784" y="187"/>
                    </a:lnTo>
                    <a:lnTo>
                      <a:pt x="1802" y="190"/>
                    </a:lnTo>
                    <a:lnTo>
                      <a:pt x="1819" y="197"/>
                    </a:lnTo>
                    <a:lnTo>
                      <a:pt x="1834" y="208"/>
                    </a:lnTo>
                    <a:lnTo>
                      <a:pt x="1845" y="222"/>
                    </a:lnTo>
                    <a:lnTo>
                      <a:pt x="1853" y="240"/>
                    </a:lnTo>
                    <a:lnTo>
                      <a:pt x="1855" y="257"/>
                    </a:lnTo>
                    <a:lnTo>
                      <a:pt x="1855" y="540"/>
                    </a:lnTo>
                    <a:lnTo>
                      <a:pt x="1853" y="559"/>
                    </a:lnTo>
                    <a:lnTo>
                      <a:pt x="1845" y="575"/>
                    </a:lnTo>
                    <a:lnTo>
                      <a:pt x="1834" y="590"/>
                    </a:lnTo>
                    <a:lnTo>
                      <a:pt x="1819" y="601"/>
                    </a:lnTo>
                    <a:lnTo>
                      <a:pt x="1802" y="609"/>
                    </a:lnTo>
                    <a:lnTo>
                      <a:pt x="1784" y="611"/>
                    </a:lnTo>
                    <a:lnTo>
                      <a:pt x="71" y="611"/>
                    </a:lnTo>
                    <a:lnTo>
                      <a:pt x="52" y="609"/>
                    </a:lnTo>
                    <a:lnTo>
                      <a:pt x="36" y="601"/>
                    </a:lnTo>
                    <a:lnTo>
                      <a:pt x="21" y="590"/>
                    </a:lnTo>
                    <a:lnTo>
                      <a:pt x="9" y="575"/>
                    </a:lnTo>
                    <a:lnTo>
                      <a:pt x="2" y="559"/>
                    </a:lnTo>
                    <a:lnTo>
                      <a:pt x="0" y="540"/>
                    </a:lnTo>
                    <a:lnTo>
                      <a:pt x="0" y="257"/>
                    </a:lnTo>
                    <a:lnTo>
                      <a:pt x="2" y="240"/>
                    </a:lnTo>
                    <a:lnTo>
                      <a:pt x="9" y="222"/>
                    </a:lnTo>
                    <a:lnTo>
                      <a:pt x="21" y="208"/>
                    </a:lnTo>
                    <a:lnTo>
                      <a:pt x="36" y="197"/>
                    </a:lnTo>
                    <a:lnTo>
                      <a:pt x="52" y="190"/>
                    </a:lnTo>
                    <a:lnTo>
                      <a:pt x="71" y="187"/>
                    </a:lnTo>
                    <a:lnTo>
                      <a:pt x="161" y="187"/>
                    </a:lnTo>
                    <a:lnTo>
                      <a:pt x="152" y="174"/>
                    </a:lnTo>
                    <a:lnTo>
                      <a:pt x="145" y="158"/>
                    </a:lnTo>
                    <a:lnTo>
                      <a:pt x="142" y="140"/>
                    </a:lnTo>
                    <a:lnTo>
                      <a:pt x="142" y="70"/>
                    </a:lnTo>
                    <a:lnTo>
                      <a:pt x="145" y="51"/>
                    </a:lnTo>
                    <a:lnTo>
                      <a:pt x="152" y="35"/>
                    </a:lnTo>
                    <a:lnTo>
                      <a:pt x="163" y="20"/>
                    </a:lnTo>
                    <a:lnTo>
                      <a:pt x="178" y="9"/>
                    </a:lnTo>
                    <a:lnTo>
                      <a:pt x="195" y="2"/>
                    </a:lnTo>
                    <a:lnTo>
                      <a:pt x="214" y="0"/>
                    </a:lnTo>
                    <a:close/>
                  </a:path>
                </a:pathLst>
              </a:custGeom>
              <a:solidFill>
                <a:schemeClr val="bg1">
                  <a:lumMod val="65000"/>
                </a:schemeClr>
              </a:solidFill>
              <a:ln w="0">
                <a:solidFill>
                  <a:schemeClr val="bg1">
                    <a:lumMod val="65000"/>
                  </a:schemeClr>
                </a:solid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grpSp>
      </p:grpSp>
      <p:grpSp>
        <p:nvGrpSpPr>
          <p:cNvPr id="1102" name="Group 1101">
            <a:extLst>
              <a:ext uri="{FF2B5EF4-FFF2-40B4-BE49-F238E27FC236}">
                <a16:creationId xmlns:a16="http://schemas.microsoft.com/office/drawing/2014/main" id="{58A07DF2-649D-35EF-C1F1-043F559ECCA9}"/>
              </a:ext>
            </a:extLst>
          </p:cNvPr>
          <p:cNvGrpSpPr/>
          <p:nvPr/>
        </p:nvGrpSpPr>
        <p:grpSpPr>
          <a:xfrm>
            <a:off x="4590075" y="5192372"/>
            <a:ext cx="8623458" cy="1313406"/>
            <a:chOff x="4939700" y="2207126"/>
            <a:chExt cx="8811716" cy="1313406"/>
          </a:xfrm>
        </p:grpSpPr>
        <p:sp>
          <p:nvSpPr>
            <p:cNvPr id="1103" name="Freeform 50">
              <a:extLst>
                <a:ext uri="{FF2B5EF4-FFF2-40B4-BE49-F238E27FC236}">
                  <a16:creationId xmlns:a16="http://schemas.microsoft.com/office/drawing/2014/main" id="{1CF95C59-BD11-8B13-B9E5-E946DFBC18D3}"/>
                </a:ext>
              </a:extLst>
            </p:cNvPr>
            <p:cNvSpPr/>
            <p:nvPr/>
          </p:nvSpPr>
          <p:spPr>
            <a:xfrm>
              <a:off x="4939700" y="2207126"/>
              <a:ext cx="8811716" cy="1058890"/>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104" name="TextBox 1103">
              <a:extLst>
                <a:ext uri="{FF2B5EF4-FFF2-40B4-BE49-F238E27FC236}">
                  <a16:creationId xmlns:a16="http://schemas.microsoft.com/office/drawing/2014/main" id="{DAAC92D6-E241-6845-8CCD-C365F8A4EF61}"/>
                </a:ext>
              </a:extLst>
            </p:cNvPr>
            <p:cNvSpPr txBox="1"/>
            <p:nvPr/>
          </p:nvSpPr>
          <p:spPr>
            <a:xfrm>
              <a:off x="7605192" y="2320203"/>
              <a:ext cx="5061794" cy="1200329"/>
            </a:xfrm>
            <a:prstGeom prst="rect">
              <a:avLst/>
            </a:prstGeom>
            <a:noFill/>
          </p:spPr>
          <p:txBody>
            <a:bodyPr wrap="square" lIns="91440" tIns="45720" rIns="91440" bIns="45720" rtlCol="0" anchor="t">
              <a:spAutoFit/>
            </a:bodyPr>
            <a:lstStyle/>
            <a:p>
              <a:r>
                <a:rPr lang="en-US">
                  <a:solidFill>
                    <a:srgbClr val="ECECEC"/>
                  </a:solidFill>
                  <a:ea typeface="Calibri"/>
                  <a:cs typeface="Calibri"/>
                </a:rPr>
                <a:t>Blockchain technology safeguards against data manipulation or corruption, preserving the accuracy and reliability of grievance records.</a:t>
              </a:r>
              <a:endParaRPr lang="en-US"/>
            </a:p>
            <a:p>
              <a:endParaRPr lang="en-US" dirty="0">
                <a:solidFill>
                  <a:schemeClr val="bg1"/>
                </a:solidFill>
                <a:ea typeface="Calibri"/>
                <a:cs typeface="Arial" panose="020B0604020202020204" pitchFamily="34" charset="0"/>
              </a:endParaRPr>
            </a:p>
          </p:txBody>
        </p:sp>
        <p:sp>
          <p:nvSpPr>
            <p:cNvPr id="1105" name="Rectangle: Rounded Corners 1104">
              <a:extLst>
                <a:ext uri="{FF2B5EF4-FFF2-40B4-BE49-F238E27FC236}">
                  <a16:creationId xmlns:a16="http://schemas.microsoft.com/office/drawing/2014/main" id="{6798E931-59FB-049B-7B2B-F6C503E83B80}"/>
                </a:ext>
              </a:extLst>
            </p:cNvPr>
            <p:cNvSpPr/>
            <p:nvPr/>
          </p:nvSpPr>
          <p:spPr>
            <a:xfrm>
              <a:off x="5173756" y="2413747"/>
              <a:ext cx="2138081" cy="658905"/>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b="1" dirty="0">
                  <a:solidFill>
                    <a:schemeClr val="tx1"/>
                  </a:solidFill>
                  <a:ea typeface="Calibri"/>
                  <a:cs typeface="Calibri"/>
                </a:rPr>
                <a:t>Data Integrity</a:t>
              </a:r>
              <a:endParaRPr lang="en-US" dirty="0"/>
            </a:p>
          </p:txBody>
        </p:sp>
        <p:sp>
          <p:nvSpPr>
            <p:cNvPr id="1106" name="Oval 1105">
              <a:extLst>
                <a:ext uri="{FF2B5EF4-FFF2-40B4-BE49-F238E27FC236}">
                  <a16:creationId xmlns:a16="http://schemas.microsoft.com/office/drawing/2014/main" id="{0D474563-3B3A-C89B-0A8E-2F2BC706C08D}"/>
                </a:ext>
              </a:extLst>
            </p:cNvPr>
            <p:cNvSpPr/>
            <p:nvPr/>
          </p:nvSpPr>
          <p:spPr>
            <a:xfrm>
              <a:off x="12658666" y="2338916"/>
              <a:ext cx="837865" cy="808112"/>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nvGrpSpPr>
            <p:cNvPr id="1107" name="Group 11">
              <a:extLst>
                <a:ext uri="{FF2B5EF4-FFF2-40B4-BE49-F238E27FC236}">
                  <a16:creationId xmlns:a16="http://schemas.microsoft.com/office/drawing/2014/main" id="{E8DE1FCF-E8B4-3A96-33F6-180DDB68AA24}"/>
                </a:ext>
              </a:extLst>
            </p:cNvPr>
            <p:cNvGrpSpPr>
              <a:grpSpLocks noChangeAspect="1"/>
            </p:cNvGrpSpPr>
            <p:nvPr/>
          </p:nvGrpSpPr>
          <p:grpSpPr bwMode="auto">
            <a:xfrm>
              <a:off x="12894154" y="2591522"/>
              <a:ext cx="407670" cy="302895"/>
              <a:chOff x="4208" y="370"/>
              <a:chExt cx="214" cy="159"/>
            </a:xfrm>
            <a:solidFill>
              <a:schemeClr val="accent2"/>
            </a:solidFill>
          </p:grpSpPr>
          <p:sp>
            <p:nvSpPr>
              <p:cNvPr id="1108" name="Freeform 13">
                <a:extLst>
                  <a:ext uri="{FF2B5EF4-FFF2-40B4-BE49-F238E27FC236}">
                    <a16:creationId xmlns:a16="http://schemas.microsoft.com/office/drawing/2014/main" id="{FA710616-A982-F2EB-5E49-639D0ABED8D1}"/>
                  </a:ext>
                </a:extLst>
              </p:cNvPr>
              <p:cNvSpPr>
                <a:spLocks/>
              </p:cNvSpPr>
              <p:nvPr/>
            </p:nvSpPr>
            <p:spPr bwMode="auto">
              <a:xfrm>
                <a:off x="4280" y="370"/>
                <a:ext cx="53" cy="34"/>
              </a:xfrm>
              <a:custGeom>
                <a:avLst/>
                <a:gdLst>
                  <a:gd name="T0" fmla="*/ 61 w 857"/>
                  <a:gd name="T1" fmla="*/ 0 h 550"/>
                  <a:gd name="T2" fmla="*/ 73 w 857"/>
                  <a:gd name="T3" fmla="*/ 1 h 550"/>
                  <a:gd name="T4" fmla="*/ 87 w 857"/>
                  <a:gd name="T5" fmla="*/ 6 h 550"/>
                  <a:gd name="T6" fmla="*/ 836 w 857"/>
                  <a:gd name="T7" fmla="*/ 434 h 550"/>
                  <a:gd name="T8" fmla="*/ 846 w 857"/>
                  <a:gd name="T9" fmla="*/ 442 h 550"/>
                  <a:gd name="T10" fmla="*/ 853 w 857"/>
                  <a:gd name="T11" fmla="*/ 453 h 550"/>
                  <a:gd name="T12" fmla="*/ 857 w 857"/>
                  <a:gd name="T13" fmla="*/ 466 h 550"/>
                  <a:gd name="T14" fmla="*/ 857 w 857"/>
                  <a:gd name="T15" fmla="*/ 479 h 550"/>
                  <a:gd name="T16" fmla="*/ 851 w 857"/>
                  <a:gd name="T17" fmla="*/ 492 h 550"/>
                  <a:gd name="T18" fmla="*/ 830 w 857"/>
                  <a:gd name="T19" fmla="*/ 529 h 550"/>
                  <a:gd name="T20" fmla="*/ 821 w 857"/>
                  <a:gd name="T21" fmla="*/ 539 h 550"/>
                  <a:gd name="T22" fmla="*/ 811 w 857"/>
                  <a:gd name="T23" fmla="*/ 547 h 550"/>
                  <a:gd name="T24" fmla="*/ 797 w 857"/>
                  <a:gd name="T25" fmla="*/ 550 h 550"/>
                  <a:gd name="T26" fmla="*/ 784 w 857"/>
                  <a:gd name="T27" fmla="*/ 550 h 550"/>
                  <a:gd name="T28" fmla="*/ 771 w 857"/>
                  <a:gd name="T29" fmla="*/ 545 h 550"/>
                  <a:gd name="T30" fmla="*/ 22 w 857"/>
                  <a:gd name="T31" fmla="*/ 117 h 550"/>
                  <a:gd name="T32" fmla="*/ 10 w 857"/>
                  <a:gd name="T33" fmla="*/ 109 h 550"/>
                  <a:gd name="T34" fmla="*/ 4 w 857"/>
                  <a:gd name="T35" fmla="*/ 97 h 550"/>
                  <a:gd name="T36" fmla="*/ 0 w 857"/>
                  <a:gd name="T37" fmla="*/ 85 h 550"/>
                  <a:gd name="T38" fmla="*/ 1 w 857"/>
                  <a:gd name="T39" fmla="*/ 71 h 550"/>
                  <a:gd name="T40" fmla="*/ 6 w 857"/>
                  <a:gd name="T41" fmla="*/ 58 h 550"/>
                  <a:gd name="T42" fmla="*/ 27 w 857"/>
                  <a:gd name="T43" fmla="*/ 22 h 550"/>
                  <a:gd name="T44" fmla="*/ 37 w 857"/>
                  <a:gd name="T45" fmla="*/ 10 h 550"/>
                  <a:gd name="T46" fmla="*/ 47 w 857"/>
                  <a:gd name="T47" fmla="*/ 4 h 550"/>
                  <a:gd name="T48" fmla="*/ 61 w 857"/>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7" h="550">
                    <a:moveTo>
                      <a:pt x="61" y="0"/>
                    </a:moveTo>
                    <a:lnTo>
                      <a:pt x="73" y="1"/>
                    </a:lnTo>
                    <a:lnTo>
                      <a:pt x="87" y="6"/>
                    </a:lnTo>
                    <a:lnTo>
                      <a:pt x="836" y="434"/>
                    </a:lnTo>
                    <a:lnTo>
                      <a:pt x="846" y="442"/>
                    </a:lnTo>
                    <a:lnTo>
                      <a:pt x="853" y="453"/>
                    </a:lnTo>
                    <a:lnTo>
                      <a:pt x="857" y="466"/>
                    </a:lnTo>
                    <a:lnTo>
                      <a:pt x="857" y="479"/>
                    </a:lnTo>
                    <a:lnTo>
                      <a:pt x="851" y="492"/>
                    </a:lnTo>
                    <a:lnTo>
                      <a:pt x="830" y="529"/>
                    </a:lnTo>
                    <a:lnTo>
                      <a:pt x="821" y="539"/>
                    </a:lnTo>
                    <a:lnTo>
                      <a:pt x="811" y="547"/>
                    </a:lnTo>
                    <a:lnTo>
                      <a:pt x="797" y="550"/>
                    </a:lnTo>
                    <a:lnTo>
                      <a:pt x="784" y="550"/>
                    </a:lnTo>
                    <a:lnTo>
                      <a:pt x="771" y="545"/>
                    </a:lnTo>
                    <a:lnTo>
                      <a:pt x="22" y="117"/>
                    </a:lnTo>
                    <a:lnTo>
                      <a:pt x="10" y="109"/>
                    </a:lnTo>
                    <a:lnTo>
                      <a:pt x="4" y="97"/>
                    </a:lnTo>
                    <a:lnTo>
                      <a:pt x="0" y="85"/>
                    </a:lnTo>
                    <a:lnTo>
                      <a:pt x="1" y="71"/>
                    </a:lnTo>
                    <a:lnTo>
                      <a:pt x="6" y="58"/>
                    </a:lnTo>
                    <a:lnTo>
                      <a:pt x="27" y="22"/>
                    </a:lnTo>
                    <a:lnTo>
                      <a:pt x="37" y="10"/>
                    </a:lnTo>
                    <a:lnTo>
                      <a:pt x="47" y="4"/>
                    </a:lnTo>
                    <a:lnTo>
                      <a:pt x="61"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109" name="Freeform 14">
                <a:extLst>
                  <a:ext uri="{FF2B5EF4-FFF2-40B4-BE49-F238E27FC236}">
                    <a16:creationId xmlns:a16="http://schemas.microsoft.com/office/drawing/2014/main" id="{9EFF2682-8E2C-A47D-9D45-90EA46AA5C5B}"/>
                  </a:ext>
                </a:extLst>
              </p:cNvPr>
              <p:cNvSpPr>
                <a:spLocks/>
              </p:cNvSpPr>
              <p:nvPr/>
            </p:nvSpPr>
            <p:spPr bwMode="auto">
              <a:xfrm>
                <a:off x="4239" y="439"/>
                <a:ext cx="54" cy="35"/>
              </a:xfrm>
              <a:custGeom>
                <a:avLst/>
                <a:gdLst>
                  <a:gd name="T0" fmla="*/ 59 w 856"/>
                  <a:gd name="T1" fmla="*/ 0 h 550"/>
                  <a:gd name="T2" fmla="*/ 73 w 856"/>
                  <a:gd name="T3" fmla="*/ 0 h 550"/>
                  <a:gd name="T4" fmla="*/ 86 w 856"/>
                  <a:gd name="T5" fmla="*/ 5 h 550"/>
                  <a:gd name="T6" fmla="*/ 835 w 856"/>
                  <a:gd name="T7" fmla="*/ 433 h 550"/>
                  <a:gd name="T8" fmla="*/ 846 w 856"/>
                  <a:gd name="T9" fmla="*/ 441 h 550"/>
                  <a:gd name="T10" fmla="*/ 853 w 856"/>
                  <a:gd name="T11" fmla="*/ 453 h 550"/>
                  <a:gd name="T12" fmla="*/ 856 w 856"/>
                  <a:gd name="T13" fmla="*/ 466 h 550"/>
                  <a:gd name="T14" fmla="*/ 856 w 856"/>
                  <a:gd name="T15" fmla="*/ 479 h 550"/>
                  <a:gd name="T16" fmla="*/ 851 w 856"/>
                  <a:gd name="T17" fmla="*/ 492 h 550"/>
                  <a:gd name="T18" fmla="*/ 829 w 856"/>
                  <a:gd name="T19" fmla="*/ 529 h 550"/>
                  <a:gd name="T20" fmla="*/ 821 w 856"/>
                  <a:gd name="T21" fmla="*/ 540 h 550"/>
                  <a:gd name="T22" fmla="*/ 809 w 856"/>
                  <a:gd name="T23" fmla="*/ 546 h 550"/>
                  <a:gd name="T24" fmla="*/ 797 w 856"/>
                  <a:gd name="T25" fmla="*/ 550 h 550"/>
                  <a:gd name="T26" fmla="*/ 783 w 856"/>
                  <a:gd name="T27" fmla="*/ 549 h 550"/>
                  <a:gd name="T28" fmla="*/ 770 w 856"/>
                  <a:gd name="T29" fmla="*/ 545 h 550"/>
                  <a:gd name="T30" fmla="*/ 21 w 856"/>
                  <a:gd name="T31" fmla="*/ 117 h 550"/>
                  <a:gd name="T32" fmla="*/ 10 w 856"/>
                  <a:gd name="T33" fmla="*/ 108 h 550"/>
                  <a:gd name="T34" fmla="*/ 3 w 856"/>
                  <a:gd name="T35" fmla="*/ 97 h 550"/>
                  <a:gd name="T36" fmla="*/ 0 w 856"/>
                  <a:gd name="T37" fmla="*/ 84 h 550"/>
                  <a:gd name="T38" fmla="*/ 0 w 856"/>
                  <a:gd name="T39" fmla="*/ 71 h 550"/>
                  <a:gd name="T40" fmla="*/ 5 w 856"/>
                  <a:gd name="T41" fmla="*/ 58 h 550"/>
                  <a:gd name="T42" fmla="*/ 27 w 856"/>
                  <a:gd name="T43" fmla="*/ 21 h 550"/>
                  <a:gd name="T44" fmla="*/ 35 w 856"/>
                  <a:gd name="T45" fmla="*/ 11 h 550"/>
                  <a:gd name="T46" fmla="*/ 47 w 856"/>
                  <a:gd name="T47" fmla="*/ 3 h 550"/>
                  <a:gd name="T48" fmla="*/ 59 w 856"/>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6" h="550">
                    <a:moveTo>
                      <a:pt x="59" y="0"/>
                    </a:moveTo>
                    <a:lnTo>
                      <a:pt x="73" y="0"/>
                    </a:lnTo>
                    <a:lnTo>
                      <a:pt x="86" y="5"/>
                    </a:lnTo>
                    <a:lnTo>
                      <a:pt x="835" y="433"/>
                    </a:lnTo>
                    <a:lnTo>
                      <a:pt x="846" y="441"/>
                    </a:lnTo>
                    <a:lnTo>
                      <a:pt x="853" y="453"/>
                    </a:lnTo>
                    <a:lnTo>
                      <a:pt x="856" y="466"/>
                    </a:lnTo>
                    <a:lnTo>
                      <a:pt x="856" y="479"/>
                    </a:lnTo>
                    <a:lnTo>
                      <a:pt x="851" y="492"/>
                    </a:lnTo>
                    <a:lnTo>
                      <a:pt x="829" y="529"/>
                    </a:lnTo>
                    <a:lnTo>
                      <a:pt x="821" y="540"/>
                    </a:lnTo>
                    <a:lnTo>
                      <a:pt x="809" y="546"/>
                    </a:lnTo>
                    <a:lnTo>
                      <a:pt x="797" y="550"/>
                    </a:lnTo>
                    <a:lnTo>
                      <a:pt x="783" y="549"/>
                    </a:lnTo>
                    <a:lnTo>
                      <a:pt x="770" y="545"/>
                    </a:lnTo>
                    <a:lnTo>
                      <a:pt x="21" y="117"/>
                    </a:lnTo>
                    <a:lnTo>
                      <a:pt x="10" y="108"/>
                    </a:lnTo>
                    <a:lnTo>
                      <a:pt x="3" y="97"/>
                    </a:lnTo>
                    <a:lnTo>
                      <a:pt x="0" y="84"/>
                    </a:lnTo>
                    <a:lnTo>
                      <a:pt x="0" y="71"/>
                    </a:lnTo>
                    <a:lnTo>
                      <a:pt x="5" y="58"/>
                    </a:lnTo>
                    <a:lnTo>
                      <a:pt x="27" y="21"/>
                    </a:lnTo>
                    <a:lnTo>
                      <a:pt x="35" y="11"/>
                    </a:lnTo>
                    <a:lnTo>
                      <a:pt x="47" y="3"/>
                    </a:lnTo>
                    <a:lnTo>
                      <a:pt x="5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110" name="Freeform 15">
                <a:extLst>
                  <a:ext uri="{FF2B5EF4-FFF2-40B4-BE49-F238E27FC236}">
                    <a16:creationId xmlns:a16="http://schemas.microsoft.com/office/drawing/2014/main" id="{AE15B7C2-E885-63CE-8A96-C7D8BB1A58C1}"/>
                  </a:ext>
                </a:extLst>
              </p:cNvPr>
              <p:cNvSpPr>
                <a:spLocks/>
              </p:cNvSpPr>
              <p:nvPr/>
            </p:nvSpPr>
            <p:spPr bwMode="auto">
              <a:xfrm>
                <a:off x="4248" y="382"/>
                <a:ext cx="159" cy="114"/>
              </a:xfrm>
              <a:custGeom>
                <a:avLst/>
                <a:gdLst>
                  <a:gd name="T0" fmla="*/ 513 w 2550"/>
                  <a:gd name="T1" fmla="*/ 0 h 1826"/>
                  <a:gd name="T2" fmla="*/ 527 w 2550"/>
                  <a:gd name="T3" fmla="*/ 1 h 1826"/>
                  <a:gd name="T4" fmla="*/ 540 w 2550"/>
                  <a:gd name="T5" fmla="*/ 6 h 1826"/>
                  <a:gd name="T6" fmla="*/ 1215 w 2550"/>
                  <a:gd name="T7" fmla="*/ 391 h 1826"/>
                  <a:gd name="T8" fmla="*/ 1225 w 2550"/>
                  <a:gd name="T9" fmla="*/ 400 h 1826"/>
                  <a:gd name="T10" fmla="*/ 1232 w 2550"/>
                  <a:gd name="T11" fmla="*/ 410 h 1826"/>
                  <a:gd name="T12" fmla="*/ 1236 w 2550"/>
                  <a:gd name="T13" fmla="*/ 424 h 1826"/>
                  <a:gd name="T14" fmla="*/ 1235 w 2550"/>
                  <a:gd name="T15" fmla="*/ 436 h 1826"/>
                  <a:gd name="T16" fmla="*/ 1230 w 2550"/>
                  <a:gd name="T17" fmla="*/ 449 h 1826"/>
                  <a:gd name="T18" fmla="*/ 1028 w 2550"/>
                  <a:gd name="T19" fmla="*/ 795 h 1826"/>
                  <a:gd name="T20" fmla="*/ 2528 w 2550"/>
                  <a:gd name="T21" fmla="*/ 1563 h 1826"/>
                  <a:gd name="T22" fmla="*/ 2539 w 2550"/>
                  <a:gd name="T23" fmla="*/ 1572 h 1826"/>
                  <a:gd name="T24" fmla="*/ 2547 w 2550"/>
                  <a:gd name="T25" fmla="*/ 1582 h 1826"/>
                  <a:gd name="T26" fmla="*/ 2550 w 2550"/>
                  <a:gd name="T27" fmla="*/ 1594 h 1826"/>
                  <a:gd name="T28" fmla="*/ 2550 w 2550"/>
                  <a:gd name="T29" fmla="*/ 1607 h 1826"/>
                  <a:gd name="T30" fmla="*/ 2545 w 2550"/>
                  <a:gd name="T31" fmla="*/ 1620 h 1826"/>
                  <a:gd name="T32" fmla="*/ 2437 w 2550"/>
                  <a:gd name="T33" fmla="*/ 1806 h 1826"/>
                  <a:gd name="T34" fmla="*/ 2428 w 2550"/>
                  <a:gd name="T35" fmla="*/ 1816 h 1826"/>
                  <a:gd name="T36" fmla="*/ 2417 w 2550"/>
                  <a:gd name="T37" fmla="*/ 1823 h 1826"/>
                  <a:gd name="T38" fmla="*/ 2404 w 2550"/>
                  <a:gd name="T39" fmla="*/ 1826 h 1826"/>
                  <a:gd name="T40" fmla="*/ 2392 w 2550"/>
                  <a:gd name="T41" fmla="*/ 1825 h 1826"/>
                  <a:gd name="T42" fmla="*/ 2379 w 2550"/>
                  <a:gd name="T43" fmla="*/ 1820 h 1826"/>
                  <a:gd name="T44" fmla="*/ 956 w 2550"/>
                  <a:gd name="T45" fmla="*/ 919 h 1826"/>
                  <a:gd name="T46" fmla="*/ 754 w 2550"/>
                  <a:gd name="T47" fmla="*/ 1265 h 1826"/>
                  <a:gd name="T48" fmla="*/ 745 w 2550"/>
                  <a:gd name="T49" fmla="*/ 1275 h 1826"/>
                  <a:gd name="T50" fmla="*/ 734 w 2550"/>
                  <a:gd name="T51" fmla="*/ 1283 h 1826"/>
                  <a:gd name="T52" fmla="*/ 721 w 2550"/>
                  <a:gd name="T53" fmla="*/ 1286 h 1826"/>
                  <a:gd name="T54" fmla="*/ 708 w 2550"/>
                  <a:gd name="T55" fmla="*/ 1285 h 1826"/>
                  <a:gd name="T56" fmla="*/ 695 w 2550"/>
                  <a:gd name="T57" fmla="*/ 1280 h 1826"/>
                  <a:gd name="T58" fmla="*/ 21 w 2550"/>
                  <a:gd name="T59" fmla="*/ 895 h 1826"/>
                  <a:gd name="T60" fmla="*/ 10 w 2550"/>
                  <a:gd name="T61" fmla="*/ 887 h 1826"/>
                  <a:gd name="T62" fmla="*/ 3 w 2550"/>
                  <a:gd name="T63" fmla="*/ 876 h 1826"/>
                  <a:gd name="T64" fmla="*/ 0 w 2550"/>
                  <a:gd name="T65" fmla="*/ 862 h 1826"/>
                  <a:gd name="T66" fmla="*/ 0 w 2550"/>
                  <a:gd name="T67" fmla="*/ 850 h 1826"/>
                  <a:gd name="T68" fmla="*/ 5 w 2550"/>
                  <a:gd name="T69" fmla="*/ 836 h 1826"/>
                  <a:gd name="T70" fmla="*/ 480 w 2550"/>
                  <a:gd name="T71" fmla="*/ 22 h 1826"/>
                  <a:gd name="T72" fmla="*/ 489 w 2550"/>
                  <a:gd name="T73" fmla="*/ 11 h 1826"/>
                  <a:gd name="T74" fmla="*/ 500 w 2550"/>
                  <a:gd name="T75" fmla="*/ 3 h 1826"/>
                  <a:gd name="T76" fmla="*/ 513 w 2550"/>
                  <a:gd name="T77" fmla="*/ 0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0" h="1826">
                    <a:moveTo>
                      <a:pt x="513" y="0"/>
                    </a:moveTo>
                    <a:lnTo>
                      <a:pt x="527" y="1"/>
                    </a:lnTo>
                    <a:lnTo>
                      <a:pt x="540" y="6"/>
                    </a:lnTo>
                    <a:lnTo>
                      <a:pt x="1215" y="391"/>
                    </a:lnTo>
                    <a:lnTo>
                      <a:pt x="1225" y="400"/>
                    </a:lnTo>
                    <a:lnTo>
                      <a:pt x="1232" y="410"/>
                    </a:lnTo>
                    <a:lnTo>
                      <a:pt x="1236" y="424"/>
                    </a:lnTo>
                    <a:lnTo>
                      <a:pt x="1235" y="436"/>
                    </a:lnTo>
                    <a:lnTo>
                      <a:pt x="1230" y="449"/>
                    </a:lnTo>
                    <a:lnTo>
                      <a:pt x="1028" y="795"/>
                    </a:lnTo>
                    <a:lnTo>
                      <a:pt x="2528" y="1563"/>
                    </a:lnTo>
                    <a:lnTo>
                      <a:pt x="2539" y="1572"/>
                    </a:lnTo>
                    <a:lnTo>
                      <a:pt x="2547" y="1582"/>
                    </a:lnTo>
                    <a:lnTo>
                      <a:pt x="2550" y="1594"/>
                    </a:lnTo>
                    <a:lnTo>
                      <a:pt x="2550" y="1607"/>
                    </a:lnTo>
                    <a:lnTo>
                      <a:pt x="2545" y="1620"/>
                    </a:lnTo>
                    <a:lnTo>
                      <a:pt x="2437" y="1806"/>
                    </a:lnTo>
                    <a:lnTo>
                      <a:pt x="2428" y="1816"/>
                    </a:lnTo>
                    <a:lnTo>
                      <a:pt x="2417" y="1823"/>
                    </a:lnTo>
                    <a:lnTo>
                      <a:pt x="2404" y="1826"/>
                    </a:lnTo>
                    <a:lnTo>
                      <a:pt x="2392" y="1825"/>
                    </a:lnTo>
                    <a:lnTo>
                      <a:pt x="2379" y="1820"/>
                    </a:lnTo>
                    <a:lnTo>
                      <a:pt x="956" y="919"/>
                    </a:lnTo>
                    <a:lnTo>
                      <a:pt x="754" y="1265"/>
                    </a:lnTo>
                    <a:lnTo>
                      <a:pt x="745" y="1275"/>
                    </a:lnTo>
                    <a:lnTo>
                      <a:pt x="734" y="1283"/>
                    </a:lnTo>
                    <a:lnTo>
                      <a:pt x="721" y="1286"/>
                    </a:lnTo>
                    <a:lnTo>
                      <a:pt x="708" y="1285"/>
                    </a:lnTo>
                    <a:lnTo>
                      <a:pt x="695" y="1280"/>
                    </a:lnTo>
                    <a:lnTo>
                      <a:pt x="21" y="895"/>
                    </a:lnTo>
                    <a:lnTo>
                      <a:pt x="10" y="887"/>
                    </a:lnTo>
                    <a:lnTo>
                      <a:pt x="3" y="876"/>
                    </a:lnTo>
                    <a:lnTo>
                      <a:pt x="0" y="862"/>
                    </a:lnTo>
                    <a:lnTo>
                      <a:pt x="0" y="850"/>
                    </a:lnTo>
                    <a:lnTo>
                      <a:pt x="5" y="836"/>
                    </a:lnTo>
                    <a:lnTo>
                      <a:pt x="480" y="22"/>
                    </a:lnTo>
                    <a:lnTo>
                      <a:pt x="489" y="11"/>
                    </a:lnTo>
                    <a:lnTo>
                      <a:pt x="500" y="3"/>
                    </a:lnTo>
                    <a:lnTo>
                      <a:pt x="513" y="0"/>
                    </a:lnTo>
                    <a:close/>
                  </a:path>
                </a:pathLst>
              </a:custGeom>
              <a:solidFill>
                <a:srgbClr val="92D050"/>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111" name="Freeform 16">
                <a:extLst>
                  <a:ext uri="{FF2B5EF4-FFF2-40B4-BE49-F238E27FC236}">
                    <a16:creationId xmlns:a16="http://schemas.microsoft.com/office/drawing/2014/main" id="{89364E0B-D358-1150-25A4-B08789BEBE14}"/>
                  </a:ext>
                </a:extLst>
              </p:cNvPr>
              <p:cNvSpPr>
                <a:spLocks/>
              </p:cNvSpPr>
              <p:nvPr/>
            </p:nvSpPr>
            <p:spPr bwMode="auto">
              <a:xfrm>
                <a:off x="4404" y="483"/>
                <a:ext cx="18" cy="22"/>
              </a:xfrm>
              <a:custGeom>
                <a:avLst/>
                <a:gdLst>
                  <a:gd name="T0" fmla="*/ 169 w 292"/>
                  <a:gd name="T1" fmla="*/ 0 h 350"/>
                  <a:gd name="T2" fmla="*/ 182 w 292"/>
                  <a:gd name="T3" fmla="*/ 1 h 350"/>
                  <a:gd name="T4" fmla="*/ 195 w 292"/>
                  <a:gd name="T5" fmla="*/ 5 h 350"/>
                  <a:gd name="T6" fmla="*/ 270 w 292"/>
                  <a:gd name="T7" fmla="*/ 49 h 350"/>
                  <a:gd name="T8" fmla="*/ 281 w 292"/>
                  <a:gd name="T9" fmla="*/ 57 h 350"/>
                  <a:gd name="T10" fmla="*/ 287 w 292"/>
                  <a:gd name="T11" fmla="*/ 69 h 350"/>
                  <a:gd name="T12" fmla="*/ 292 w 292"/>
                  <a:gd name="T13" fmla="*/ 81 h 350"/>
                  <a:gd name="T14" fmla="*/ 291 w 292"/>
                  <a:gd name="T15" fmla="*/ 95 h 350"/>
                  <a:gd name="T16" fmla="*/ 285 w 292"/>
                  <a:gd name="T17" fmla="*/ 107 h 350"/>
                  <a:gd name="T18" fmla="*/ 156 w 292"/>
                  <a:gd name="T19" fmla="*/ 329 h 350"/>
                  <a:gd name="T20" fmla="*/ 147 w 292"/>
                  <a:gd name="T21" fmla="*/ 340 h 350"/>
                  <a:gd name="T22" fmla="*/ 136 w 292"/>
                  <a:gd name="T23" fmla="*/ 347 h 350"/>
                  <a:gd name="T24" fmla="*/ 123 w 292"/>
                  <a:gd name="T25" fmla="*/ 350 h 350"/>
                  <a:gd name="T26" fmla="*/ 109 w 292"/>
                  <a:gd name="T27" fmla="*/ 349 h 350"/>
                  <a:gd name="T28" fmla="*/ 97 w 292"/>
                  <a:gd name="T29" fmla="*/ 345 h 350"/>
                  <a:gd name="T30" fmla="*/ 21 w 292"/>
                  <a:gd name="T31" fmla="*/ 303 h 350"/>
                  <a:gd name="T32" fmla="*/ 11 w 292"/>
                  <a:gd name="T33" fmla="*/ 293 h 350"/>
                  <a:gd name="T34" fmla="*/ 4 w 292"/>
                  <a:gd name="T35" fmla="*/ 283 h 350"/>
                  <a:gd name="T36" fmla="*/ 0 w 292"/>
                  <a:gd name="T37" fmla="*/ 270 h 350"/>
                  <a:gd name="T38" fmla="*/ 1 w 292"/>
                  <a:gd name="T39" fmla="*/ 257 h 350"/>
                  <a:gd name="T40" fmla="*/ 6 w 292"/>
                  <a:gd name="T41" fmla="*/ 244 h 350"/>
                  <a:gd name="T42" fmla="*/ 136 w 292"/>
                  <a:gd name="T43" fmla="*/ 22 h 350"/>
                  <a:gd name="T44" fmla="*/ 144 w 292"/>
                  <a:gd name="T45" fmla="*/ 11 h 350"/>
                  <a:gd name="T46" fmla="*/ 155 w 292"/>
                  <a:gd name="T47" fmla="*/ 4 h 350"/>
                  <a:gd name="T48" fmla="*/ 169 w 292"/>
                  <a:gd name="T4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350">
                    <a:moveTo>
                      <a:pt x="169" y="0"/>
                    </a:moveTo>
                    <a:lnTo>
                      <a:pt x="182" y="1"/>
                    </a:lnTo>
                    <a:lnTo>
                      <a:pt x="195" y="5"/>
                    </a:lnTo>
                    <a:lnTo>
                      <a:pt x="270" y="49"/>
                    </a:lnTo>
                    <a:lnTo>
                      <a:pt x="281" y="57"/>
                    </a:lnTo>
                    <a:lnTo>
                      <a:pt x="287" y="69"/>
                    </a:lnTo>
                    <a:lnTo>
                      <a:pt x="292" y="81"/>
                    </a:lnTo>
                    <a:lnTo>
                      <a:pt x="291" y="95"/>
                    </a:lnTo>
                    <a:lnTo>
                      <a:pt x="285" y="107"/>
                    </a:lnTo>
                    <a:lnTo>
                      <a:pt x="156" y="329"/>
                    </a:lnTo>
                    <a:lnTo>
                      <a:pt x="147" y="340"/>
                    </a:lnTo>
                    <a:lnTo>
                      <a:pt x="136" y="347"/>
                    </a:lnTo>
                    <a:lnTo>
                      <a:pt x="123" y="350"/>
                    </a:lnTo>
                    <a:lnTo>
                      <a:pt x="109" y="349"/>
                    </a:lnTo>
                    <a:lnTo>
                      <a:pt x="97" y="345"/>
                    </a:lnTo>
                    <a:lnTo>
                      <a:pt x="21" y="303"/>
                    </a:lnTo>
                    <a:lnTo>
                      <a:pt x="11" y="293"/>
                    </a:lnTo>
                    <a:lnTo>
                      <a:pt x="4" y="283"/>
                    </a:lnTo>
                    <a:lnTo>
                      <a:pt x="0" y="270"/>
                    </a:lnTo>
                    <a:lnTo>
                      <a:pt x="1" y="257"/>
                    </a:lnTo>
                    <a:lnTo>
                      <a:pt x="6" y="244"/>
                    </a:lnTo>
                    <a:lnTo>
                      <a:pt x="136" y="22"/>
                    </a:lnTo>
                    <a:lnTo>
                      <a:pt x="144" y="11"/>
                    </a:lnTo>
                    <a:lnTo>
                      <a:pt x="155" y="4"/>
                    </a:lnTo>
                    <a:lnTo>
                      <a:pt x="16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112" name="Freeform 17">
                <a:extLst>
                  <a:ext uri="{FF2B5EF4-FFF2-40B4-BE49-F238E27FC236}">
                    <a16:creationId xmlns:a16="http://schemas.microsoft.com/office/drawing/2014/main" id="{25484150-A4B0-C3BB-6833-406651FD6CD8}"/>
                  </a:ext>
                </a:extLst>
              </p:cNvPr>
              <p:cNvSpPr>
                <a:spLocks noEditPoints="1"/>
              </p:cNvSpPr>
              <p:nvPr/>
            </p:nvSpPr>
            <p:spPr bwMode="auto">
              <a:xfrm>
                <a:off x="4208" y="491"/>
                <a:ext cx="116" cy="38"/>
              </a:xfrm>
              <a:custGeom>
                <a:avLst/>
                <a:gdLst>
                  <a:gd name="T0" fmla="*/ 159 w 1855"/>
                  <a:gd name="T1" fmla="*/ 294 h 611"/>
                  <a:gd name="T2" fmla="*/ 127 w 1855"/>
                  <a:gd name="T3" fmla="*/ 312 h 611"/>
                  <a:gd name="T4" fmla="*/ 107 w 1855"/>
                  <a:gd name="T5" fmla="*/ 346 h 611"/>
                  <a:gd name="T6" fmla="*/ 105 w 1855"/>
                  <a:gd name="T7" fmla="*/ 440 h 611"/>
                  <a:gd name="T8" fmla="*/ 115 w 1855"/>
                  <a:gd name="T9" fmla="*/ 477 h 611"/>
                  <a:gd name="T10" fmla="*/ 141 w 1855"/>
                  <a:gd name="T11" fmla="*/ 503 h 611"/>
                  <a:gd name="T12" fmla="*/ 179 w 1855"/>
                  <a:gd name="T13" fmla="*/ 513 h 611"/>
                  <a:gd name="T14" fmla="*/ 1702 w 1855"/>
                  <a:gd name="T15" fmla="*/ 511 h 611"/>
                  <a:gd name="T16" fmla="*/ 1735 w 1855"/>
                  <a:gd name="T17" fmla="*/ 492 h 611"/>
                  <a:gd name="T18" fmla="*/ 1755 w 1855"/>
                  <a:gd name="T19" fmla="*/ 459 h 611"/>
                  <a:gd name="T20" fmla="*/ 1757 w 1855"/>
                  <a:gd name="T21" fmla="*/ 365 h 611"/>
                  <a:gd name="T22" fmla="*/ 1747 w 1855"/>
                  <a:gd name="T23" fmla="*/ 328 h 611"/>
                  <a:gd name="T24" fmla="*/ 1720 w 1855"/>
                  <a:gd name="T25" fmla="*/ 301 h 611"/>
                  <a:gd name="T26" fmla="*/ 1682 w 1855"/>
                  <a:gd name="T27" fmla="*/ 291 h 611"/>
                  <a:gd name="T28" fmla="*/ 214 w 1855"/>
                  <a:gd name="T29" fmla="*/ 0 h 611"/>
                  <a:gd name="T30" fmla="*/ 1660 w 1855"/>
                  <a:gd name="T31" fmla="*/ 2 h 611"/>
                  <a:gd name="T32" fmla="*/ 1691 w 1855"/>
                  <a:gd name="T33" fmla="*/ 20 h 611"/>
                  <a:gd name="T34" fmla="*/ 1710 w 1855"/>
                  <a:gd name="T35" fmla="*/ 51 h 611"/>
                  <a:gd name="T36" fmla="*/ 1712 w 1855"/>
                  <a:gd name="T37" fmla="*/ 140 h 611"/>
                  <a:gd name="T38" fmla="*/ 1704 w 1855"/>
                  <a:gd name="T39" fmla="*/ 174 h 611"/>
                  <a:gd name="T40" fmla="*/ 1784 w 1855"/>
                  <a:gd name="T41" fmla="*/ 187 h 611"/>
                  <a:gd name="T42" fmla="*/ 1819 w 1855"/>
                  <a:gd name="T43" fmla="*/ 197 h 611"/>
                  <a:gd name="T44" fmla="*/ 1845 w 1855"/>
                  <a:gd name="T45" fmla="*/ 222 h 611"/>
                  <a:gd name="T46" fmla="*/ 1855 w 1855"/>
                  <a:gd name="T47" fmla="*/ 257 h 611"/>
                  <a:gd name="T48" fmla="*/ 1853 w 1855"/>
                  <a:gd name="T49" fmla="*/ 559 h 611"/>
                  <a:gd name="T50" fmla="*/ 1834 w 1855"/>
                  <a:gd name="T51" fmla="*/ 590 h 611"/>
                  <a:gd name="T52" fmla="*/ 1802 w 1855"/>
                  <a:gd name="T53" fmla="*/ 609 h 611"/>
                  <a:gd name="T54" fmla="*/ 71 w 1855"/>
                  <a:gd name="T55" fmla="*/ 611 h 611"/>
                  <a:gd name="T56" fmla="*/ 36 w 1855"/>
                  <a:gd name="T57" fmla="*/ 601 h 611"/>
                  <a:gd name="T58" fmla="*/ 9 w 1855"/>
                  <a:gd name="T59" fmla="*/ 575 h 611"/>
                  <a:gd name="T60" fmla="*/ 0 w 1855"/>
                  <a:gd name="T61" fmla="*/ 540 h 611"/>
                  <a:gd name="T62" fmla="*/ 2 w 1855"/>
                  <a:gd name="T63" fmla="*/ 240 h 611"/>
                  <a:gd name="T64" fmla="*/ 21 w 1855"/>
                  <a:gd name="T65" fmla="*/ 208 h 611"/>
                  <a:gd name="T66" fmla="*/ 52 w 1855"/>
                  <a:gd name="T67" fmla="*/ 190 h 611"/>
                  <a:gd name="T68" fmla="*/ 161 w 1855"/>
                  <a:gd name="T69" fmla="*/ 187 h 611"/>
                  <a:gd name="T70" fmla="*/ 145 w 1855"/>
                  <a:gd name="T71" fmla="*/ 158 h 611"/>
                  <a:gd name="T72" fmla="*/ 142 w 1855"/>
                  <a:gd name="T73" fmla="*/ 70 h 611"/>
                  <a:gd name="T74" fmla="*/ 152 w 1855"/>
                  <a:gd name="T75" fmla="*/ 35 h 611"/>
                  <a:gd name="T76" fmla="*/ 178 w 1855"/>
                  <a:gd name="T77" fmla="*/ 9 h 611"/>
                  <a:gd name="T78" fmla="*/ 214 w 1855"/>
                  <a:gd name="T79"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5" h="611">
                    <a:moveTo>
                      <a:pt x="179" y="291"/>
                    </a:moveTo>
                    <a:lnTo>
                      <a:pt x="159" y="294"/>
                    </a:lnTo>
                    <a:lnTo>
                      <a:pt x="141" y="301"/>
                    </a:lnTo>
                    <a:lnTo>
                      <a:pt x="127" y="312"/>
                    </a:lnTo>
                    <a:lnTo>
                      <a:pt x="115" y="328"/>
                    </a:lnTo>
                    <a:lnTo>
                      <a:pt x="107" y="346"/>
                    </a:lnTo>
                    <a:lnTo>
                      <a:pt x="105" y="365"/>
                    </a:lnTo>
                    <a:lnTo>
                      <a:pt x="105" y="440"/>
                    </a:lnTo>
                    <a:lnTo>
                      <a:pt x="107" y="459"/>
                    </a:lnTo>
                    <a:lnTo>
                      <a:pt x="115" y="477"/>
                    </a:lnTo>
                    <a:lnTo>
                      <a:pt x="127" y="492"/>
                    </a:lnTo>
                    <a:lnTo>
                      <a:pt x="141" y="503"/>
                    </a:lnTo>
                    <a:lnTo>
                      <a:pt x="159" y="511"/>
                    </a:lnTo>
                    <a:lnTo>
                      <a:pt x="179" y="513"/>
                    </a:lnTo>
                    <a:lnTo>
                      <a:pt x="1682" y="513"/>
                    </a:lnTo>
                    <a:lnTo>
                      <a:pt x="1702" y="511"/>
                    </a:lnTo>
                    <a:lnTo>
                      <a:pt x="1720" y="503"/>
                    </a:lnTo>
                    <a:lnTo>
                      <a:pt x="1735" y="492"/>
                    </a:lnTo>
                    <a:lnTo>
                      <a:pt x="1747" y="477"/>
                    </a:lnTo>
                    <a:lnTo>
                      <a:pt x="1755" y="459"/>
                    </a:lnTo>
                    <a:lnTo>
                      <a:pt x="1757" y="440"/>
                    </a:lnTo>
                    <a:lnTo>
                      <a:pt x="1757" y="365"/>
                    </a:lnTo>
                    <a:lnTo>
                      <a:pt x="1755" y="346"/>
                    </a:lnTo>
                    <a:lnTo>
                      <a:pt x="1747" y="328"/>
                    </a:lnTo>
                    <a:lnTo>
                      <a:pt x="1735" y="312"/>
                    </a:lnTo>
                    <a:lnTo>
                      <a:pt x="1720" y="301"/>
                    </a:lnTo>
                    <a:lnTo>
                      <a:pt x="1702" y="294"/>
                    </a:lnTo>
                    <a:lnTo>
                      <a:pt x="1682" y="291"/>
                    </a:lnTo>
                    <a:lnTo>
                      <a:pt x="179" y="291"/>
                    </a:lnTo>
                    <a:close/>
                    <a:moveTo>
                      <a:pt x="214" y="0"/>
                    </a:moveTo>
                    <a:lnTo>
                      <a:pt x="1641" y="0"/>
                    </a:lnTo>
                    <a:lnTo>
                      <a:pt x="1660" y="2"/>
                    </a:lnTo>
                    <a:lnTo>
                      <a:pt x="1677" y="9"/>
                    </a:lnTo>
                    <a:lnTo>
                      <a:pt x="1691" y="20"/>
                    </a:lnTo>
                    <a:lnTo>
                      <a:pt x="1703" y="35"/>
                    </a:lnTo>
                    <a:lnTo>
                      <a:pt x="1710" y="51"/>
                    </a:lnTo>
                    <a:lnTo>
                      <a:pt x="1712" y="70"/>
                    </a:lnTo>
                    <a:lnTo>
                      <a:pt x="1712" y="140"/>
                    </a:lnTo>
                    <a:lnTo>
                      <a:pt x="1710" y="158"/>
                    </a:lnTo>
                    <a:lnTo>
                      <a:pt x="1704" y="174"/>
                    </a:lnTo>
                    <a:lnTo>
                      <a:pt x="1693" y="187"/>
                    </a:lnTo>
                    <a:lnTo>
                      <a:pt x="1784" y="187"/>
                    </a:lnTo>
                    <a:lnTo>
                      <a:pt x="1802" y="190"/>
                    </a:lnTo>
                    <a:lnTo>
                      <a:pt x="1819" y="197"/>
                    </a:lnTo>
                    <a:lnTo>
                      <a:pt x="1834" y="208"/>
                    </a:lnTo>
                    <a:lnTo>
                      <a:pt x="1845" y="222"/>
                    </a:lnTo>
                    <a:lnTo>
                      <a:pt x="1853" y="240"/>
                    </a:lnTo>
                    <a:lnTo>
                      <a:pt x="1855" y="257"/>
                    </a:lnTo>
                    <a:lnTo>
                      <a:pt x="1855" y="540"/>
                    </a:lnTo>
                    <a:lnTo>
                      <a:pt x="1853" y="559"/>
                    </a:lnTo>
                    <a:lnTo>
                      <a:pt x="1845" y="575"/>
                    </a:lnTo>
                    <a:lnTo>
                      <a:pt x="1834" y="590"/>
                    </a:lnTo>
                    <a:lnTo>
                      <a:pt x="1819" y="601"/>
                    </a:lnTo>
                    <a:lnTo>
                      <a:pt x="1802" y="609"/>
                    </a:lnTo>
                    <a:lnTo>
                      <a:pt x="1784" y="611"/>
                    </a:lnTo>
                    <a:lnTo>
                      <a:pt x="71" y="611"/>
                    </a:lnTo>
                    <a:lnTo>
                      <a:pt x="52" y="609"/>
                    </a:lnTo>
                    <a:lnTo>
                      <a:pt x="36" y="601"/>
                    </a:lnTo>
                    <a:lnTo>
                      <a:pt x="21" y="590"/>
                    </a:lnTo>
                    <a:lnTo>
                      <a:pt x="9" y="575"/>
                    </a:lnTo>
                    <a:lnTo>
                      <a:pt x="2" y="559"/>
                    </a:lnTo>
                    <a:lnTo>
                      <a:pt x="0" y="540"/>
                    </a:lnTo>
                    <a:lnTo>
                      <a:pt x="0" y="257"/>
                    </a:lnTo>
                    <a:lnTo>
                      <a:pt x="2" y="240"/>
                    </a:lnTo>
                    <a:lnTo>
                      <a:pt x="9" y="222"/>
                    </a:lnTo>
                    <a:lnTo>
                      <a:pt x="21" y="208"/>
                    </a:lnTo>
                    <a:lnTo>
                      <a:pt x="36" y="197"/>
                    </a:lnTo>
                    <a:lnTo>
                      <a:pt x="52" y="190"/>
                    </a:lnTo>
                    <a:lnTo>
                      <a:pt x="71" y="187"/>
                    </a:lnTo>
                    <a:lnTo>
                      <a:pt x="161" y="187"/>
                    </a:lnTo>
                    <a:lnTo>
                      <a:pt x="152" y="174"/>
                    </a:lnTo>
                    <a:lnTo>
                      <a:pt x="145" y="158"/>
                    </a:lnTo>
                    <a:lnTo>
                      <a:pt x="142" y="140"/>
                    </a:lnTo>
                    <a:lnTo>
                      <a:pt x="142" y="70"/>
                    </a:lnTo>
                    <a:lnTo>
                      <a:pt x="145" y="51"/>
                    </a:lnTo>
                    <a:lnTo>
                      <a:pt x="152" y="35"/>
                    </a:lnTo>
                    <a:lnTo>
                      <a:pt x="163" y="20"/>
                    </a:lnTo>
                    <a:lnTo>
                      <a:pt x="178" y="9"/>
                    </a:lnTo>
                    <a:lnTo>
                      <a:pt x="195" y="2"/>
                    </a:lnTo>
                    <a:lnTo>
                      <a:pt x="214" y="0"/>
                    </a:lnTo>
                    <a:close/>
                  </a:path>
                </a:pathLst>
              </a:custGeom>
              <a:solidFill>
                <a:srgbClr val="92D050"/>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grpSp>
      </p:grpSp>
      <p:grpSp>
        <p:nvGrpSpPr>
          <p:cNvPr id="1113" name="Group 1112">
            <a:extLst>
              <a:ext uri="{FF2B5EF4-FFF2-40B4-BE49-F238E27FC236}">
                <a16:creationId xmlns:a16="http://schemas.microsoft.com/office/drawing/2014/main" id="{86F34145-3F42-2338-8664-C9B85BCB5150}"/>
              </a:ext>
            </a:extLst>
          </p:cNvPr>
          <p:cNvGrpSpPr/>
          <p:nvPr/>
        </p:nvGrpSpPr>
        <p:grpSpPr>
          <a:xfrm>
            <a:off x="4590074" y="6510183"/>
            <a:ext cx="8623458" cy="1313406"/>
            <a:chOff x="4939700" y="2207126"/>
            <a:chExt cx="8811716" cy="1313406"/>
          </a:xfrm>
        </p:grpSpPr>
        <p:sp>
          <p:nvSpPr>
            <p:cNvPr id="1114" name="Freeform 50">
              <a:extLst>
                <a:ext uri="{FF2B5EF4-FFF2-40B4-BE49-F238E27FC236}">
                  <a16:creationId xmlns:a16="http://schemas.microsoft.com/office/drawing/2014/main" id="{06C7B01D-D05C-590A-5063-2B6005A8B916}"/>
                </a:ext>
              </a:extLst>
            </p:cNvPr>
            <p:cNvSpPr/>
            <p:nvPr/>
          </p:nvSpPr>
          <p:spPr>
            <a:xfrm>
              <a:off x="4939700" y="2207126"/>
              <a:ext cx="8811716" cy="1058890"/>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115" name="TextBox 1114">
              <a:extLst>
                <a:ext uri="{FF2B5EF4-FFF2-40B4-BE49-F238E27FC236}">
                  <a16:creationId xmlns:a16="http://schemas.microsoft.com/office/drawing/2014/main" id="{DA360F80-DAE6-510B-E95F-C3CF7650F7E3}"/>
                </a:ext>
              </a:extLst>
            </p:cNvPr>
            <p:cNvSpPr txBox="1"/>
            <p:nvPr/>
          </p:nvSpPr>
          <p:spPr>
            <a:xfrm>
              <a:off x="7605192" y="2320203"/>
              <a:ext cx="5061794" cy="1200329"/>
            </a:xfrm>
            <a:prstGeom prst="rect">
              <a:avLst/>
            </a:prstGeom>
            <a:noFill/>
          </p:spPr>
          <p:txBody>
            <a:bodyPr wrap="square" lIns="91440" tIns="45720" rIns="91440" bIns="45720" rtlCol="0" anchor="t">
              <a:spAutoFit/>
            </a:bodyPr>
            <a:lstStyle/>
            <a:p>
              <a:r>
                <a:rPr lang="en-US">
                  <a:solidFill>
                    <a:srgbClr val="ECECEC"/>
                  </a:solidFill>
                  <a:ea typeface="Calibri"/>
                  <a:cs typeface="Calibri"/>
                </a:rPr>
                <a:t>Adoption of advanced technologies like blockchain drives innovation in law enforcement practices, modernizing grievance management systems.</a:t>
              </a:r>
              <a:endParaRPr lang="en-US"/>
            </a:p>
            <a:p>
              <a:endParaRPr lang="en-US" dirty="0">
                <a:solidFill>
                  <a:schemeClr val="bg1"/>
                </a:solidFill>
                <a:ea typeface="Calibri"/>
                <a:cs typeface="Arial" panose="020B0604020202020204" pitchFamily="34" charset="0"/>
              </a:endParaRPr>
            </a:p>
          </p:txBody>
        </p:sp>
        <p:sp>
          <p:nvSpPr>
            <p:cNvPr id="1116" name="Rectangle: Rounded Corners 1115">
              <a:extLst>
                <a:ext uri="{FF2B5EF4-FFF2-40B4-BE49-F238E27FC236}">
                  <a16:creationId xmlns:a16="http://schemas.microsoft.com/office/drawing/2014/main" id="{1DC0AD2B-0970-0B24-4804-B7DEDE60C68D}"/>
                </a:ext>
              </a:extLst>
            </p:cNvPr>
            <p:cNvSpPr/>
            <p:nvPr/>
          </p:nvSpPr>
          <p:spPr>
            <a:xfrm>
              <a:off x="5173756" y="2413747"/>
              <a:ext cx="2138081" cy="658905"/>
            </a:xfrm>
            <a:prstGeom prst="round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b="1" dirty="0">
                  <a:solidFill>
                    <a:schemeClr val="tx1"/>
                  </a:solidFill>
                  <a:ea typeface="Calibri"/>
                  <a:cs typeface="Calibri"/>
                </a:rPr>
                <a:t>Innovation Catalyst</a:t>
              </a:r>
              <a:endParaRPr lang="en-US" dirty="0"/>
            </a:p>
          </p:txBody>
        </p:sp>
        <p:sp>
          <p:nvSpPr>
            <p:cNvPr id="1117" name="Oval 1116">
              <a:extLst>
                <a:ext uri="{FF2B5EF4-FFF2-40B4-BE49-F238E27FC236}">
                  <a16:creationId xmlns:a16="http://schemas.microsoft.com/office/drawing/2014/main" id="{842F4674-6FF2-1EDB-C4DC-FEBFE8EB0076}"/>
                </a:ext>
              </a:extLst>
            </p:cNvPr>
            <p:cNvSpPr/>
            <p:nvPr/>
          </p:nvSpPr>
          <p:spPr>
            <a:xfrm>
              <a:off x="12658666" y="2338916"/>
              <a:ext cx="837865" cy="808112"/>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grpSp>
          <p:nvGrpSpPr>
            <p:cNvPr id="1118" name="Group 11">
              <a:extLst>
                <a:ext uri="{FF2B5EF4-FFF2-40B4-BE49-F238E27FC236}">
                  <a16:creationId xmlns:a16="http://schemas.microsoft.com/office/drawing/2014/main" id="{A7C9D65D-6211-F6F5-3CBA-10DFE8BCD07A}"/>
                </a:ext>
              </a:extLst>
            </p:cNvPr>
            <p:cNvGrpSpPr>
              <a:grpSpLocks noChangeAspect="1"/>
            </p:cNvGrpSpPr>
            <p:nvPr/>
          </p:nvGrpSpPr>
          <p:grpSpPr bwMode="auto">
            <a:xfrm>
              <a:off x="12894154" y="2591522"/>
              <a:ext cx="407670" cy="302895"/>
              <a:chOff x="4208" y="370"/>
              <a:chExt cx="214" cy="159"/>
            </a:xfrm>
            <a:solidFill>
              <a:schemeClr val="accent2"/>
            </a:solidFill>
          </p:grpSpPr>
          <p:sp>
            <p:nvSpPr>
              <p:cNvPr id="1119" name="Freeform 13">
                <a:extLst>
                  <a:ext uri="{FF2B5EF4-FFF2-40B4-BE49-F238E27FC236}">
                    <a16:creationId xmlns:a16="http://schemas.microsoft.com/office/drawing/2014/main" id="{1EC06B7F-FE2C-986E-C7A9-B54B4E206D02}"/>
                  </a:ext>
                </a:extLst>
              </p:cNvPr>
              <p:cNvSpPr>
                <a:spLocks/>
              </p:cNvSpPr>
              <p:nvPr/>
            </p:nvSpPr>
            <p:spPr bwMode="auto">
              <a:xfrm>
                <a:off x="4280" y="370"/>
                <a:ext cx="53" cy="34"/>
              </a:xfrm>
              <a:custGeom>
                <a:avLst/>
                <a:gdLst>
                  <a:gd name="T0" fmla="*/ 61 w 857"/>
                  <a:gd name="T1" fmla="*/ 0 h 550"/>
                  <a:gd name="T2" fmla="*/ 73 w 857"/>
                  <a:gd name="T3" fmla="*/ 1 h 550"/>
                  <a:gd name="T4" fmla="*/ 87 w 857"/>
                  <a:gd name="T5" fmla="*/ 6 h 550"/>
                  <a:gd name="T6" fmla="*/ 836 w 857"/>
                  <a:gd name="T7" fmla="*/ 434 h 550"/>
                  <a:gd name="T8" fmla="*/ 846 w 857"/>
                  <a:gd name="T9" fmla="*/ 442 h 550"/>
                  <a:gd name="T10" fmla="*/ 853 w 857"/>
                  <a:gd name="T11" fmla="*/ 453 h 550"/>
                  <a:gd name="T12" fmla="*/ 857 w 857"/>
                  <a:gd name="T13" fmla="*/ 466 h 550"/>
                  <a:gd name="T14" fmla="*/ 857 w 857"/>
                  <a:gd name="T15" fmla="*/ 479 h 550"/>
                  <a:gd name="T16" fmla="*/ 851 w 857"/>
                  <a:gd name="T17" fmla="*/ 492 h 550"/>
                  <a:gd name="T18" fmla="*/ 830 w 857"/>
                  <a:gd name="T19" fmla="*/ 529 h 550"/>
                  <a:gd name="T20" fmla="*/ 821 w 857"/>
                  <a:gd name="T21" fmla="*/ 539 h 550"/>
                  <a:gd name="T22" fmla="*/ 811 w 857"/>
                  <a:gd name="T23" fmla="*/ 547 h 550"/>
                  <a:gd name="T24" fmla="*/ 797 w 857"/>
                  <a:gd name="T25" fmla="*/ 550 h 550"/>
                  <a:gd name="T26" fmla="*/ 784 w 857"/>
                  <a:gd name="T27" fmla="*/ 550 h 550"/>
                  <a:gd name="T28" fmla="*/ 771 w 857"/>
                  <a:gd name="T29" fmla="*/ 545 h 550"/>
                  <a:gd name="T30" fmla="*/ 22 w 857"/>
                  <a:gd name="T31" fmla="*/ 117 h 550"/>
                  <a:gd name="T32" fmla="*/ 10 w 857"/>
                  <a:gd name="T33" fmla="*/ 109 h 550"/>
                  <a:gd name="T34" fmla="*/ 4 w 857"/>
                  <a:gd name="T35" fmla="*/ 97 h 550"/>
                  <a:gd name="T36" fmla="*/ 0 w 857"/>
                  <a:gd name="T37" fmla="*/ 85 h 550"/>
                  <a:gd name="T38" fmla="*/ 1 w 857"/>
                  <a:gd name="T39" fmla="*/ 71 h 550"/>
                  <a:gd name="T40" fmla="*/ 6 w 857"/>
                  <a:gd name="T41" fmla="*/ 58 h 550"/>
                  <a:gd name="T42" fmla="*/ 27 w 857"/>
                  <a:gd name="T43" fmla="*/ 22 h 550"/>
                  <a:gd name="T44" fmla="*/ 37 w 857"/>
                  <a:gd name="T45" fmla="*/ 10 h 550"/>
                  <a:gd name="T46" fmla="*/ 47 w 857"/>
                  <a:gd name="T47" fmla="*/ 4 h 550"/>
                  <a:gd name="T48" fmla="*/ 61 w 857"/>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7" h="550">
                    <a:moveTo>
                      <a:pt x="61" y="0"/>
                    </a:moveTo>
                    <a:lnTo>
                      <a:pt x="73" y="1"/>
                    </a:lnTo>
                    <a:lnTo>
                      <a:pt x="87" y="6"/>
                    </a:lnTo>
                    <a:lnTo>
                      <a:pt x="836" y="434"/>
                    </a:lnTo>
                    <a:lnTo>
                      <a:pt x="846" y="442"/>
                    </a:lnTo>
                    <a:lnTo>
                      <a:pt x="853" y="453"/>
                    </a:lnTo>
                    <a:lnTo>
                      <a:pt x="857" y="466"/>
                    </a:lnTo>
                    <a:lnTo>
                      <a:pt x="857" y="479"/>
                    </a:lnTo>
                    <a:lnTo>
                      <a:pt x="851" y="492"/>
                    </a:lnTo>
                    <a:lnTo>
                      <a:pt x="830" y="529"/>
                    </a:lnTo>
                    <a:lnTo>
                      <a:pt x="821" y="539"/>
                    </a:lnTo>
                    <a:lnTo>
                      <a:pt x="811" y="547"/>
                    </a:lnTo>
                    <a:lnTo>
                      <a:pt x="797" y="550"/>
                    </a:lnTo>
                    <a:lnTo>
                      <a:pt x="784" y="550"/>
                    </a:lnTo>
                    <a:lnTo>
                      <a:pt x="771" y="545"/>
                    </a:lnTo>
                    <a:lnTo>
                      <a:pt x="22" y="117"/>
                    </a:lnTo>
                    <a:lnTo>
                      <a:pt x="10" y="109"/>
                    </a:lnTo>
                    <a:lnTo>
                      <a:pt x="4" y="97"/>
                    </a:lnTo>
                    <a:lnTo>
                      <a:pt x="0" y="85"/>
                    </a:lnTo>
                    <a:lnTo>
                      <a:pt x="1" y="71"/>
                    </a:lnTo>
                    <a:lnTo>
                      <a:pt x="6" y="58"/>
                    </a:lnTo>
                    <a:lnTo>
                      <a:pt x="27" y="22"/>
                    </a:lnTo>
                    <a:lnTo>
                      <a:pt x="37" y="10"/>
                    </a:lnTo>
                    <a:lnTo>
                      <a:pt x="47" y="4"/>
                    </a:lnTo>
                    <a:lnTo>
                      <a:pt x="61"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120" name="Freeform 14">
                <a:extLst>
                  <a:ext uri="{FF2B5EF4-FFF2-40B4-BE49-F238E27FC236}">
                    <a16:creationId xmlns:a16="http://schemas.microsoft.com/office/drawing/2014/main" id="{20CC549C-ED76-B409-0D7A-BBDEC2315EA9}"/>
                  </a:ext>
                </a:extLst>
              </p:cNvPr>
              <p:cNvSpPr>
                <a:spLocks/>
              </p:cNvSpPr>
              <p:nvPr/>
            </p:nvSpPr>
            <p:spPr bwMode="auto">
              <a:xfrm>
                <a:off x="4239" y="439"/>
                <a:ext cx="54" cy="35"/>
              </a:xfrm>
              <a:custGeom>
                <a:avLst/>
                <a:gdLst>
                  <a:gd name="T0" fmla="*/ 59 w 856"/>
                  <a:gd name="T1" fmla="*/ 0 h 550"/>
                  <a:gd name="T2" fmla="*/ 73 w 856"/>
                  <a:gd name="T3" fmla="*/ 0 h 550"/>
                  <a:gd name="T4" fmla="*/ 86 w 856"/>
                  <a:gd name="T5" fmla="*/ 5 h 550"/>
                  <a:gd name="T6" fmla="*/ 835 w 856"/>
                  <a:gd name="T7" fmla="*/ 433 h 550"/>
                  <a:gd name="T8" fmla="*/ 846 w 856"/>
                  <a:gd name="T9" fmla="*/ 441 h 550"/>
                  <a:gd name="T10" fmla="*/ 853 w 856"/>
                  <a:gd name="T11" fmla="*/ 453 h 550"/>
                  <a:gd name="T12" fmla="*/ 856 w 856"/>
                  <a:gd name="T13" fmla="*/ 466 h 550"/>
                  <a:gd name="T14" fmla="*/ 856 w 856"/>
                  <a:gd name="T15" fmla="*/ 479 h 550"/>
                  <a:gd name="T16" fmla="*/ 851 w 856"/>
                  <a:gd name="T17" fmla="*/ 492 h 550"/>
                  <a:gd name="T18" fmla="*/ 829 w 856"/>
                  <a:gd name="T19" fmla="*/ 529 h 550"/>
                  <a:gd name="T20" fmla="*/ 821 w 856"/>
                  <a:gd name="T21" fmla="*/ 540 h 550"/>
                  <a:gd name="T22" fmla="*/ 809 w 856"/>
                  <a:gd name="T23" fmla="*/ 546 h 550"/>
                  <a:gd name="T24" fmla="*/ 797 w 856"/>
                  <a:gd name="T25" fmla="*/ 550 h 550"/>
                  <a:gd name="T26" fmla="*/ 783 w 856"/>
                  <a:gd name="T27" fmla="*/ 549 h 550"/>
                  <a:gd name="T28" fmla="*/ 770 w 856"/>
                  <a:gd name="T29" fmla="*/ 545 h 550"/>
                  <a:gd name="T30" fmla="*/ 21 w 856"/>
                  <a:gd name="T31" fmla="*/ 117 h 550"/>
                  <a:gd name="T32" fmla="*/ 10 w 856"/>
                  <a:gd name="T33" fmla="*/ 108 h 550"/>
                  <a:gd name="T34" fmla="*/ 3 w 856"/>
                  <a:gd name="T35" fmla="*/ 97 h 550"/>
                  <a:gd name="T36" fmla="*/ 0 w 856"/>
                  <a:gd name="T37" fmla="*/ 84 h 550"/>
                  <a:gd name="T38" fmla="*/ 0 w 856"/>
                  <a:gd name="T39" fmla="*/ 71 h 550"/>
                  <a:gd name="T40" fmla="*/ 5 w 856"/>
                  <a:gd name="T41" fmla="*/ 58 h 550"/>
                  <a:gd name="T42" fmla="*/ 27 w 856"/>
                  <a:gd name="T43" fmla="*/ 21 h 550"/>
                  <a:gd name="T44" fmla="*/ 35 w 856"/>
                  <a:gd name="T45" fmla="*/ 11 h 550"/>
                  <a:gd name="T46" fmla="*/ 47 w 856"/>
                  <a:gd name="T47" fmla="*/ 3 h 550"/>
                  <a:gd name="T48" fmla="*/ 59 w 856"/>
                  <a:gd name="T49" fmla="*/ 0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6" h="550">
                    <a:moveTo>
                      <a:pt x="59" y="0"/>
                    </a:moveTo>
                    <a:lnTo>
                      <a:pt x="73" y="0"/>
                    </a:lnTo>
                    <a:lnTo>
                      <a:pt x="86" y="5"/>
                    </a:lnTo>
                    <a:lnTo>
                      <a:pt x="835" y="433"/>
                    </a:lnTo>
                    <a:lnTo>
                      <a:pt x="846" y="441"/>
                    </a:lnTo>
                    <a:lnTo>
                      <a:pt x="853" y="453"/>
                    </a:lnTo>
                    <a:lnTo>
                      <a:pt x="856" y="466"/>
                    </a:lnTo>
                    <a:lnTo>
                      <a:pt x="856" y="479"/>
                    </a:lnTo>
                    <a:lnTo>
                      <a:pt x="851" y="492"/>
                    </a:lnTo>
                    <a:lnTo>
                      <a:pt x="829" y="529"/>
                    </a:lnTo>
                    <a:lnTo>
                      <a:pt x="821" y="540"/>
                    </a:lnTo>
                    <a:lnTo>
                      <a:pt x="809" y="546"/>
                    </a:lnTo>
                    <a:lnTo>
                      <a:pt x="797" y="550"/>
                    </a:lnTo>
                    <a:lnTo>
                      <a:pt x="783" y="549"/>
                    </a:lnTo>
                    <a:lnTo>
                      <a:pt x="770" y="545"/>
                    </a:lnTo>
                    <a:lnTo>
                      <a:pt x="21" y="117"/>
                    </a:lnTo>
                    <a:lnTo>
                      <a:pt x="10" y="108"/>
                    </a:lnTo>
                    <a:lnTo>
                      <a:pt x="3" y="97"/>
                    </a:lnTo>
                    <a:lnTo>
                      <a:pt x="0" y="84"/>
                    </a:lnTo>
                    <a:lnTo>
                      <a:pt x="0" y="71"/>
                    </a:lnTo>
                    <a:lnTo>
                      <a:pt x="5" y="58"/>
                    </a:lnTo>
                    <a:lnTo>
                      <a:pt x="27" y="21"/>
                    </a:lnTo>
                    <a:lnTo>
                      <a:pt x="35" y="11"/>
                    </a:lnTo>
                    <a:lnTo>
                      <a:pt x="47" y="3"/>
                    </a:lnTo>
                    <a:lnTo>
                      <a:pt x="5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121" name="Freeform 15">
                <a:extLst>
                  <a:ext uri="{FF2B5EF4-FFF2-40B4-BE49-F238E27FC236}">
                    <a16:creationId xmlns:a16="http://schemas.microsoft.com/office/drawing/2014/main" id="{6BD2C19F-A5B0-8105-AF1C-7900E74CAB70}"/>
                  </a:ext>
                </a:extLst>
              </p:cNvPr>
              <p:cNvSpPr>
                <a:spLocks/>
              </p:cNvSpPr>
              <p:nvPr/>
            </p:nvSpPr>
            <p:spPr bwMode="auto">
              <a:xfrm>
                <a:off x="4248" y="382"/>
                <a:ext cx="159" cy="114"/>
              </a:xfrm>
              <a:custGeom>
                <a:avLst/>
                <a:gdLst>
                  <a:gd name="T0" fmla="*/ 513 w 2550"/>
                  <a:gd name="T1" fmla="*/ 0 h 1826"/>
                  <a:gd name="T2" fmla="*/ 527 w 2550"/>
                  <a:gd name="T3" fmla="*/ 1 h 1826"/>
                  <a:gd name="T4" fmla="*/ 540 w 2550"/>
                  <a:gd name="T5" fmla="*/ 6 h 1826"/>
                  <a:gd name="T6" fmla="*/ 1215 w 2550"/>
                  <a:gd name="T7" fmla="*/ 391 h 1826"/>
                  <a:gd name="T8" fmla="*/ 1225 w 2550"/>
                  <a:gd name="T9" fmla="*/ 400 h 1826"/>
                  <a:gd name="T10" fmla="*/ 1232 w 2550"/>
                  <a:gd name="T11" fmla="*/ 410 h 1826"/>
                  <a:gd name="T12" fmla="*/ 1236 w 2550"/>
                  <a:gd name="T13" fmla="*/ 424 h 1826"/>
                  <a:gd name="T14" fmla="*/ 1235 w 2550"/>
                  <a:gd name="T15" fmla="*/ 436 h 1826"/>
                  <a:gd name="T16" fmla="*/ 1230 w 2550"/>
                  <a:gd name="T17" fmla="*/ 449 h 1826"/>
                  <a:gd name="T18" fmla="*/ 1028 w 2550"/>
                  <a:gd name="T19" fmla="*/ 795 h 1826"/>
                  <a:gd name="T20" fmla="*/ 2528 w 2550"/>
                  <a:gd name="T21" fmla="*/ 1563 h 1826"/>
                  <a:gd name="T22" fmla="*/ 2539 w 2550"/>
                  <a:gd name="T23" fmla="*/ 1572 h 1826"/>
                  <a:gd name="T24" fmla="*/ 2547 w 2550"/>
                  <a:gd name="T25" fmla="*/ 1582 h 1826"/>
                  <a:gd name="T26" fmla="*/ 2550 w 2550"/>
                  <a:gd name="T27" fmla="*/ 1594 h 1826"/>
                  <a:gd name="T28" fmla="*/ 2550 w 2550"/>
                  <a:gd name="T29" fmla="*/ 1607 h 1826"/>
                  <a:gd name="T30" fmla="*/ 2545 w 2550"/>
                  <a:gd name="T31" fmla="*/ 1620 h 1826"/>
                  <a:gd name="T32" fmla="*/ 2437 w 2550"/>
                  <a:gd name="T33" fmla="*/ 1806 h 1826"/>
                  <a:gd name="T34" fmla="*/ 2428 w 2550"/>
                  <a:gd name="T35" fmla="*/ 1816 h 1826"/>
                  <a:gd name="T36" fmla="*/ 2417 w 2550"/>
                  <a:gd name="T37" fmla="*/ 1823 h 1826"/>
                  <a:gd name="T38" fmla="*/ 2404 w 2550"/>
                  <a:gd name="T39" fmla="*/ 1826 h 1826"/>
                  <a:gd name="T40" fmla="*/ 2392 w 2550"/>
                  <a:gd name="T41" fmla="*/ 1825 h 1826"/>
                  <a:gd name="T42" fmla="*/ 2379 w 2550"/>
                  <a:gd name="T43" fmla="*/ 1820 h 1826"/>
                  <a:gd name="T44" fmla="*/ 956 w 2550"/>
                  <a:gd name="T45" fmla="*/ 919 h 1826"/>
                  <a:gd name="T46" fmla="*/ 754 w 2550"/>
                  <a:gd name="T47" fmla="*/ 1265 h 1826"/>
                  <a:gd name="T48" fmla="*/ 745 w 2550"/>
                  <a:gd name="T49" fmla="*/ 1275 h 1826"/>
                  <a:gd name="T50" fmla="*/ 734 w 2550"/>
                  <a:gd name="T51" fmla="*/ 1283 h 1826"/>
                  <a:gd name="T52" fmla="*/ 721 w 2550"/>
                  <a:gd name="T53" fmla="*/ 1286 h 1826"/>
                  <a:gd name="T54" fmla="*/ 708 w 2550"/>
                  <a:gd name="T55" fmla="*/ 1285 h 1826"/>
                  <a:gd name="T56" fmla="*/ 695 w 2550"/>
                  <a:gd name="T57" fmla="*/ 1280 h 1826"/>
                  <a:gd name="T58" fmla="*/ 21 w 2550"/>
                  <a:gd name="T59" fmla="*/ 895 h 1826"/>
                  <a:gd name="T60" fmla="*/ 10 w 2550"/>
                  <a:gd name="T61" fmla="*/ 887 h 1826"/>
                  <a:gd name="T62" fmla="*/ 3 w 2550"/>
                  <a:gd name="T63" fmla="*/ 876 h 1826"/>
                  <a:gd name="T64" fmla="*/ 0 w 2550"/>
                  <a:gd name="T65" fmla="*/ 862 h 1826"/>
                  <a:gd name="T66" fmla="*/ 0 w 2550"/>
                  <a:gd name="T67" fmla="*/ 850 h 1826"/>
                  <a:gd name="T68" fmla="*/ 5 w 2550"/>
                  <a:gd name="T69" fmla="*/ 836 h 1826"/>
                  <a:gd name="T70" fmla="*/ 480 w 2550"/>
                  <a:gd name="T71" fmla="*/ 22 h 1826"/>
                  <a:gd name="T72" fmla="*/ 489 w 2550"/>
                  <a:gd name="T73" fmla="*/ 11 h 1826"/>
                  <a:gd name="T74" fmla="*/ 500 w 2550"/>
                  <a:gd name="T75" fmla="*/ 3 h 1826"/>
                  <a:gd name="T76" fmla="*/ 513 w 2550"/>
                  <a:gd name="T77" fmla="*/ 0 h 1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50" h="1826">
                    <a:moveTo>
                      <a:pt x="513" y="0"/>
                    </a:moveTo>
                    <a:lnTo>
                      <a:pt x="527" y="1"/>
                    </a:lnTo>
                    <a:lnTo>
                      <a:pt x="540" y="6"/>
                    </a:lnTo>
                    <a:lnTo>
                      <a:pt x="1215" y="391"/>
                    </a:lnTo>
                    <a:lnTo>
                      <a:pt x="1225" y="400"/>
                    </a:lnTo>
                    <a:lnTo>
                      <a:pt x="1232" y="410"/>
                    </a:lnTo>
                    <a:lnTo>
                      <a:pt x="1236" y="424"/>
                    </a:lnTo>
                    <a:lnTo>
                      <a:pt x="1235" y="436"/>
                    </a:lnTo>
                    <a:lnTo>
                      <a:pt x="1230" y="449"/>
                    </a:lnTo>
                    <a:lnTo>
                      <a:pt x="1028" y="795"/>
                    </a:lnTo>
                    <a:lnTo>
                      <a:pt x="2528" y="1563"/>
                    </a:lnTo>
                    <a:lnTo>
                      <a:pt x="2539" y="1572"/>
                    </a:lnTo>
                    <a:lnTo>
                      <a:pt x="2547" y="1582"/>
                    </a:lnTo>
                    <a:lnTo>
                      <a:pt x="2550" y="1594"/>
                    </a:lnTo>
                    <a:lnTo>
                      <a:pt x="2550" y="1607"/>
                    </a:lnTo>
                    <a:lnTo>
                      <a:pt x="2545" y="1620"/>
                    </a:lnTo>
                    <a:lnTo>
                      <a:pt x="2437" y="1806"/>
                    </a:lnTo>
                    <a:lnTo>
                      <a:pt x="2428" y="1816"/>
                    </a:lnTo>
                    <a:lnTo>
                      <a:pt x="2417" y="1823"/>
                    </a:lnTo>
                    <a:lnTo>
                      <a:pt x="2404" y="1826"/>
                    </a:lnTo>
                    <a:lnTo>
                      <a:pt x="2392" y="1825"/>
                    </a:lnTo>
                    <a:lnTo>
                      <a:pt x="2379" y="1820"/>
                    </a:lnTo>
                    <a:lnTo>
                      <a:pt x="956" y="919"/>
                    </a:lnTo>
                    <a:lnTo>
                      <a:pt x="754" y="1265"/>
                    </a:lnTo>
                    <a:lnTo>
                      <a:pt x="745" y="1275"/>
                    </a:lnTo>
                    <a:lnTo>
                      <a:pt x="734" y="1283"/>
                    </a:lnTo>
                    <a:lnTo>
                      <a:pt x="721" y="1286"/>
                    </a:lnTo>
                    <a:lnTo>
                      <a:pt x="708" y="1285"/>
                    </a:lnTo>
                    <a:lnTo>
                      <a:pt x="695" y="1280"/>
                    </a:lnTo>
                    <a:lnTo>
                      <a:pt x="21" y="895"/>
                    </a:lnTo>
                    <a:lnTo>
                      <a:pt x="10" y="887"/>
                    </a:lnTo>
                    <a:lnTo>
                      <a:pt x="3" y="876"/>
                    </a:lnTo>
                    <a:lnTo>
                      <a:pt x="0" y="862"/>
                    </a:lnTo>
                    <a:lnTo>
                      <a:pt x="0" y="850"/>
                    </a:lnTo>
                    <a:lnTo>
                      <a:pt x="5" y="836"/>
                    </a:lnTo>
                    <a:lnTo>
                      <a:pt x="480" y="22"/>
                    </a:lnTo>
                    <a:lnTo>
                      <a:pt x="489" y="11"/>
                    </a:lnTo>
                    <a:lnTo>
                      <a:pt x="500" y="3"/>
                    </a:lnTo>
                    <a:lnTo>
                      <a:pt x="513" y="0"/>
                    </a:lnTo>
                    <a:close/>
                  </a:path>
                </a:pathLst>
              </a:custGeom>
              <a:solidFill>
                <a:srgbClr val="DE2A62"/>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122" name="Freeform 16">
                <a:extLst>
                  <a:ext uri="{FF2B5EF4-FFF2-40B4-BE49-F238E27FC236}">
                    <a16:creationId xmlns:a16="http://schemas.microsoft.com/office/drawing/2014/main" id="{47380341-F070-64D2-A754-5873A2278AA2}"/>
                  </a:ext>
                </a:extLst>
              </p:cNvPr>
              <p:cNvSpPr>
                <a:spLocks/>
              </p:cNvSpPr>
              <p:nvPr/>
            </p:nvSpPr>
            <p:spPr bwMode="auto">
              <a:xfrm>
                <a:off x="4404" y="483"/>
                <a:ext cx="18" cy="22"/>
              </a:xfrm>
              <a:custGeom>
                <a:avLst/>
                <a:gdLst>
                  <a:gd name="T0" fmla="*/ 169 w 292"/>
                  <a:gd name="T1" fmla="*/ 0 h 350"/>
                  <a:gd name="T2" fmla="*/ 182 w 292"/>
                  <a:gd name="T3" fmla="*/ 1 h 350"/>
                  <a:gd name="T4" fmla="*/ 195 w 292"/>
                  <a:gd name="T5" fmla="*/ 5 h 350"/>
                  <a:gd name="T6" fmla="*/ 270 w 292"/>
                  <a:gd name="T7" fmla="*/ 49 h 350"/>
                  <a:gd name="T8" fmla="*/ 281 w 292"/>
                  <a:gd name="T9" fmla="*/ 57 h 350"/>
                  <a:gd name="T10" fmla="*/ 287 w 292"/>
                  <a:gd name="T11" fmla="*/ 69 h 350"/>
                  <a:gd name="T12" fmla="*/ 292 w 292"/>
                  <a:gd name="T13" fmla="*/ 81 h 350"/>
                  <a:gd name="T14" fmla="*/ 291 w 292"/>
                  <a:gd name="T15" fmla="*/ 95 h 350"/>
                  <a:gd name="T16" fmla="*/ 285 w 292"/>
                  <a:gd name="T17" fmla="*/ 107 h 350"/>
                  <a:gd name="T18" fmla="*/ 156 w 292"/>
                  <a:gd name="T19" fmla="*/ 329 h 350"/>
                  <a:gd name="T20" fmla="*/ 147 w 292"/>
                  <a:gd name="T21" fmla="*/ 340 h 350"/>
                  <a:gd name="T22" fmla="*/ 136 w 292"/>
                  <a:gd name="T23" fmla="*/ 347 h 350"/>
                  <a:gd name="T24" fmla="*/ 123 w 292"/>
                  <a:gd name="T25" fmla="*/ 350 h 350"/>
                  <a:gd name="T26" fmla="*/ 109 w 292"/>
                  <a:gd name="T27" fmla="*/ 349 h 350"/>
                  <a:gd name="T28" fmla="*/ 97 w 292"/>
                  <a:gd name="T29" fmla="*/ 345 h 350"/>
                  <a:gd name="T30" fmla="*/ 21 w 292"/>
                  <a:gd name="T31" fmla="*/ 303 h 350"/>
                  <a:gd name="T32" fmla="*/ 11 w 292"/>
                  <a:gd name="T33" fmla="*/ 293 h 350"/>
                  <a:gd name="T34" fmla="*/ 4 w 292"/>
                  <a:gd name="T35" fmla="*/ 283 h 350"/>
                  <a:gd name="T36" fmla="*/ 0 w 292"/>
                  <a:gd name="T37" fmla="*/ 270 h 350"/>
                  <a:gd name="T38" fmla="*/ 1 w 292"/>
                  <a:gd name="T39" fmla="*/ 257 h 350"/>
                  <a:gd name="T40" fmla="*/ 6 w 292"/>
                  <a:gd name="T41" fmla="*/ 244 h 350"/>
                  <a:gd name="T42" fmla="*/ 136 w 292"/>
                  <a:gd name="T43" fmla="*/ 22 h 350"/>
                  <a:gd name="T44" fmla="*/ 144 w 292"/>
                  <a:gd name="T45" fmla="*/ 11 h 350"/>
                  <a:gd name="T46" fmla="*/ 155 w 292"/>
                  <a:gd name="T47" fmla="*/ 4 h 350"/>
                  <a:gd name="T48" fmla="*/ 169 w 292"/>
                  <a:gd name="T4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2" h="350">
                    <a:moveTo>
                      <a:pt x="169" y="0"/>
                    </a:moveTo>
                    <a:lnTo>
                      <a:pt x="182" y="1"/>
                    </a:lnTo>
                    <a:lnTo>
                      <a:pt x="195" y="5"/>
                    </a:lnTo>
                    <a:lnTo>
                      <a:pt x="270" y="49"/>
                    </a:lnTo>
                    <a:lnTo>
                      <a:pt x="281" y="57"/>
                    </a:lnTo>
                    <a:lnTo>
                      <a:pt x="287" y="69"/>
                    </a:lnTo>
                    <a:lnTo>
                      <a:pt x="292" y="81"/>
                    </a:lnTo>
                    <a:lnTo>
                      <a:pt x="291" y="95"/>
                    </a:lnTo>
                    <a:lnTo>
                      <a:pt x="285" y="107"/>
                    </a:lnTo>
                    <a:lnTo>
                      <a:pt x="156" y="329"/>
                    </a:lnTo>
                    <a:lnTo>
                      <a:pt x="147" y="340"/>
                    </a:lnTo>
                    <a:lnTo>
                      <a:pt x="136" y="347"/>
                    </a:lnTo>
                    <a:lnTo>
                      <a:pt x="123" y="350"/>
                    </a:lnTo>
                    <a:lnTo>
                      <a:pt x="109" y="349"/>
                    </a:lnTo>
                    <a:lnTo>
                      <a:pt x="97" y="345"/>
                    </a:lnTo>
                    <a:lnTo>
                      <a:pt x="21" y="303"/>
                    </a:lnTo>
                    <a:lnTo>
                      <a:pt x="11" y="293"/>
                    </a:lnTo>
                    <a:lnTo>
                      <a:pt x="4" y="283"/>
                    </a:lnTo>
                    <a:lnTo>
                      <a:pt x="0" y="270"/>
                    </a:lnTo>
                    <a:lnTo>
                      <a:pt x="1" y="257"/>
                    </a:lnTo>
                    <a:lnTo>
                      <a:pt x="6" y="244"/>
                    </a:lnTo>
                    <a:lnTo>
                      <a:pt x="136" y="22"/>
                    </a:lnTo>
                    <a:lnTo>
                      <a:pt x="144" y="11"/>
                    </a:lnTo>
                    <a:lnTo>
                      <a:pt x="155" y="4"/>
                    </a:lnTo>
                    <a:lnTo>
                      <a:pt x="169" y="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sp>
            <p:nvSpPr>
              <p:cNvPr id="1123" name="Freeform 17">
                <a:extLst>
                  <a:ext uri="{FF2B5EF4-FFF2-40B4-BE49-F238E27FC236}">
                    <a16:creationId xmlns:a16="http://schemas.microsoft.com/office/drawing/2014/main" id="{171AF053-39E6-99C0-B48B-E9DF6813B762}"/>
                  </a:ext>
                </a:extLst>
              </p:cNvPr>
              <p:cNvSpPr>
                <a:spLocks noEditPoints="1"/>
              </p:cNvSpPr>
              <p:nvPr/>
            </p:nvSpPr>
            <p:spPr bwMode="auto">
              <a:xfrm>
                <a:off x="4208" y="491"/>
                <a:ext cx="116" cy="38"/>
              </a:xfrm>
              <a:custGeom>
                <a:avLst/>
                <a:gdLst>
                  <a:gd name="T0" fmla="*/ 159 w 1855"/>
                  <a:gd name="T1" fmla="*/ 294 h 611"/>
                  <a:gd name="T2" fmla="*/ 127 w 1855"/>
                  <a:gd name="T3" fmla="*/ 312 h 611"/>
                  <a:gd name="T4" fmla="*/ 107 w 1855"/>
                  <a:gd name="T5" fmla="*/ 346 h 611"/>
                  <a:gd name="T6" fmla="*/ 105 w 1855"/>
                  <a:gd name="T7" fmla="*/ 440 h 611"/>
                  <a:gd name="T8" fmla="*/ 115 w 1855"/>
                  <a:gd name="T9" fmla="*/ 477 h 611"/>
                  <a:gd name="T10" fmla="*/ 141 w 1855"/>
                  <a:gd name="T11" fmla="*/ 503 h 611"/>
                  <a:gd name="T12" fmla="*/ 179 w 1855"/>
                  <a:gd name="T13" fmla="*/ 513 h 611"/>
                  <a:gd name="T14" fmla="*/ 1702 w 1855"/>
                  <a:gd name="T15" fmla="*/ 511 h 611"/>
                  <a:gd name="T16" fmla="*/ 1735 w 1855"/>
                  <a:gd name="T17" fmla="*/ 492 h 611"/>
                  <a:gd name="T18" fmla="*/ 1755 w 1855"/>
                  <a:gd name="T19" fmla="*/ 459 h 611"/>
                  <a:gd name="T20" fmla="*/ 1757 w 1855"/>
                  <a:gd name="T21" fmla="*/ 365 h 611"/>
                  <a:gd name="T22" fmla="*/ 1747 w 1855"/>
                  <a:gd name="T23" fmla="*/ 328 h 611"/>
                  <a:gd name="T24" fmla="*/ 1720 w 1855"/>
                  <a:gd name="T25" fmla="*/ 301 h 611"/>
                  <a:gd name="T26" fmla="*/ 1682 w 1855"/>
                  <a:gd name="T27" fmla="*/ 291 h 611"/>
                  <a:gd name="T28" fmla="*/ 214 w 1855"/>
                  <a:gd name="T29" fmla="*/ 0 h 611"/>
                  <a:gd name="T30" fmla="*/ 1660 w 1855"/>
                  <a:gd name="T31" fmla="*/ 2 h 611"/>
                  <a:gd name="T32" fmla="*/ 1691 w 1855"/>
                  <a:gd name="T33" fmla="*/ 20 h 611"/>
                  <a:gd name="T34" fmla="*/ 1710 w 1855"/>
                  <a:gd name="T35" fmla="*/ 51 h 611"/>
                  <a:gd name="T36" fmla="*/ 1712 w 1855"/>
                  <a:gd name="T37" fmla="*/ 140 h 611"/>
                  <a:gd name="T38" fmla="*/ 1704 w 1855"/>
                  <a:gd name="T39" fmla="*/ 174 h 611"/>
                  <a:gd name="T40" fmla="*/ 1784 w 1855"/>
                  <a:gd name="T41" fmla="*/ 187 h 611"/>
                  <a:gd name="T42" fmla="*/ 1819 w 1855"/>
                  <a:gd name="T43" fmla="*/ 197 h 611"/>
                  <a:gd name="T44" fmla="*/ 1845 w 1855"/>
                  <a:gd name="T45" fmla="*/ 222 h 611"/>
                  <a:gd name="T46" fmla="*/ 1855 w 1855"/>
                  <a:gd name="T47" fmla="*/ 257 h 611"/>
                  <a:gd name="T48" fmla="*/ 1853 w 1855"/>
                  <a:gd name="T49" fmla="*/ 559 h 611"/>
                  <a:gd name="T50" fmla="*/ 1834 w 1855"/>
                  <a:gd name="T51" fmla="*/ 590 h 611"/>
                  <a:gd name="T52" fmla="*/ 1802 w 1855"/>
                  <a:gd name="T53" fmla="*/ 609 h 611"/>
                  <a:gd name="T54" fmla="*/ 71 w 1855"/>
                  <a:gd name="T55" fmla="*/ 611 h 611"/>
                  <a:gd name="T56" fmla="*/ 36 w 1855"/>
                  <a:gd name="T57" fmla="*/ 601 h 611"/>
                  <a:gd name="T58" fmla="*/ 9 w 1855"/>
                  <a:gd name="T59" fmla="*/ 575 h 611"/>
                  <a:gd name="T60" fmla="*/ 0 w 1855"/>
                  <a:gd name="T61" fmla="*/ 540 h 611"/>
                  <a:gd name="T62" fmla="*/ 2 w 1855"/>
                  <a:gd name="T63" fmla="*/ 240 h 611"/>
                  <a:gd name="T64" fmla="*/ 21 w 1855"/>
                  <a:gd name="T65" fmla="*/ 208 h 611"/>
                  <a:gd name="T66" fmla="*/ 52 w 1855"/>
                  <a:gd name="T67" fmla="*/ 190 h 611"/>
                  <a:gd name="T68" fmla="*/ 161 w 1855"/>
                  <a:gd name="T69" fmla="*/ 187 h 611"/>
                  <a:gd name="T70" fmla="*/ 145 w 1855"/>
                  <a:gd name="T71" fmla="*/ 158 h 611"/>
                  <a:gd name="T72" fmla="*/ 142 w 1855"/>
                  <a:gd name="T73" fmla="*/ 70 h 611"/>
                  <a:gd name="T74" fmla="*/ 152 w 1855"/>
                  <a:gd name="T75" fmla="*/ 35 h 611"/>
                  <a:gd name="T76" fmla="*/ 178 w 1855"/>
                  <a:gd name="T77" fmla="*/ 9 h 611"/>
                  <a:gd name="T78" fmla="*/ 214 w 1855"/>
                  <a:gd name="T79"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55" h="611">
                    <a:moveTo>
                      <a:pt x="179" y="291"/>
                    </a:moveTo>
                    <a:lnTo>
                      <a:pt x="159" y="294"/>
                    </a:lnTo>
                    <a:lnTo>
                      <a:pt x="141" y="301"/>
                    </a:lnTo>
                    <a:lnTo>
                      <a:pt x="127" y="312"/>
                    </a:lnTo>
                    <a:lnTo>
                      <a:pt x="115" y="328"/>
                    </a:lnTo>
                    <a:lnTo>
                      <a:pt x="107" y="346"/>
                    </a:lnTo>
                    <a:lnTo>
                      <a:pt x="105" y="365"/>
                    </a:lnTo>
                    <a:lnTo>
                      <a:pt x="105" y="440"/>
                    </a:lnTo>
                    <a:lnTo>
                      <a:pt x="107" y="459"/>
                    </a:lnTo>
                    <a:lnTo>
                      <a:pt x="115" y="477"/>
                    </a:lnTo>
                    <a:lnTo>
                      <a:pt x="127" y="492"/>
                    </a:lnTo>
                    <a:lnTo>
                      <a:pt x="141" y="503"/>
                    </a:lnTo>
                    <a:lnTo>
                      <a:pt x="159" y="511"/>
                    </a:lnTo>
                    <a:lnTo>
                      <a:pt x="179" y="513"/>
                    </a:lnTo>
                    <a:lnTo>
                      <a:pt x="1682" y="513"/>
                    </a:lnTo>
                    <a:lnTo>
                      <a:pt x="1702" y="511"/>
                    </a:lnTo>
                    <a:lnTo>
                      <a:pt x="1720" y="503"/>
                    </a:lnTo>
                    <a:lnTo>
                      <a:pt x="1735" y="492"/>
                    </a:lnTo>
                    <a:lnTo>
                      <a:pt x="1747" y="477"/>
                    </a:lnTo>
                    <a:lnTo>
                      <a:pt x="1755" y="459"/>
                    </a:lnTo>
                    <a:lnTo>
                      <a:pt x="1757" y="440"/>
                    </a:lnTo>
                    <a:lnTo>
                      <a:pt x="1757" y="365"/>
                    </a:lnTo>
                    <a:lnTo>
                      <a:pt x="1755" y="346"/>
                    </a:lnTo>
                    <a:lnTo>
                      <a:pt x="1747" y="328"/>
                    </a:lnTo>
                    <a:lnTo>
                      <a:pt x="1735" y="312"/>
                    </a:lnTo>
                    <a:lnTo>
                      <a:pt x="1720" y="301"/>
                    </a:lnTo>
                    <a:lnTo>
                      <a:pt x="1702" y="294"/>
                    </a:lnTo>
                    <a:lnTo>
                      <a:pt x="1682" y="291"/>
                    </a:lnTo>
                    <a:lnTo>
                      <a:pt x="179" y="291"/>
                    </a:lnTo>
                    <a:close/>
                    <a:moveTo>
                      <a:pt x="214" y="0"/>
                    </a:moveTo>
                    <a:lnTo>
                      <a:pt x="1641" y="0"/>
                    </a:lnTo>
                    <a:lnTo>
                      <a:pt x="1660" y="2"/>
                    </a:lnTo>
                    <a:lnTo>
                      <a:pt x="1677" y="9"/>
                    </a:lnTo>
                    <a:lnTo>
                      <a:pt x="1691" y="20"/>
                    </a:lnTo>
                    <a:lnTo>
                      <a:pt x="1703" y="35"/>
                    </a:lnTo>
                    <a:lnTo>
                      <a:pt x="1710" y="51"/>
                    </a:lnTo>
                    <a:lnTo>
                      <a:pt x="1712" y="70"/>
                    </a:lnTo>
                    <a:lnTo>
                      <a:pt x="1712" y="140"/>
                    </a:lnTo>
                    <a:lnTo>
                      <a:pt x="1710" y="158"/>
                    </a:lnTo>
                    <a:lnTo>
                      <a:pt x="1704" y="174"/>
                    </a:lnTo>
                    <a:lnTo>
                      <a:pt x="1693" y="187"/>
                    </a:lnTo>
                    <a:lnTo>
                      <a:pt x="1784" y="187"/>
                    </a:lnTo>
                    <a:lnTo>
                      <a:pt x="1802" y="190"/>
                    </a:lnTo>
                    <a:lnTo>
                      <a:pt x="1819" y="197"/>
                    </a:lnTo>
                    <a:lnTo>
                      <a:pt x="1834" y="208"/>
                    </a:lnTo>
                    <a:lnTo>
                      <a:pt x="1845" y="222"/>
                    </a:lnTo>
                    <a:lnTo>
                      <a:pt x="1853" y="240"/>
                    </a:lnTo>
                    <a:lnTo>
                      <a:pt x="1855" y="257"/>
                    </a:lnTo>
                    <a:lnTo>
                      <a:pt x="1855" y="540"/>
                    </a:lnTo>
                    <a:lnTo>
                      <a:pt x="1853" y="559"/>
                    </a:lnTo>
                    <a:lnTo>
                      <a:pt x="1845" y="575"/>
                    </a:lnTo>
                    <a:lnTo>
                      <a:pt x="1834" y="590"/>
                    </a:lnTo>
                    <a:lnTo>
                      <a:pt x="1819" y="601"/>
                    </a:lnTo>
                    <a:lnTo>
                      <a:pt x="1802" y="609"/>
                    </a:lnTo>
                    <a:lnTo>
                      <a:pt x="1784" y="611"/>
                    </a:lnTo>
                    <a:lnTo>
                      <a:pt x="71" y="611"/>
                    </a:lnTo>
                    <a:lnTo>
                      <a:pt x="52" y="609"/>
                    </a:lnTo>
                    <a:lnTo>
                      <a:pt x="36" y="601"/>
                    </a:lnTo>
                    <a:lnTo>
                      <a:pt x="21" y="590"/>
                    </a:lnTo>
                    <a:lnTo>
                      <a:pt x="9" y="575"/>
                    </a:lnTo>
                    <a:lnTo>
                      <a:pt x="2" y="559"/>
                    </a:lnTo>
                    <a:lnTo>
                      <a:pt x="0" y="540"/>
                    </a:lnTo>
                    <a:lnTo>
                      <a:pt x="0" y="257"/>
                    </a:lnTo>
                    <a:lnTo>
                      <a:pt x="2" y="240"/>
                    </a:lnTo>
                    <a:lnTo>
                      <a:pt x="9" y="222"/>
                    </a:lnTo>
                    <a:lnTo>
                      <a:pt x="21" y="208"/>
                    </a:lnTo>
                    <a:lnTo>
                      <a:pt x="36" y="197"/>
                    </a:lnTo>
                    <a:lnTo>
                      <a:pt x="52" y="190"/>
                    </a:lnTo>
                    <a:lnTo>
                      <a:pt x="71" y="187"/>
                    </a:lnTo>
                    <a:lnTo>
                      <a:pt x="161" y="187"/>
                    </a:lnTo>
                    <a:lnTo>
                      <a:pt x="152" y="174"/>
                    </a:lnTo>
                    <a:lnTo>
                      <a:pt x="145" y="158"/>
                    </a:lnTo>
                    <a:lnTo>
                      <a:pt x="142" y="140"/>
                    </a:lnTo>
                    <a:lnTo>
                      <a:pt x="142" y="70"/>
                    </a:lnTo>
                    <a:lnTo>
                      <a:pt x="145" y="51"/>
                    </a:lnTo>
                    <a:lnTo>
                      <a:pt x="152" y="35"/>
                    </a:lnTo>
                    <a:lnTo>
                      <a:pt x="163" y="20"/>
                    </a:lnTo>
                    <a:lnTo>
                      <a:pt x="178" y="9"/>
                    </a:lnTo>
                    <a:lnTo>
                      <a:pt x="195" y="2"/>
                    </a:lnTo>
                    <a:lnTo>
                      <a:pt x="214" y="0"/>
                    </a:lnTo>
                    <a:close/>
                  </a:path>
                </a:pathLst>
              </a:custGeom>
              <a:solidFill>
                <a:srgbClr val="DE2A62"/>
              </a:solidFill>
              <a:ln w="0">
                <a:noFill/>
                <a:prstDash val="solid"/>
                <a:round/>
                <a:headEnd/>
                <a:tailEnd/>
              </a:ln>
            </p:spPr>
            <p:txBody>
              <a:bodyPr vert="horz" wrap="square" lIns="109728" tIns="54864" rIns="109728" bIns="54864" numCol="1" anchor="t" anchorCtr="0" compatLnSpc="1">
                <a:prstTxWarp prst="textNoShape">
                  <a:avLst/>
                </a:prstTxWarp>
              </a:bodyPr>
              <a:lstStyle/>
              <a:p>
                <a:endParaRPr lang="en-US" sz="2160"/>
              </a:p>
            </p:txBody>
          </p:sp>
        </p:grpSp>
      </p:grpSp>
      <p:pic>
        <p:nvPicPr>
          <p:cNvPr id="1146" name="Picture 1145" descr="A white gear with blue cubes connected to a black background&#10;&#10;Description automatically generated">
            <a:extLst>
              <a:ext uri="{FF2B5EF4-FFF2-40B4-BE49-F238E27FC236}">
                <a16:creationId xmlns:a16="http://schemas.microsoft.com/office/drawing/2014/main" id="{5DF4A414-AA80-1DDF-6E73-5DAB4CC06B0F}"/>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319000"/>
                    </a14:imgEffect>
                  </a14:imgLayer>
                </a14:imgProps>
              </a:ext>
            </a:extLst>
          </a:blip>
          <a:stretch>
            <a:fillRect/>
          </a:stretch>
        </p:blipFill>
        <p:spPr>
          <a:xfrm>
            <a:off x="870777" y="2181079"/>
            <a:ext cx="2725272" cy="2738719"/>
          </a:xfrm>
          <a:prstGeom prst="rect">
            <a:avLst/>
          </a:prstGeom>
          <a:effectLst>
            <a:outerShdw blurRad="241300" dir="21540000">
              <a:srgbClr val="000000">
                <a:alpha val="47000"/>
              </a:srgbClr>
            </a:outerShdw>
            <a:reflection endPos="45000" dir="5400000" sy="-100000" algn="bl" rotWithShape="0"/>
          </a:effectLst>
        </p:spPr>
      </p:pic>
    </p:spTree>
    <p:extLst>
      <p:ext uri="{BB962C8B-B14F-4D97-AF65-F5344CB8AC3E}">
        <p14:creationId xmlns:p14="http://schemas.microsoft.com/office/powerpoint/2010/main" val="8831288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33529"/>
          </a:xfrm>
          <a:prstGeom prst="rect">
            <a:avLst/>
          </a:prstGeom>
          <a:solidFill>
            <a:srgbClr val="FFFFFF">
              <a:alpha val="75000"/>
            </a:srgbClr>
          </a:solidFill>
          <a:ln w="13454">
            <a:solidFill>
              <a:srgbClr val="FFFFFF">
                <a:alpha val="64000"/>
              </a:srgbClr>
            </a:solidFill>
            <a:prstDash val="solid"/>
          </a:ln>
        </p:spPr>
        <p:txBody>
          <a:bodyPr/>
          <a:lstStyle/>
          <a:p>
            <a:endParaRPr lang="en-IN" dirty="0"/>
          </a:p>
        </p:txBody>
      </p:sp>
      <p:sp>
        <p:nvSpPr>
          <p:cNvPr id="4" name="Text 2"/>
          <p:cNvSpPr/>
          <p:nvPr/>
        </p:nvSpPr>
        <p:spPr>
          <a:xfrm>
            <a:off x="5333818" y="840136"/>
            <a:ext cx="3962646" cy="1348502"/>
          </a:xfrm>
          <a:prstGeom prst="rect">
            <a:avLst/>
          </a:prstGeom>
          <a:noFill/>
          <a:ln/>
        </p:spPr>
        <p:txBody>
          <a:bodyPr wrap="square" rtlCol="0" anchor="t"/>
          <a:lstStyle/>
          <a:p>
            <a:pPr marL="0" indent="0">
              <a:lnSpc>
                <a:spcPts val="5310"/>
              </a:lnSpc>
              <a:buNone/>
            </a:pPr>
            <a:r>
              <a:rPr lang="en-US" sz="4248" b="1" dirty="0">
                <a:solidFill>
                  <a:srgbClr val="1B1B27"/>
                </a:solidFill>
                <a:ea typeface="Raleway" pitchFamily="34" charset="-122"/>
                <a:cs typeface="Raleway" pitchFamily="34" charset="-120"/>
              </a:rPr>
              <a:t>Feasibility Study</a:t>
            </a:r>
            <a:endParaRPr lang="en-US" sz="4248" b="1" dirty="0"/>
          </a:p>
        </p:txBody>
      </p:sp>
      <p:sp>
        <p:nvSpPr>
          <p:cNvPr id="5" name="Shape 3"/>
          <p:cNvSpPr/>
          <p:nvPr/>
        </p:nvSpPr>
        <p:spPr>
          <a:xfrm>
            <a:off x="2189798" y="2373511"/>
            <a:ext cx="10250686" cy="5266611"/>
          </a:xfrm>
          <a:prstGeom prst="roundRect">
            <a:avLst>
              <a:gd name="adj" fmla="val 1844"/>
            </a:avLst>
          </a:prstGeom>
          <a:noFill/>
          <a:ln w="13454">
            <a:solidFill>
              <a:srgbClr val="000000">
                <a:alpha val="8000"/>
              </a:srgbClr>
            </a:solidFill>
            <a:prstDash val="solid"/>
          </a:ln>
        </p:spPr>
      </p:sp>
      <p:graphicFrame>
        <p:nvGraphicFramePr>
          <p:cNvPr id="20" name="Diagram 19">
            <a:extLst>
              <a:ext uri="{FF2B5EF4-FFF2-40B4-BE49-F238E27FC236}">
                <a16:creationId xmlns:a16="http://schemas.microsoft.com/office/drawing/2014/main" id="{2F44C86B-D8FE-6D7D-B984-4C497AA776A1}"/>
              </a:ext>
            </a:extLst>
          </p:cNvPr>
          <p:cNvGraphicFramePr/>
          <p:nvPr>
            <p:extLst>
              <p:ext uri="{D42A27DB-BD31-4B8C-83A1-F6EECF244321}">
                <p14:modId xmlns:p14="http://schemas.microsoft.com/office/powerpoint/2010/main" val="3895123220"/>
              </p:ext>
            </p:extLst>
          </p:nvPr>
        </p:nvGraphicFramePr>
        <p:xfrm>
          <a:off x="2189798" y="1784033"/>
          <a:ext cx="10618731" cy="5266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5"/>
          <p:cNvSpPr/>
          <p:nvPr/>
        </p:nvSpPr>
        <p:spPr>
          <a:xfrm>
            <a:off x="2419112" y="2524006"/>
            <a:ext cx="4676537" cy="345281"/>
          </a:xfrm>
          <a:prstGeom prst="rect">
            <a:avLst/>
          </a:prstGeom>
          <a:noFill/>
          <a:ln/>
        </p:spPr>
        <p:txBody>
          <a:bodyPr wrap="none" rtlCol="0" anchor="t"/>
          <a:lstStyle/>
          <a:p>
            <a:pPr marL="0" indent="0">
              <a:lnSpc>
                <a:spcPts val="2719"/>
              </a:lnSpc>
              <a:buNone/>
            </a:pPr>
            <a:endParaRPr lang="en-US" sz="1699" dirty="0"/>
          </a:p>
        </p:txBody>
      </p:sp>
      <p:sp>
        <p:nvSpPr>
          <p:cNvPr id="10" name="Text 8"/>
          <p:cNvSpPr/>
          <p:nvPr/>
        </p:nvSpPr>
        <p:spPr>
          <a:xfrm>
            <a:off x="2419112" y="3833932"/>
            <a:ext cx="4676537" cy="345281"/>
          </a:xfrm>
          <a:prstGeom prst="rect">
            <a:avLst/>
          </a:prstGeom>
          <a:noFill/>
          <a:ln/>
        </p:spPr>
        <p:txBody>
          <a:bodyPr wrap="none" rtlCol="0" anchor="t"/>
          <a:lstStyle/>
          <a:p>
            <a:pPr marL="0" indent="0">
              <a:lnSpc>
                <a:spcPts val="2719"/>
              </a:lnSpc>
              <a:buNone/>
            </a:pPr>
            <a:endParaRPr lang="en-US" sz="1699" dirty="0"/>
          </a:p>
        </p:txBody>
      </p:sp>
      <p:sp>
        <p:nvSpPr>
          <p:cNvPr id="13" name="Text 11"/>
          <p:cNvSpPr/>
          <p:nvPr/>
        </p:nvSpPr>
        <p:spPr>
          <a:xfrm>
            <a:off x="2419112" y="4798576"/>
            <a:ext cx="4676537" cy="345281"/>
          </a:xfrm>
          <a:prstGeom prst="rect">
            <a:avLst/>
          </a:prstGeom>
          <a:noFill/>
          <a:ln/>
        </p:spPr>
        <p:txBody>
          <a:bodyPr wrap="none" rtlCol="0" anchor="t"/>
          <a:lstStyle/>
          <a:p>
            <a:pPr marL="0" indent="0">
              <a:lnSpc>
                <a:spcPts val="2719"/>
              </a:lnSpc>
              <a:buNone/>
            </a:pPr>
            <a:endParaRPr lang="en-US" sz="1699" dirty="0"/>
          </a:p>
        </p:txBody>
      </p:sp>
      <p:sp>
        <p:nvSpPr>
          <p:cNvPr id="14" name="Text 12"/>
          <p:cNvSpPr/>
          <p:nvPr/>
        </p:nvSpPr>
        <p:spPr>
          <a:xfrm>
            <a:off x="7534751" y="4699399"/>
            <a:ext cx="4676537" cy="1224230"/>
          </a:xfrm>
          <a:prstGeom prst="rect">
            <a:avLst/>
          </a:prstGeom>
          <a:noFill/>
          <a:ln/>
        </p:spPr>
        <p:txBody>
          <a:bodyPr wrap="square" rtlCol="0" anchor="t"/>
          <a:lstStyle/>
          <a:p>
            <a:pPr marL="0" indent="0">
              <a:lnSpc>
                <a:spcPts val="2719"/>
              </a:lnSpc>
              <a:buNone/>
            </a:pPr>
            <a:endParaRPr lang="en-US" sz="1600" dirty="0"/>
          </a:p>
        </p:txBody>
      </p:sp>
      <p:sp>
        <p:nvSpPr>
          <p:cNvPr id="16" name="Text 14"/>
          <p:cNvSpPr/>
          <p:nvPr/>
        </p:nvSpPr>
        <p:spPr>
          <a:xfrm>
            <a:off x="2419112" y="6108502"/>
            <a:ext cx="4676537" cy="345281"/>
          </a:xfrm>
          <a:prstGeom prst="rect">
            <a:avLst/>
          </a:prstGeom>
          <a:noFill/>
          <a:ln/>
        </p:spPr>
        <p:txBody>
          <a:bodyPr wrap="none" rtlCol="0" anchor="t"/>
          <a:lstStyle/>
          <a:p>
            <a:pPr marL="0" indent="0">
              <a:lnSpc>
                <a:spcPts val="2719"/>
              </a:lnSpc>
              <a:buNone/>
            </a:pPr>
            <a:endParaRPr lang="en-US" sz="1699" dirty="0"/>
          </a:p>
        </p:txBody>
      </p:sp>
      <p:sp>
        <p:nvSpPr>
          <p:cNvPr id="17" name="Text 15"/>
          <p:cNvSpPr/>
          <p:nvPr/>
        </p:nvSpPr>
        <p:spPr>
          <a:xfrm>
            <a:off x="7534751" y="6108502"/>
            <a:ext cx="4676537" cy="1381125"/>
          </a:xfrm>
          <a:prstGeom prst="rect">
            <a:avLst/>
          </a:prstGeom>
          <a:noFill/>
          <a:ln/>
        </p:spPr>
        <p:txBody>
          <a:bodyPr wrap="square" rtlCol="0" anchor="t"/>
          <a:lstStyle/>
          <a:p>
            <a:pPr marL="0" indent="0">
              <a:lnSpc>
                <a:spcPts val="2719"/>
              </a:lnSpc>
              <a:buNone/>
            </a:pPr>
            <a:endParaRPr lang="en-US" sz="169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F59EB-1C8F-49E9-B32D-4E85E91D2585}"/>
              </a:ext>
            </a:extLst>
          </p:cNvPr>
          <p:cNvSpPr txBox="1"/>
          <p:nvPr/>
        </p:nvSpPr>
        <p:spPr>
          <a:xfrm>
            <a:off x="317351" y="447826"/>
            <a:ext cx="13995698" cy="830997"/>
          </a:xfrm>
          <a:prstGeom prst="rect">
            <a:avLst/>
          </a:prstGeom>
          <a:noFill/>
        </p:spPr>
        <p:txBody>
          <a:bodyPr wrap="square">
            <a:spAutoFit/>
          </a:bodyPr>
          <a:lstStyle/>
          <a:p>
            <a:pPr algn="ctr"/>
            <a:r>
              <a:rPr lang="en-IN" sz="4800" b="1" dirty="0"/>
              <a:t>SOFTWARE ENGINEERING PARADIGM (Agile Principle)</a:t>
            </a:r>
          </a:p>
        </p:txBody>
      </p:sp>
      <p:grpSp>
        <p:nvGrpSpPr>
          <p:cNvPr id="41" name="Group 40">
            <a:extLst>
              <a:ext uri="{FF2B5EF4-FFF2-40B4-BE49-F238E27FC236}">
                <a16:creationId xmlns:a16="http://schemas.microsoft.com/office/drawing/2014/main" id="{41C81853-D307-4874-B407-E2D8DFB2E7D0}"/>
              </a:ext>
            </a:extLst>
          </p:cNvPr>
          <p:cNvGrpSpPr/>
          <p:nvPr/>
        </p:nvGrpSpPr>
        <p:grpSpPr>
          <a:xfrm>
            <a:off x="759305" y="1403530"/>
            <a:ext cx="13568067" cy="6013855"/>
            <a:chOff x="825129" y="1928880"/>
            <a:chExt cx="11823003" cy="5210988"/>
          </a:xfrm>
        </p:grpSpPr>
        <p:grpSp>
          <p:nvGrpSpPr>
            <p:cNvPr id="6" name="Group 5">
              <a:extLst>
                <a:ext uri="{FF2B5EF4-FFF2-40B4-BE49-F238E27FC236}">
                  <a16:creationId xmlns:a16="http://schemas.microsoft.com/office/drawing/2014/main" id="{717719A6-91FD-4AFF-BF06-666F3816F647}"/>
                </a:ext>
              </a:extLst>
            </p:cNvPr>
            <p:cNvGrpSpPr/>
            <p:nvPr/>
          </p:nvGrpSpPr>
          <p:grpSpPr>
            <a:xfrm>
              <a:off x="2021350" y="1928880"/>
              <a:ext cx="8495794" cy="4082296"/>
              <a:chOff x="161170" y="2948432"/>
              <a:chExt cx="8495794" cy="4082296"/>
            </a:xfrm>
          </p:grpSpPr>
          <p:sp>
            <p:nvSpPr>
              <p:cNvPr id="7" name="Shape">
                <a:extLst>
                  <a:ext uri="{FF2B5EF4-FFF2-40B4-BE49-F238E27FC236}">
                    <a16:creationId xmlns:a16="http://schemas.microsoft.com/office/drawing/2014/main" id="{AC463EEE-384E-4E7F-9594-A1C3D83FE649}"/>
                  </a:ext>
                </a:extLst>
              </p:cNvPr>
              <p:cNvSpPr/>
              <p:nvPr/>
            </p:nvSpPr>
            <p:spPr>
              <a:xfrm>
                <a:off x="2357108" y="3053101"/>
                <a:ext cx="1929628" cy="3048387"/>
              </a:xfrm>
              <a:custGeom>
                <a:avLst/>
                <a:gdLst/>
                <a:ahLst/>
                <a:cxnLst>
                  <a:cxn ang="0">
                    <a:pos x="wd2" y="hd2"/>
                  </a:cxn>
                  <a:cxn ang="5400000">
                    <a:pos x="wd2" y="hd2"/>
                  </a:cxn>
                  <a:cxn ang="10800000">
                    <a:pos x="wd2" y="hd2"/>
                  </a:cxn>
                  <a:cxn ang="16200000">
                    <a:pos x="wd2" y="hd2"/>
                  </a:cxn>
                </a:cxnLst>
                <a:rect l="0" t="0" r="r" b="b"/>
                <a:pathLst>
                  <a:path w="20129" h="21585" extrusionOk="0">
                    <a:moveTo>
                      <a:pt x="13893" y="21585"/>
                    </a:moveTo>
                    <a:lnTo>
                      <a:pt x="5174" y="21585"/>
                    </a:lnTo>
                    <a:cubicBezTo>
                      <a:pt x="4999" y="21587"/>
                      <a:pt x="4825" y="21565"/>
                      <a:pt x="4667" y="21520"/>
                    </a:cubicBezTo>
                    <a:cubicBezTo>
                      <a:pt x="4520" y="21479"/>
                      <a:pt x="4390" y="21419"/>
                      <a:pt x="4286" y="21344"/>
                    </a:cubicBezTo>
                    <a:cubicBezTo>
                      <a:pt x="-922" y="17017"/>
                      <a:pt x="-1423" y="11300"/>
                      <a:pt x="3001" y="6678"/>
                    </a:cubicBezTo>
                    <a:cubicBezTo>
                      <a:pt x="6459" y="3065"/>
                      <a:pt x="12553" y="600"/>
                      <a:pt x="19506" y="1"/>
                    </a:cubicBezTo>
                    <a:cubicBezTo>
                      <a:pt x="19770" y="-13"/>
                      <a:pt x="20017" y="82"/>
                      <a:pt x="20100" y="231"/>
                    </a:cubicBezTo>
                    <a:cubicBezTo>
                      <a:pt x="20177" y="367"/>
                      <a:pt x="20098" y="516"/>
                      <a:pt x="19904" y="603"/>
                    </a:cubicBezTo>
                    <a:lnTo>
                      <a:pt x="16899" y="1948"/>
                    </a:lnTo>
                    <a:cubicBezTo>
                      <a:pt x="16729" y="2024"/>
                      <a:pt x="16634" y="2145"/>
                      <a:pt x="16646" y="2270"/>
                    </a:cubicBezTo>
                    <a:cubicBezTo>
                      <a:pt x="16655" y="2371"/>
                      <a:pt x="16733" y="2465"/>
                      <a:pt x="16862" y="2532"/>
                    </a:cubicBezTo>
                    <a:lnTo>
                      <a:pt x="19859" y="3880"/>
                    </a:lnTo>
                    <a:cubicBezTo>
                      <a:pt x="20058" y="3969"/>
                      <a:pt x="20135" y="4125"/>
                      <a:pt x="20049" y="4263"/>
                    </a:cubicBezTo>
                    <a:cubicBezTo>
                      <a:pt x="19973" y="4387"/>
                      <a:pt x="19780" y="4472"/>
                      <a:pt x="19558" y="4481"/>
                    </a:cubicBezTo>
                    <a:cubicBezTo>
                      <a:pt x="13231" y="5335"/>
                      <a:pt x="8461" y="8414"/>
                      <a:pt x="7580" y="12212"/>
                    </a:cubicBezTo>
                    <a:cubicBezTo>
                      <a:pt x="6789" y="15624"/>
                      <a:pt x="9319" y="19007"/>
                      <a:pt x="14119" y="20960"/>
                    </a:cubicBezTo>
                    <a:cubicBezTo>
                      <a:pt x="14350" y="21044"/>
                      <a:pt x="14450" y="21212"/>
                      <a:pt x="14361" y="21363"/>
                    </a:cubicBezTo>
                    <a:cubicBezTo>
                      <a:pt x="14290" y="21484"/>
                      <a:pt x="14108" y="21570"/>
                      <a:pt x="13893" y="21585"/>
                    </a:cubicBezTo>
                    <a:close/>
                  </a:path>
                </a:pathLst>
              </a:custGeom>
              <a:solidFill>
                <a:schemeClr val="accent2"/>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8" name="Shape">
                <a:extLst>
                  <a:ext uri="{FF2B5EF4-FFF2-40B4-BE49-F238E27FC236}">
                    <a16:creationId xmlns:a16="http://schemas.microsoft.com/office/drawing/2014/main" id="{7057698A-31A1-4C21-B09F-2204730BE6E9}"/>
                  </a:ext>
                </a:extLst>
              </p:cNvPr>
              <p:cNvSpPr/>
              <p:nvPr/>
            </p:nvSpPr>
            <p:spPr>
              <a:xfrm>
                <a:off x="3037532" y="2948432"/>
                <a:ext cx="3561802" cy="3934617"/>
              </a:xfrm>
              <a:custGeom>
                <a:avLst/>
                <a:gdLst/>
                <a:ahLst/>
                <a:cxnLst>
                  <a:cxn ang="0">
                    <a:pos x="wd2" y="hd2"/>
                  </a:cxn>
                  <a:cxn ang="5400000">
                    <a:pos x="wd2" y="hd2"/>
                  </a:cxn>
                  <a:cxn ang="10800000">
                    <a:pos x="wd2" y="hd2"/>
                  </a:cxn>
                  <a:cxn ang="16200000">
                    <a:pos x="wd2" y="hd2"/>
                  </a:cxn>
                </a:cxnLst>
                <a:rect l="0" t="0" r="r" b="b"/>
                <a:pathLst>
                  <a:path w="20979" h="21576" extrusionOk="0">
                    <a:moveTo>
                      <a:pt x="312" y="18209"/>
                    </a:moveTo>
                    <a:cubicBezTo>
                      <a:pt x="164" y="18198"/>
                      <a:pt x="30" y="18287"/>
                      <a:pt x="4" y="18414"/>
                    </a:cubicBezTo>
                    <a:cubicBezTo>
                      <a:pt x="-18" y="18523"/>
                      <a:pt x="48" y="18632"/>
                      <a:pt x="165" y="18678"/>
                    </a:cubicBezTo>
                    <a:lnTo>
                      <a:pt x="1616" y="19639"/>
                    </a:lnTo>
                    <a:cubicBezTo>
                      <a:pt x="1704" y="19699"/>
                      <a:pt x="1755" y="19791"/>
                      <a:pt x="1753" y="19888"/>
                    </a:cubicBezTo>
                    <a:cubicBezTo>
                      <a:pt x="1752" y="19969"/>
                      <a:pt x="1714" y="20045"/>
                      <a:pt x="1647" y="20102"/>
                    </a:cubicBezTo>
                    <a:lnTo>
                      <a:pt x="166" y="21094"/>
                    </a:lnTo>
                    <a:cubicBezTo>
                      <a:pt x="56" y="21158"/>
                      <a:pt x="6" y="21276"/>
                      <a:pt x="44" y="21387"/>
                    </a:cubicBezTo>
                    <a:cubicBezTo>
                      <a:pt x="83" y="21502"/>
                      <a:pt x="208" y="21580"/>
                      <a:pt x="348" y="21576"/>
                    </a:cubicBezTo>
                    <a:lnTo>
                      <a:pt x="8997" y="21556"/>
                    </a:lnTo>
                    <a:cubicBezTo>
                      <a:pt x="13128" y="21544"/>
                      <a:pt x="16962" y="19700"/>
                      <a:pt x="19150" y="16674"/>
                    </a:cubicBezTo>
                    <a:cubicBezTo>
                      <a:pt x="21373" y="13600"/>
                      <a:pt x="21582" y="9748"/>
                      <a:pt x="19711" y="6504"/>
                    </a:cubicBezTo>
                    <a:cubicBezTo>
                      <a:pt x="18049" y="3622"/>
                      <a:pt x="14930" y="1571"/>
                      <a:pt x="11272" y="955"/>
                    </a:cubicBezTo>
                    <a:lnTo>
                      <a:pt x="11299" y="491"/>
                    </a:lnTo>
                    <a:cubicBezTo>
                      <a:pt x="11334" y="320"/>
                      <a:pt x="11242" y="148"/>
                      <a:pt x="11069" y="59"/>
                    </a:cubicBezTo>
                    <a:cubicBezTo>
                      <a:pt x="10918" y="-20"/>
                      <a:pt x="10729" y="-20"/>
                      <a:pt x="10577" y="57"/>
                    </a:cubicBezTo>
                    <a:lnTo>
                      <a:pt x="7298" y="2261"/>
                    </a:lnTo>
                    <a:cubicBezTo>
                      <a:pt x="7181" y="2343"/>
                      <a:pt x="7115" y="2466"/>
                      <a:pt x="7117" y="2596"/>
                    </a:cubicBezTo>
                    <a:cubicBezTo>
                      <a:pt x="7120" y="2723"/>
                      <a:pt x="7188" y="2841"/>
                      <a:pt x="7303" y="2920"/>
                    </a:cubicBezTo>
                    <a:lnTo>
                      <a:pt x="10553" y="5090"/>
                    </a:lnTo>
                    <a:cubicBezTo>
                      <a:pt x="10691" y="5171"/>
                      <a:pt x="10867" y="5184"/>
                      <a:pt x="11019" y="5125"/>
                    </a:cubicBezTo>
                    <a:cubicBezTo>
                      <a:pt x="11174" y="5066"/>
                      <a:pt x="11281" y="4940"/>
                      <a:pt x="11301" y="4795"/>
                    </a:cubicBezTo>
                    <a:lnTo>
                      <a:pt x="11298" y="4446"/>
                    </a:lnTo>
                    <a:cubicBezTo>
                      <a:pt x="15203" y="5474"/>
                      <a:pt x="17626" y="8839"/>
                      <a:pt x="16969" y="12320"/>
                    </a:cubicBezTo>
                    <a:cubicBezTo>
                      <a:pt x="16336" y="15669"/>
                      <a:pt x="13016" y="18146"/>
                      <a:pt x="9088" y="18198"/>
                    </a:cubicBezTo>
                    <a:lnTo>
                      <a:pt x="312" y="18209"/>
                    </a:lnTo>
                    <a:close/>
                  </a:path>
                </a:pathLst>
              </a:custGeom>
              <a:solidFill>
                <a:schemeClr val="accent3"/>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9" name="Shape">
                <a:extLst>
                  <a:ext uri="{FF2B5EF4-FFF2-40B4-BE49-F238E27FC236}">
                    <a16:creationId xmlns:a16="http://schemas.microsoft.com/office/drawing/2014/main" id="{7519D4E1-9D2E-454C-A7C0-6D75831BA9C1}"/>
                  </a:ext>
                </a:extLst>
              </p:cNvPr>
              <p:cNvSpPr/>
              <p:nvPr/>
            </p:nvSpPr>
            <p:spPr>
              <a:xfrm>
                <a:off x="5560498" y="6243454"/>
                <a:ext cx="3096466" cy="787274"/>
              </a:xfrm>
              <a:custGeom>
                <a:avLst/>
                <a:gdLst/>
                <a:ahLst/>
                <a:cxnLst>
                  <a:cxn ang="0">
                    <a:pos x="wd2" y="hd2"/>
                  </a:cxn>
                  <a:cxn ang="5400000">
                    <a:pos x="wd2" y="hd2"/>
                  </a:cxn>
                  <a:cxn ang="10800000">
                    <a:pos x="wd2" y="hd2"/>
                  </a:cxn>
                  <a:cxn ang="16200000">
                    <a:pos x="wd2" y="hd2"/>
                  </a:cxn>
                </a:cxnLst>
                <a:rect l="0" t="0" r="r" b="b"/>
                <a:pathLst>
                  <a:path w="21553" h="21366" extrusionOk="0">
                    <a:moveTo>
                      <a:pt x="193" y="15759"/>
                    </a:moveTo>
                    <a:cubicBezTo>
                      <a:pt x="1237" y="14370"/>
                      <a:pt x="2227" y="12733"/>
                      <a:pt x="3150" y="10869"/>
                    </a:cubicBezTo>
                    <a:cubicBezTo>
                      <a:pt x="4088" y="8975"/>
                      <a:pt x="4952" y="6855"/>
                      <a:pt x="5731" y="4540"/>
                    </a:cubicBezTo>
                    <a:cubicBezTo>
                      <a:pt x="5803" y="4317"/>
                      <a:pt x="5893" y="4133"/>
                      <a:pt x="5993" y="3998"/>
                    </a:cubicBezTo>
                    <a:cubicBezTo>
                      <a:pt x="6145" y="3794"/>
                      <a:pt x="6316" y="3708"/>
                      <a:pt x="6487" y="3751"/>
                    </a:cubicBezTo>
                    <a:lnTo>
                      <a:pt x="15685" y="3667"/>
                    </a:lnTo>
                    <a:lnTo>
                      <a:pt x="15691" y="1593"/>
                    </a:lnTo>
                    <a:cubicBezTo>
                      <a:pt x="15703" y="1054"/>
                      <a:pt x="15817" y="562"/>
                      <a:pt x="15996" y="271"/>
                    </a:cubicBezTo>
                    <a:cubicBezTo>
                      <a:pt x="16243" y="-131"/>
                      <a:pt x="16564" y="-82"/>
                      <a:pt x="16791" y="391"/>
                    </a:cubicBezTo>
                    <a:lnTo>
                      <a:pt x="21246" y="9277"/>
                    </a:lnTo>
                    <a:cubicBezTo>
                      <a:pt x="21444" y="9619"/>
                      <a:pt x="21559" y="10193"/>
                      <a:pt x="21552" y="10800"/>
                    </a:cubicBezTo>
                    <a:cubicBezTo>
                      <a:pt x="21547" y="11337"/>
                      <a:pt x="21446" y="11839"/>
                      <a:pt x="21277" y="12163"/>
                    </a:cubicBezTo>
                    <a:lnTo>
                      <a:pt x="16794" y="20942"/>
                    </a:lnTo>
                    <a:cubicBezTo>
                      <a:pt x="16619" y="21339"/>
                      <a:pt x="16373" y="21469"/>
                      <a:pt x="16150" y="21282"/>
                    </a:cubicBezTo>
                    <a:cubicBezTo>
                      <a:pt x="15919" y="21088"/>
                      <a:pt x="15749" y="20586"/>
                      <a:pt x="15707" y="19976"/>
                    </a:cubicBezTo>
                    <a:lnTo>
                      <a:pt x="15694" y="17776"/>
                    </a:lnTo>
                    <a:lnTo>
                      <a:pt x="401" y="17675"/>
                    </a:lnTo>
                    <a:cubicBezTo>
                      <a:pt x="232" y="17672"/>
                      <a:pt x="82" y="17401"/>
                      <a:pt x="24" y="16996"/>
                    </a:cubicBezTo>
                    <a:cubicBezTo>
                      <a:pt x="-41" y="16534"/>
                      <a:pt x="29" y="16018"/>
                      <a:pt x="193" y="15759"/>
                    </a:cubicBezTo>
                    <a:close/>
                  </a:path>
                </a:pathLst>
              </a:custGeom>
              <a:solidFill>
                <a:schemeClr val="accent2"/>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10" name="Shape">
                <a:extLst>
                  <a:ext uri="{FF2B5EF4-FFF2-40B4-BE49-F238E27FC236}">
                    <a16:creationId xmlns:a16="http://schemas.microsoft.com/office/drawing/2014/main" id="{8BFEAA2C-03AE-42A5-B130-6F185D57FEEA}"/>
                  </a:ext>
                </a:extLst>
              </p:cNvPr>
              <p:cNvSpPr/>
              <p:nvPr/>
            </p:nvSpPr>
            <p:spPr>
              <a:xfrm>
                <a:off x="161170" y="6243455"/>
                <a:ext cx="3018489" cy="714332"/>
              </a:xfrm>
              <a:custGeom>
                <a:avLst/>
                <a:gdLst/>
                <a:ahLst/>
                <a:cxnLst>
                  <a:cxn ang="0">
                    <a:pos x="wd2" y="hd2"/>
                  </a:cxn>
                  <a:cxn ang="5400000">
                    <a:pos x="wd2" y="hd2"/>
                  </a:cxn>
                  <a:cxn ang="10800000">
                    <a:pos x="wd2" y="hd2"/>
                  </a:cxn>
                  <a:cxn ang="16200000">
                    <a:pos x="wd2" y="hd2"/>
                  </a:cxn>
                </a:cxnLst>
                <a:rect l="0" t="0" r="r" b="b"/>
                <a:pathLst>
                  <a:path w="21573" h="21355" extrusionOk="0">
                    <a:moveTo>
                      <a:pt x="24" y="5613"/>
                    </a:moveTo>
                    <a:cubicBezTo>
                      <a:pt x="5" y="5160"/>
                      <a:pt x="85" y="4712"/>
                      <a:pt x="246" y="4364"/>
                    </a:cubicBezTo>
                    <a:cubicBezTo>
                      <a:pt x="422" y="3984"/>
                      <a:pt x="679" y="3758"/>
                      <a:pt x="954" y="3742"/>
                    </a:cubicBezTo>
                    <a:lnTo>
                      <a:pt x="13410" y="3742"/>
                    </a:lnTo>
                    <a:lnTo>
                      <a:pt x="13410" y="1639"/>
                    </a:lnTo>
                    <a:cubicBezTo>
                      <a:pt x="13403" y="1172"/>
                      <a:pt x="13511" y="722"/>
                      <a:pt x="13704" y="413"/>
                    </a:cubicBezTo>
                    <a:cubicBezTo>
                      <a:pt x="14020" y="-92"/>
                      <a:pt x="14485" y="-139"/>
                      <a:pt x="14830" y="299"/>
                    </a:cubicBezTo>
                    <a:lnTo>
                      <a:pt x="21201" y="9314"/>
                    </a:lnTo>
                    <a:cubicBezTo>
                      <a:pt x="21463" y="9715"/>
                      <a:pt x="21600" y="10322"/>
                      <a:pt x="21569" y="10940"/>
                    </a:cubicBezTo>
                    <a:cubicBezTo>
                      <a:pt x="21546" y="11383"/>
                      <a:pt x="21437" y="11797"/>
                      <a:pt x="21261" y="12108"/>
                    </a:cubicBezTo>
                    <a:lnTo>
                      <a:pt x="14883" y="20977"/>
                    </a:lnTo>
                    <a:cubicBezTo>
                      <a:pt x="14620" y="21362"/>
                      <a:pt x="14263" y="21461"/>
                      <a:pt x="13949" y="21237"/>
                    </a:cubicBezTo>
                    <a:cubicBezTo>
                      <a:pt x="13665" y="21035"/>
                      <a:pt x="13454" y="20595"/>
                      <a:pt x="13384" y="20058"/>
                    </a:cubicBezTo>
                    <a:lnTo>
                      <a:pt x="13375" y="17760"/>
                    </a:lnTo>
                    <a:lnTo>
                      <a:pt x="930" y="17638"/>
                    </a:lnTo>
                    <a:cubicBezTo>
                      <a:pt x="688" y="17685"/>
                      <a:pt x="445" y="17540"/>
                      <a:pt x="266" y="17239"/>
                    </a:cubicBezTo>
                    <a:cubicBezTo>
                      <a:pt x="110" y="16977"/>
                      <a:pt x="14" y="16615"/>
                      <a:pt x="0" y="16229"/>
                    </a:cubicBezTo>
                    <a:lnTo>
                      <a:pt x="24" y="5613"/>
                    </a:lnTo>
                    <a:close/>
                  </a:path>
                </a:pathLst>
              </a:custGeom>
              <a:solidFill>
                <a:schemeClr val="accent1"/>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11" name="Line">
                <a:extLst>
                  <a:ext uri="{FF2B5EF4-FFF2-40B4-BE49-F238E27FC236}">
                    <a16:creationId xmlns:a16="http://schemas.microsoft.com/office/drawing/2014/main" id="{F454CFD7-0104-4B6B-ABEE-8D6C128FCC75}"/>
                  </a:ext>
                </a:extLst>
              </p:cNvPr>
              <p:cNvSpPr/>
              <p:nvPr/>
            </p:nvSpPr>
            <p:spPr>
              <a:xfrm>
                <a:off x="2700370" y="3451628"/>
                <a:ext cx="1171596" cy="2557681"/>
              </a:xfrm>
              <a:custGeom>
                <a:avLst/>
                <a:gdLst/>
                <a:ahLst/>
                <a:cxnLst>
                  <a:cxn ang="0">
                    <a:pos x="wd2" y="hd2"/>
                  </a:cxn>
                  <a:cxn ang="5400000">
                    <a:pos x="wd2" y="hd2"/>
                  </a:cxn>
                  <a:cxn ang="10800000">
                    <a:pos x="wd2" y="hd2"/>
                  </a:cxn>
                  <a:cxn ang="16200000">
                    <a:pos x="wd2" y="hd2"/>
                  </a:cxn>
                </a:cxnLst>
                <a:rect l="0" t="0" r="r" b="b"/>
                <a:pathLst>
                  <a:path w="20036" h="21600" extrusionOk="0">
                    <a:moveTo>
                      <a:pt x="20036" y="0"/>
                    </a:moveTo>
                    <a:cubicBezTo>
                      <a:pt x="10354" y="1589"/>
                      <a:pt x="3152" y="5117"/>
                      <a:pt x="810" y="9419"/>
                    </a:cubicBezTo>
                    <a:cubicBezTo>
                      <a:pt x="-1564" y="13778"/>
                      <a:pt x="1359" y="18353"/>
                      <a:pt x="8592" y="21600"/>
                    </a:cubicBezTo>
                  </a:path>
                </a:pathLst>
              </a:custGeom>
              <a:noFill/>
              <a:ln w="12700" cap="flat">
                <a:solidFill>
                  <a:srgbClr val="FFFFFF"/>
                </a:solidFill>
                <a:custDash>
                  <a:ds d="200000" sp="200000"/>
                </a:custDash>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12" name="Line">
                <a:extLst>
                  <a:ext uri="{FF2B5EF4-FFF2-40B4-BE49-F238E27FC236}">
                    <a16:creationId xmlns:a16="http://schemas.microsoft.com/office/drawing/2014/main" id="{8287F952-2620-4F52-B5CA-471F08213344}"/>
                  </a:ext>
                </a:extLst>
              </p:cNvPr>
              <p:cNvSpPr/>
              <p:nvPr/>
            </p:nvSpPr>
            <p:spPr>
              <a:xfrm>
                <a:off x="3601436" y="3376553"/>
                <a:ext cx="2674690" cy="3183044"/>
              </a:xfrm>
              <a:custGeom>
                <a:avLst/>
                <a:gdLst/>
                <a:ahLst/>
                <a:cxnLst>
                  <a:cxn ang="0">
                    <a:pos x="wd2" y="hd2"/>
                  </a:cxn>
                  <a:cxn ang="5400000">
                    <a:pos x="wd2" y="hd2"/>
                  </a:cxn>
                  <a:cxn ang="10800000">
                    <a:pos x="wd2" y="hd2"/>
                  </a:cxn>
                  <a:cxn ang="16200000">
                    <a:pos x="wd2" y="hd2"/>
                  </a:cxn>
                </a:cxnLst>
                <a:rect l="0" t="0" r="r" b="b"/>
                <a:pathLst>
                  <a:path w="20974" h="21494" extrusionOk="0">
                    <a:moveTo>
                      <a:pt x="9172" y="0"/>
                    </a:moveTo>
                    <a:cubicBezTo>
                      <a:pt x="16311" y="479"/>
                      <a:pt x="21600" y="5807"/>
                      <a:pt x="20914" y="11829"/>
                    </a:cubicBezTo>
                    <a:cubicBezTo>
                      <a:pt x="20280" y="17389"/>
                      <a:pt x="14684" y="21600"/>
                      <a:pt x="8072" y="21492"/>
                    </a:cubicBezTo>
                    <a:lnTo>
                      <a:pt x="0" y="21492"/>
                    </a:lnTo>
                  </a:path>
                </a:pathLst>
              </a:custGeom>
              <a:noFill/>
              <a:ln w="12700" cap="flat">
                <a:solidFill>
                  <a:srgbClr val="FFFFFF"/>
                </a:solidFill>
                <a:custDash>
                  <a:ds d="200000" sp="200000"/>
                </a:custDash>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13" name="Line">
                <a:extLst>
                  <a:ext uri="{FF2B5EF4-FFF2-40B4-BE49-F238E27FC236}">
                    <a16:creationId xmlns:a16="http://schemas.microsoft.com/office/drawing/2014/main" id="{10666D29-661E-47DE-A744-8A5420F1B1D6}"/>
                  </a:ext>
                </a:extLst>
              </p:cNvPr>
              <p:cNvSpPr/>
              <p:nvPr/>
            </p:nvSpPr>
            <p:spPr>
              <a:xfrm flipV="1">
                <a:off x="5560498" y="6613582"/>
                <a:ext cx="1740983" cy="1"/>
              </a:xfrm>
              <a:prstGeom prst="line">
                <a:avLst/>
              </a:prstGeom>
              <a:noFill/>
              <a:ln w="12700" cap="flat">
                <a:solidFill>
                  <a:srgbClr val="FFFFFF"/>
                </a:solidFill>
                <a:custDash>
                  <a:ds d="200000" sp="200000"/>
                </a:custDash>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14" name="Line">
                <a:extLst>
                  <a:ext uri="{FF2B5EF4-FFF2-40B4-BE49-F238E27FC236}">
                    <a16:creationId xmlns:a16="http://schemas.microsoft.com/office/drawing/2014/main" id="{DF80B13A-C56E-44E7-A5E3-2B08933F220C}"/>
                  </a:ext>
                </a:extLst>
              </p:cNvPr>
              <p:cNvSpPr/>
              <p:nvPr/>
            </p:nvSpPr>
            <p:spPr>
              <a:xfrm flipV="1">
                <a:off x="1120260" y="6569783"/>
                <a:ext cx="1468250" cy="1"/>
              </a:xfrm>
              <a:prstGeom prst="line">
                <a:avLst/>
              </a:prstGeom>
              <a:noFill/>
              <a:ln w="12700" cap="flat">
                <a:solidFill>
                  <a:srgbClr val="FFFFFF"/>
                </a:solidFill>
                <a:custDash>
                  <a:ds d="200000" sp="200000"/>
                </a:custDash>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grpSp>
            <p:nvGrpSpPr>
              <p:cNvPr id="15" name="Group">
                <a:extLst>
                  <a:ext uri="{FF2B5EF4-FFF2-40B4-BE49-F238E27FC236}">
                    <a16:creationId xmlns:a16="http://schemas.microsoft.com/office/drawing/2014/main" id="{35C4F108-C002-4590-B5C3-DC991498769B}"/>
                  </a:ext>
                </a:extLst>
              </p:cNvPr>
              <p:cNvGrpSpPr/>
              <p:nvPr/>
            </p:nvGrpSpPr>
            <p:grpSpPr>
              <a:xfrm>
                <a:off x="3591119" y="4045212"/>
                <a:ext cx="1826044" cy="1826400"/>
                <a:chOff x="378140" y="-15906"/>
                <a:chExt cx="1826042" cy="1826396"/>
              </a:xfrm>
            </p:grpSpPr>
            <p:sp>
              <p:nvSpPr>
                <p:cNvPr id="31" name="Shape">
                  <a:extLst>
                    <a:ext uri="{FF2B5EF4-FFF2-40B4-BE49-F238E27FC236}">
                      <a16:creationId xmlns:a16="http://schemas.microsoft.com/office/drawing/2014/main" id="{B7C7AEDA-C61E-4791-A2F5-C0C251155C77}"/>
                    </a:ext>
                  </a:extLst>
                </p:cNvPr>
                <p:cNvSpPr/>
                <p:nvPr/>
              </p:nvSpPr>
              <p:spPr>
                <a:xfrm>
                  <a:off x="378140" y="-15906"/>
                  <a:ext cx="1826042" cy="1826396"/>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3"/>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D6D7DB"/>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32" name="Shape">
                  <a:extLst>
                    <a:ext uri="{FF2B5EF4-FFF2-40B4-BE49-F238E27FC236}">
                      <a16:creationId xmlns:a16="http://schemas.microsoft.com/office/drawing/2014/main" id="{A1DBC41C-81E3-4D6B-B09C-ECF86884B9D4}"/>
                    </a:ext>
                  </a:extLst>
                </p:cNvPr>
                <p:cNvSpPr/>
                <p:nvPr/>
              </p:nvSpPr>
              <p:spPr>
                <a:xfrm>
                  <a:off x="915863" y="583970"/>
                  <a:ext cx="1166557" cy="1175040"/>
                </a:xfrm>
                <a:custGeom>
                  <a:avLst/>
                  <a:gdLst/>
                  <a:ahLst/>
                  <a:cxnLst>
                    <a:cxn ang="0">
                      <a:pos x="wd2" y="hd2"/>
                    </a:cxn>
                    <a:cxn ang="5400000">
                      <a:pos x="wd2" y="hd2"/>
                    </a:cxn>
                    <a:cxn ang="10800000">
                      <a:pos x="wd2" y="hd2"/>
                    </a:cxn>
                    <a:cxn ang="16200000">
                      <a:pos x="wd2" y="hd2"/>
                    </a:cxn>
                  </a:cxnLst>
                  <a:rect l="0" t="0" r="r" b="b"/>
                  <a:pathLst>
                    <a:path w="21600" h="21600" extrusionOk="0">
                      <a:moveTo>
                        <a:pt x="10927" y="0"/>
                      </a:moveTo>
                      <a:lnTo>
                        <a:pt x="21600" y="10588"/>
                      </a:lnTo>
                      <a:lnTo>
                        <a:pt x="20323" y="13999"/>
                      </a:lnTo>
                      <a:cubicBezTo>
                        <a:pt x="20289" y="14085"/>
                        <a:pt x="20225" y="14155"/>
                        <a:pt x="20141" y="14196"/>
                      </a:cubicBezTo>
                      <a:cubicBezTo>
                        <a:pt x="20046" y="14243"/>
                        <a:pt x="19936" y="14248"/>
                        <a:pt x="19837" y="14210"/>
                      </a:cubicBezTo>
                      <a:lnTo>
                        <a:pt x="16925" y="13622"/>
                      </a:lnTo>
                      <a:cubicBezTo>
                        <a:pt x="16823" y="13593"/>
                        <a:pt x="16717" y="13586"/>
                        <a:pt x="16613" y="13601"/>
                      </a:cubicBezTo>
                      <a:cubicBezTo>
                        <a:pt x="16469" y="13622"/>
                        <a:pt x="16335" y="13685"/>
                        <a:pt x="16226" y="13781"/>
                      </a:cubicBezTo>
                      <a:cubicBezTo>
                        <a:pt x="15987" y="14111"/>
                        <a:pt x="15727" y="14426"/>
                        <a:pt x="15449" y="14724"/>
                      </a:cubicBezTo>
                      <a:cubicBezTo>
                        <a:pt x="15155" y="15039"/>
                        <a:pt x="14840" y="15334"/>
                        <a:pt x="14507" y="15608"/>
                      </a:cubicBezTo>
                      <a:cubicBezTo>
                        <a:pt x="14439" y="15670"/>
                        <a:pt x="14388" y="15749"/>
                        <a:pt x="14360" y="15836"/>
                      </a:cubicBezTo>
                      <a:cubicBezTo>
                        <a:pt x="14327" y="15936"/>
                        <a:pt x="14325" y="16043"/>
                        <a:pt x="14353" y="16144"/>
                      </a:cubicBezTo>
                      <a:lnTo>
                        <a:pt x="15174" y="19225"/>
                      </a:lnTo>
                      <a:cubicBezTo>
                        <a:pt x="15208" y="19305"/>
                        <a:pt x="15207" y="19395"/>
                        <a:pt x="15173" y="19475"/>
                      </a:cubicBezTo>
                      <a:cubicBezTo>
                        <a:pt x="15135" y="19560"/>
                        <a:pt x="15063" y="19625"/>
                        <a:pt x="14973" y="19653"/>
                      </a:cubicBezTo>
                      <a:lnTo>
                        <a:pt x="10624" y="21600"/>
                      </a:lnTo>
                      <a:lnTo>
                        <a:pt x="0" y="11003"/>
                      </a:lnTo>
                      <a:cubicBezTo>
                        <a:pt x="1492" y="12433"/>
                        <a:pt x="3416" y="13159"/>
                        <a:pt x="5346" y="13179"/>
                      </a:cubicBezTo>
                      <a:cubicBezTo>
                        <a:pt x="7288" y="13199"/>
                        <a:pt x="9238" y="12503"/>
                        <a:pt x="10756" y="11081"/>
                      </a:cubicBezTo>
                      <a:cubicBezTo>
                        <a:pt x="12349" y="9588"/>
                        <a:pt x="13165" y="7588"/>
                        <a:pt x="13196" y="5576"/>
                      </a:cubicBezTo>
                      <a:cubicBezTo>
                        <a:pt x="13227" y="3564"/>
                        <a:pt x="12472" y="1541"/>
                        <a:pt x="10927" y="0"/>
                      </a:cubicBezTo>
                      <a:close/>
                    </a:path>
                  </a:pathLst>
                </a:custGeom>
                <a:solidFill>
                  <a:srgbClr val="000000">
                    <a:alpha val="5045"/>
                  </a:srgbClr>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grpSp>
          <p:sp>
            <p:nvSpPr>
              <p:cNvPr id="16" name="Graphic 12">
                <a:extLst>
                  <a:ext uri="{FF2B5EF4-FFF2-40B4-BE49-F238E27FC236}">
                    <a16:creationId xmlns:a16="http://schemas.microsoft.com/office/drawing/2014/main" id="{953CB7DC-0A6D-4E84-A1CB-9E4A039F5DDE}"/>
                  </a:ext>
                </a:extLst>
              </p:cNvPr>
              <p:cNvSpPr/>
              <p:nvPr/>
            </p:nvSpPr>
            <p:spPr>
              <a:xfrm>
                <a:off x="4325456" y="4774602"/>
                <a:ext cx="349267" cy="349267"/>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moveTo>
                      <a:pt x="10229" y="15269"/>
                    </a:moveTo>
                    <a:lnTo>
                      <a:pt x="17069" y="8429"/>
                    </a:lnTo>
                    <a:cubicBezTo>
                      <a:pt x="17345" y="8143"/>
                      <a:pt x="17337" y="7687"/>
                      <a:pt x="17051" y="7411"/>
                    </a:cubicBezTo>
                    <a:cubicBezTo>
                      <a:pt x="16772" y="7141"/>
                      <a:pt x="16330" y="7141"/>
                      <a:pt x="16051" y="7411"/>
                    </a:cubicBezTo>
                    <a:lnTo>
                      <a:pt x="9720" y="13742"/>
                    </a:lnTo>
                    <a:lnTo>
                      <a:pt x="5549" y="9571"/>
                    </a:lnTo>
                    <a:cubicBezTo>
                      <a:pt x="5273" y="9285"/>
                      <a:pt x="4817" y="9277"/>
                      <a:pt x="4531" y="9553"/>
                    </a:cubicBezTo>
                    <a:cubicBezTo>
                      <a:pt x="4245" y="9829"/>
                      <a:pt x="4237" y="10285"/>
                      <a:pt x="4513" y="10571"/>
                    </a:cubicBezTo>
                    <a:cubicBezTo>
                      <a:pt x="4519" y="10577"/>
                      <a:pt x="4525" y="10583"/>
                      <a:pt x="4531" y="10589"/>
                    </a:cubicBezTo>
                    <a:lnTo>
                      <a:pt x="9211" y="15269"/>
                    </a:lnTo>
                    <a:cubicBezTo>
                      <a:pt x="9492" y="15550"/>
                      <a:pt x="9948" y="15550"/>
                      <a:pt x="10229" y="15269"/>
                    </a:cubicBezTo>
                    <a:close/>
                  </a:path>
                </a:pathLst>
              </a:custGeom>
              <a:solidFill>
                <a:schemeClr val="accent3"/>
              </a:solidFill>
              <a:ln w="3175" cap="flat">
                <a:noFill/>
                <a:miter lim="400000"/>
              </a:ln>
              <a:effectLst/>
            </p:spPr>
            <p:txBody>
              <a:bodyPr wrap="square" lIns="29260" tIns="29260" rIns="29260" bIns="2926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17" name="Circle">
                <a:extLst>
                  <a:ext uri="{FF2B5EF4-FFF2-40B4-BE49-F238E27FC236}">
                    <a16:creationId xmlns:a16="http://schemas.microsoft.com/office/drawing/2014/main" id="{BF5E2FE0-70AC-499D-B1FC-815F417127CA}"/>
                  </a:ext>
                </a:extLst>
              </p:cNvPr>
              <p:cNvSpPr/>
              <p:nvPr/>
            </p:nvSpPr>
            <p:spPr>
              <a:xfrm>
                <a:off x="3219229" y="3598541"/>
                <a:ext cx="284482" cy="284482"/>
              </a:xfrm>
              <a:prstGeom prst="ellipse">
                <a:avLst/>
              </a:prstGeom>
              <a:solidFill>
                <a:srgbClr val="FFFFFF"/>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18" name="5">
                <a:extLst>
                  <a:ext uri="{FF2B5EF4-FFF2-40B4-BE49-F238E27FC236}">
                    <a16:creationId xmlns:a16="http://schemas.microsoft.com/office/drawing/2014/main" id="{5E2FF479-C794-4B7A-BFF0-AF22BB21DAC4}"/>
                  </a:ext>
                </a:extLst>
              </p:cNvPr>
              <p:cNvSpPr txBox="1"/>
              <p:nvPr/>
            </p:nvSpPr>
            <p:spPr>
              <a:xfrm>
                <a:off x="3265643" y="3598541"/>
                <a:ext cx="207114" cy="28091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512" tIns="32512" rIns="32512" bIns="32512" numCol="1" anchor="t">
                <a:spAutoFit/>
              </a:bodyPr>
              <a:lstStyle>
                <a:lvl1pPr>
                  <a:defRPr sz="1400" b="0">
                    <a:solidFill>
                      <a:srgbClr val="2D3640"/>
                    </a:solidFill>
                    <a:latin typeface="Barlow Medium"/>
                    <a:ea typeface="Barlow Medium"/>
                    <a:cs typeface="Barlow Medium"/>
                    <a:sym typeface="Barlow Medium"/>
                  </a:defRPr>
                </a:lvl1pPr>
              </a:lstStyle>
              <a:p>
                <a:pPr algn="ctr"/>
                <a:r>
                  <a:rPr lang="en-IN" sz="1680" b="1" dirty="0">
                    <a:solidFill>
                      <a:schemeClr val="tx1"/>
                    </a:solidFill>
                  </a:rPr>
                  <a:t>4</a:t>
                </a:r>
                <a:endParaRPr sz="1680" b="1" dirty="0">
                  <a:solidFill>
                    <a:schemeClr val="tx1"/>
                  </a:solidFill>
                </a:endParaRPr>
              </a:p>
            </p:txBody>
          </p:sp>
          <p:sp>
            <p:nvSpPr>
              <p:cNvPr id="19" name="Circle">
                <a:extLst>
                  <a:ext uri="{FF2B5EF4-FFF2-40B4-BE49-F238E27FC236}">
                    <a16:creationId xmlns:a16="http://schemas.microsoft.com/office/drawing/2014/main" id="{811F52DF-E598-43E5-A32B-690D091E4033}"/>
                  </a:ext>
                </a:extLst>
              </p:cNvPr>
              <p:cNvSpPr/>
              <p:nvPr/>
            </p:nvSpPr>
            <p:spPr>
              <a:xfrm>
                <a:off x="2648531" y="5233236"/>
                <a:ext cx="284482" cy="284482"/>
              </a:xfrm>
              <a:prstGeom prst="ellipse">
                <a:avLst/>
              </a:prstGeom>
              <a:solidFill>
                <a:srgbClr val="FFFFFF"/>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dirty="0"/>
              </a:p>
            </p:txBody>
          </p:sp>
          <p:sp>
            <p:nvSpPr>
              <p:cNvPr id="20" name="6">
                <a:extLst>
                  <a:ext uri="{FF2B5EF4-FFF2-40B4-BE49-F238E27FC236}">
                    <a16:creationId xmlns:a16="http://schemas.microsoft.com/office/drawing/2014/main" id="{07AD465E-A949-4326-921A-D807F5EDE2AF}"/>
                  </a:ext>
                </a:extLst>
              </p:cNvPr>
              <p:cNvSpPr txBox="1"/>
              <p:nvPr/>
            </p:nvSpPr>
            <p:spPr>
              <a:xfrm>
                <a:off x="2675754" y="5213663"/>
                <a:ext cx="207114" cy="28091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512" tIns="32512" rIns="32512" bIns="32512" numCol="1" anchor="t">
                <a:spAutoFit/>
              </a:bodyPr>
              <a:lstStyle>
                <a:lvl1pPr>
                  <a:defRPr sz="1400" b="0">
                    <a:solidFill>
                      <a:srgbClr val="2D3640"/>
                    </a:solidFill>
                    <a:latin typeface="Barlow Medium"/>
                    <a:ea typeface="Barlow Medium"/>
                    <a:cs typeface="Barlow Medium"/>
                    <a:sym typeface="Barlow Medium"/>
                  </a:defRPr>
                </a:lvl1pPr>
              </a:lstStyle>
              <a:p>
                <a:pPr algn="ctr"/>
                <a:r>
                  <a:rPr lang="en-IN" sz="1680" b="1" dirty="0">
                    <a:solidFill>
                      <a:schemeClr val="tx1"/>
                    </a:solidFill>
                  </a:rPr>
                  <a:t>5</a:t>
                </a:r>
                <a:endParaRPr sz="1680" b="1" dirty="0">
                  <a:solidFill>
                    <a:schemeClr val="tx1"/>
                  </a:solidFill>
                </a:endParaRPr>
              </a:p>
            </p:txBody>
          </p:sp>
          <p:sp>
            <p:nvSpPr>
              <p:cNvPr id="21" name="Circle">
                <a:extLst>
                  <a:ext uri="{FF2B5EF4-FFF2-40B4-BE49-F238E27FC236}">
                    <a16:creationId xmlns:a16="http://schemas.microsoft.com/office/drawing/2014/main" id="{9D51F0BC-1197-4B7C-B269-D59F4909162F}"/>
                  </a:ext>
                </a:extLst>
              </p:cNvPr>
              <p:cNvSpPr/>
              <p:nvPr/>
            </p:nvSpPr>
            <p:spPr>
              <a:xfrm>
                <a:off x="1571549" y="6417701"/>
                <a:ext cx="284482" cy="284482"/>
              </a:xfrm>
              <a:prstGeom prst="ellipse">
                <a:avLst/>
              </a:prstGeom>
              <a:solidFill>
                <a:srgbClr val="FFFFFF"/>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22" name="1">
                <a:extLst>
                  <a:ext uri="{FF2B5EF4-FFF2-40B4-BE49-F238E27FC236}">
                    <a16:creationId xmlns:a16="http://schemas.microsoft.com/office/drawing/2014/main" id="{BAD4A4A7-D378-416A-BDC4-3A421EDE647B}"/>
                  </a:ext>
                </a:extLst>
              </p:cNvPr>
              <p:cNvSpPr txBox="1"/>
              <p:nvPr/>
            </p:nvSpPr>
            <p:spPr>
              <a:xfrm>
                <a:off x="1608504" y="6415973"/>
                <a:ext cx="207114" cy="270159"/>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512" tIns="32512" rIns="32512" bIns="32512" numCol="1" anchor="t">
                <a:spAutoFit/>
              </a:bodyPr>
              <a:lstStyle>
                <a:lvl1pPr>
                  <a:defRPr sz="1400" b="0">
                    <a:solidFill>
                      <a:srgbClr val="2D3640"/>
                    </a:solidFill>
                    <a:latin typeface="Barlow Medium"/>
                    <a:ea typeface="Barlow Medium"/>
                    <a:cs typeface="Barlow Medium"/>
                    <a:sym typeface="Barlow Medium"/>
                  </a:defRPr>
                </a:lvl1pPr>
              </a:lstStyle>
              <a:p>
                <a:pPr algn="ctr"/>
                <a:r>
                  <a:rPr sz="1680" b="1">
                    <a:solidFill>
                      <a:schemeClr val="tx1"/>
                    </a:solidFill>
                  </a:rPr>
                  <a:t>1</a:t>
                </a:r>
              </a:p>
            </p:txBody>
          </p:sp>
          <p:sp>
            <p:nvSpPr>
              <p:cNvPr id="25" name="Circle">
                <a:extLst>
                  <a:ext uri="{FF2B5EF4-FFF2-40B4-BE49-F238E27FC236}">
                    <a16:creationId xmlns:a16="http://schemas.microsoft.com/office/drawing/2014/main" id="{2F99143C-911B-49D1-A15D-2C59719928C1}"/>
                  </a:ext>
                </a:extLst>
              </p:cNvPr>
              <p:cNvSpPr/>
              <p:nvPr/>
            </p:nvSpPr>
            <p:spPr>
              <a:xfrm>
                <a:off x="6753998" y="6493262"/>
                <a:ext cx="284482" cy="284482"/>
              </a:xfrm>
              <a:prstGeom prst="ellipse">
                <a:avLst/>
              </a:prstGeom>
              <a:solidFill>
                <a:srgbClr val="FFFFFF"/>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26" name="7">
                <a:extLst>
                  <a:ext uri="{FF2B5EF4-FFF2-40B4-BE49-F238E27FC236}">
                    <a16:creationId xmlns:a16="http://schemas.microsoft.com/office/drawing/2014/main" id="{45F518B2-AD52-43C4-A924-6A80F480E690}"/>
                  </a:ext>
                </a:extLst>
              </p:cNvPr>
              <p:cNvSpPr txBox="1"/>
              <p:nvPr/>
            </p:nvSpPr>
            <p:spPr>
              <a:xfrm>
                <a:off x="6774697" y="6473128"/>
                <a:ext cx="207114" cy="28091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512" tIns="32512" rIns="32512" bIns="32512" numCol="1" anchor="t">
                <a:spAutoFit/>
              </a:bodyPr>
              <a:lstStyle>
                <a:lvl1pPr>
                  <a:defRPr sz="1400" b="0">
                    <a:solidFill>
                      <a:srgbClr val="2D3640"/>
                    </a:solidFill>
                    <a:latin typeface="Barlow Medium"/>
                    <a:ea typeface="Barlow Medium"/>
                    <a:cs typeface="Barlow Medium"/>
                    <a:sym typeface="Barlow Medium"/>
                  </a:defRPr>
                </a:lvl1pPr>
              </a:lstStyle>
              <a:p>
                <a:pPr algn="ctr"/>
                <a:r>
                  <a:rPr lang="en-IN" sz="1680" b="1" dirty="0">
                    <a:solidFill>
                      <a:schemeClr val="tx1"/>
                    </a:solidFill>
                  </a:rPr>
                  <a:t>6</a:t>
                </a:r>
                <a:endParaRPr sz="1680" b="1" dirty="0">
                  <a:solidFill>
                    <a:schemeClr val="tx1"/>
                  </a:solidFill>
                </a:endParaRPr>
              </a:p>
            </p:txBody>
          </p:sp>
          <p:sp>
            <p:nvSpPr>
              <p:cNvPr id="27" name="Circle">
                <a:extLst>
                  <a:ext uri="{FF2B5EF4-FFF2-40B4-BE49-F238E27FC236}">
                    <a16:creationId xmlns:a16="http://schemas.microsoft.com/office/drawing/2014/main" id="{7C3E47EB-BAC5-4310-87FD-CB604BFD6268}"/>
                  </a:ext>
                </a:extLst>
              </p:cNvPr>
              <p:cNvSpPr/>
              <p:nvPr/>
            </p:nvSpPr>
            <p:spPr>
              <a:xfrm>
                <a:off x="5401410" y="3474490"/>
                <a:ext cx="284482" cy="284482"/>
              </a:xfrm>
              <a:prstGeom prst="ellipse">
                <a:avLst/>
              </a:prstGeom>
              <a:solidFill>
                <a:srgbClr val="FFFFFF"/>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dirty="0"/>
              </a:p>
            </p:txBody>
          </p:sp>
          <p:sp>
            <p:nvSpPr>
              <p:cNvPr id="28" name="4">
                <a:extLst>
                  <a:ext uri="{FF2B5EF4-FFF2-40B4-BE49-F238E27FC236}">
                    <a16:creationId xmlns:a16="http://schemas.microsoft.com/office/drawing/2014/main" id="{59F03C7E-8131-4898-9744-43AD1FA44024}"/>
                  </a:ext>
                </a:extLst>
              </p:cNvPr>
              <p:cNvSpPr txBox="1"/>
              <p:nvPr/>
            </p:nvSpPr>
            <p:spPr>
              <a:xfrm>
                <a:off x="5430265" y="3458086"/>
                <a:ext cx="207114" cy="28091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512" tIns="32512" rIns="32512" bIns="32512" numCol="1" anchor="t">
                <a:spAutoFit/>
              </a:bodyPr>
              <a:lstStyle>
                <a:lvl1pPr>
                  <a:defRPr sz="1400" b="0">
                    <a:solidFill>
                      <a:srgbClr val="2D3640"/>
                    </a:solidFill>
                    <a:latin typeface="Barlow Medium"/>
                    <a:ea typeface="Barlow Medium"/>
                    <a:cs typeface="Barlow Medium"/>
                    <a:sym typeface="Barlow Medium"/>
                  </a:defRPr>
                </a:lvl1pPr>
              </a:lstStyle>
              <a:p>
                <a:pPr algn="ctr"/>
                <a:r>
                  <a:rPr lang="en-IN" sz="1680" b="1" dirty="0">
                    <a:solidFill>
                      <a:schemeClr val="tx1"/>
                    </a:solidFill>
                  </a:rPr>
                  <a:t>3</a:t>
                </a:r>
                <a:endParaRPr sz="1680" b="1" dirty="0">
                  <a:solidFill>
                    <a:schemeClr val="tx1"/>
                  </a:solidFill>
                </a:endParaRPr>
              </a:p>
            </p:txBody>
          </p:sp>
          <p:sp>
            <p:nvSpPr>
              <p:cNvPr id="29" name="Circle">
                <a:extLst>
                  <a:ext uri="{FF2B5EF4-FFF2-40B4-BE49-F238E27FC236}">
                    <a16:creationId xmlns:a16="http://schemas.microsoft.com/office/drawing/2014/main" id="{F051C390-835E-4007-989B-F9C4FD59BEB1}"/>
                  </a:ext>
                </a:extLst>
              </p:cNvPr>
              <p:cNvSpPr/>
              <p:nvPr/>
            </p:nvSpPr>
            <p:spPr>
              <a:xfrm>
                <a:off x="6096929" y="5083793"/>
                <a:ext cx="284482" cy="284482"/>
              </a:xfrm>
              <a:prstGeom prst="ellipse">
                <a:avLst/>
              </a:prstGeom>
              <a:solidFill>
                <a:srgbClr val="FFFFFF"/>
              </a:solidFill>
              <a:ln w="3175" cap="flat">
                <a:noFill/>
                <a:miter lim="400000"/>
              </a:ln>
              <a:effectLst/>
            </p:spPr>
            <p:txBody>
              <a:bodyPr wrap="square" lIns="0" tIns="0" rIns="0" bIns="0" numCol="1" anchor="ctr">
                <a:noAutofit/>
              </a:bodyPr>
              <a:lstStyle/>
              <a:p>
                <a:pPr algn="ctr">
                  <a:defRPr sz="2200" b="0">
                    <a:solidFill>
                      <a:srgbClr val="FFFFFF"/>
                    </a:solidFill>
                    <a:latin typeface="+mn-lt"/>
                    <a:ea typeface="+mn-ea"/>
                    <a:cs typeface="+mn-cs"/>
                    <a:sym typeface="Helvetica Neue Medium"/>
                  </a:defRPr>
                </a:pPr>
                <a:endParaRPr sz="2640" b="1"/>
              </a:p>
            </p:txBody>
          </p:sp>
          <p:sp>
            <p:nvSpPr>
              <p:cNvPr id="30" name="3">
                <a:extLst>
                  <a:ext uri="{FF2B5EF4-FFF2-40B4-BE49-F238E27FC236}">
                    <a16:creationId xmlns:a16="http://schemas.microsoft.com/office/drawing/2014/main" id="{92B9C9F6-80FD-4DAD-82AD-6BAD5D12B47E}"/>
                  </a:ext>
                </a:extLst>
              </p:cNvPr>
              <p:cNvSpPr txBox="1"/>
              <p:nvPr/>
            </p:nvSpPr>
            <p:spPr>
              <a:xfrm>
                <a:off x="6154773" y="5079339"/>
                <a:ext cx="207114" cy="280911"/>
              </a:xfrm>
              <a:prstGeom prst="rect">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512" tIns="32512" rIns="32512" bIns="32512" numCol="1" anchor="t">
                <a:spAutoFit/>
              </a:bodyPr>
              <a:lstStyle>
                <a:lvl1pPr>
                  <a:defRPr sz="1400" b="0">
                    <a:solidFill>
                      <a:srgbClr val="2D3640"/>
                    </a:solidFill>
                    <a:latin typeface="Barlow Medium"/>
                    <a:ea typeface="Barlow Medium"/>
                    <a:cs typeface="Barlow Medium"/>
                    <a:sym typeface="Barlow Medium"/>
                  </a:defRPr>
                </a:lvl1pPr>
              </a:lstStyle>
              <a:p>
                <a:pPr algn="ctr"/>
                <a:r>
                  <a:rPr lang="en-IN" sz="1680" b="1" dirty="0">
                    <a:solidFill>
                      <a:schemeClr val="tx1"/>
                    </a:solidFill>
                  </a:rPr>
                  <a:t>2</a:t>
                </a:r>
                <a:endParaRPr sz="1680" b="1" dirty="0">
                  <a:solidFill>
                    <a:schemeClr val="tx1"/>
                  </a:solidFill>
                </a:endParaRPr>
              </a:p>
            </p:txBody>
          </p:sp>
        </p:grpSp>
        <p:sp>
          <p:nvSpPr>
            <p:cNvPr id="33" name="TextBox 32">
              <a:extLst>
                <a:ext uri="{FF2B5EF4-FFF2-40B4-BE49-F238E27FC236}">
                  <a16:creationId xmlns:a16="http://schemas.microsoft.com/office/drawing/2014/main" id="{948479DB-A865-462A-9F90-6DAD5129806F}"/>
                </a:ext>
              </a:extLst>
            </p:cNvPr>
            <p:cNvSpPr txBox="1"/>
            <p:nvPr/>
          </p:nvSpPr>
          <p:spPr>
            <a:xfrm>
              <a:off x="8383832" y="2263366"/>
              <a:ext cx="3988019" cy="1200094"/>
            </a:xfrm>
            <a:prstGeom prst="rect">
              <a:avLst/>
            </a:prstGeom>
            <a:noFill/>
          </p:spPr>
          <p:txBody>
            <a:bodyPr wrap="square" rtlCol="0">
              <a:spAutoFit/>
            </a:bodyPr>
            <a:lstStyle/>
            <a:p>
              <a:pPr defTabSz="1097280">
                <a:spcBef>
                  <a:spcPts val="720"/>
                </a:spcBef>
                <a:defRPr/>
              </a:pPr>
              <a:r>
                <a:rPr lang="en-US" sz="1680" b="1" dirty="0"/>
                <a:t>Customer Collaboration </a:t>
              </a:r>
              <a:r>
                <a:rPr lang="en-US" sz="1680" dirty="0"/>
                <a:t>Continuous collaboration with client is integral to the Agile approach. Regular feedback    sessions and demonstrations ensure that the system aligns with user expectations and needs. </a:t>
              </a:r>
              <a:endParaRPr lang="en-US" sz="1680" dirty="0">
                <a:solidFill>
                  <a:prstClr val="black"/>
                </a:solidFill>
              </a:endParaRPr>
            </a:p>
          </p:txBody>
        </p:sp>
        <p:sp>
          <p:nvSpPr>
            <p:cNvPr id="34" name="TextBox 33">
              <a:extLst>
                <a:ext uri="{FF2B5EF4-FFF2-40B4-BE49-F238E27FC236}">
                  <a16:creationId xmlns:a16="http://schemas.microsoft.com/office/drawing/2014/main" id="{0224ABDF-BA0B-4D3D-95FC-193E160CBD8C}"/>
                </a:ext>
              </a:extLst>
            </p:cNvPr>
            <p:cNvSpPr txBox="1"/>
            <p:nvPr/>
          </p:nvSpPr>
          <p:spPr>
            <a:xfrm>
              <a:off x="8465943" y="3727276"/>
              <a:ext cx="4182189" cy="1277878"/>
            </a:xfrm>
            <a:prstGeom prst="rect">
              <a:avLst/>
            </a:prstGeom>
            <a:noFill/>
          </p:spPr>
          <p:txBody>
            <a:bodyPr wrap="square" rtlCol="0">
              <a:spAutoFit/>
            </a:bodyPr>
            <a:lstStyle/>
            <a:p>
              <a:pPr defTabSz="1097280">
                <a:spcBef>
                  <a:spcPts val="720"/>
                </a:spcBef>
                <a:defRPr/>
              </a:pPr>
              <a:r>
                <a:rPr lang="en-US" sz="1680" b="1" dirty="0">
                  <a:solidFill>
                    <a:prstClr val="black"/>
                  </a:solidFill>
                </a:rPr>
                <a:t>Adaptability to Change</a:t>
              </a:r>
            </a:p>
            <a:p>
              <a:pPr defTabSz="1097280">
                <a:spcBef>
                  <a:spcPts val="720"/>
                </a:spcBef>
                <a:defRPr/>
              </a:pPr>
              <a:r>
                <a:rPr lang="en-US" sz="1680" dirty="0">
                  <a:solidFill>
                    <a:prstClr val="black"/>
                  </a:solidFill>
                </a:rPr>
                <a:t>As the project progresses and stakeholders gain more insights, adjustments can be made to ensure the final product aligns closely with the evolving needs.</a:t>
              </a:r>
              <a:endParaRPr lang="en-US" sz="1440" dirty="0">
                <a:solidFill>
                  <a:prstClr val="black"/>
                </a:solidFill>
              </a:endParaRPr>
            </a:p>
          </p:txBody>
        </p:sp>
        <p:sp>
          <p:nvSpPr>
            <p:cNvPr id="35" name="TextBox 34">
              <a:extLst>
                <a:ext uri="{FF2B5EF4-FFF2-40B4-BE49-F238E27FC236}">
                  <a16:creationId xmlns:a16="http://schemas.microsoft.com/office/drawing/2014/main" id="{2811EF3A-F1AC-4F3E-AF4E-110E93882363}"/>
                </a:ext>
              </a:extLst>
            </p:cNvPr>
            <p:cNvSpPr txBox="1"/>
            <p:nvPr/>
          </p:nvSpPr>
          <p:spPr>
            <a:xfrm flipH="1">
              <a:off x="825129" y="2034567"/>
              <a:ext cx="3426476" cy="1725912"/>
            </a:xfrm>
            <a:prstGeom prst="rect">
              <a:avLst/>
            </a:prstGeom>
            <a:noFill/>
          </p:spPr>
          <p:txBody>
            <a:bodyPr wrap="square" rtlCol="0">
              <a:spAutoFit/>
            </a:bodyPr>
            <a:lstStyle/>
            <a:p>
              <a:pPr algn="r" defTabSz="1097280">
                <a:spcBef>
                  <a:spcPts val="720"/>
                </a:spcBef>
                <a:defRPr/>
              </a:pPr>
              <a:r>
                <a:rPr lang="en-US" sz="1680" b="1" dirty="0">
                  <a:solidFill>
                    <a:prstClr val="black"/>
                  </a:solidFill>
                </a:rPr>
                <a:t>Cross ­Functional Teams</a:t>
              </a:r>
            </a:p>
            <a:p>
              <a:pPr algn="r" defTabSz="1097280">
                <a:spcBef>
                  <a:spcPts val="720"/>
                </a:spcBef>
                <a:defRPr/>
              </a:pPr>
              <a:r>
                <a:rPr lang="en-US" sz="1680" dirty="0">
                  <a:solidFill>
                    <a:prstClr val="black"/>
                  </a:solidFill>
                </a:rPr>
                <a:t>The development team consists of individuals with diverse skill sets, fostering collaboration and ensuring expertise in frontend, backend, blockchain integration, and security is readily available within the team.</a:t>
              </a:r>
              <a:endParaRPr lang="en-US" sz="1440" dirty="0">
                <a:solidFill>
                  <a:prstClr val="black"/>
                </a:solidFill>
              </a:endParaRPr>
            </a:p>
          </p:txBody>
        </p:sp>
        <p:sp>
          <p:nvSpPr>
            <p:cNvPr id="36" name="TextBox 35">
              <a:extLst>
                <a:ext uri="{FF2B5EF4-FFF2-40B4-BE49-F238E27FC236}">
                  <a16:creationId xmlns:a16="http://schemas.microsoft.com/office/drawing/2014/main" id="{001A9422-51DF-4352-BE31-80FE7C9C614F}"/>
                </a:ext>
              </a:extLst>
            </p:cNvPr>
            <p:cNvSpPr txBox="1"/>
            <p:nvPr/>
          </p:nvSpPr>
          <p:spPr>
            <a:xfrm flipH="1">
              <a:off x="894668" y="3994626"/>
              <a:ext cx="3275707" cy="1277878"/>
            </a:xfrm>
            <a:prstGeom prst="rect">
              <a:avLst/>
            </a:prstGeom>
            <a:noFill/>
          </p:spPr>
          <p:txBody>
            <a:bodyPr wrap="square" rtlCol="0">
              <a:spAutoFit/>
            </a:bodyPr>
            <a:lstStyle/>
            <a:p>
              <a:pPr algn="r" defTabSz="1097280">
                <a:spcBef>
                  <a:spcPts val="720"/>
                </a:spcBef>
                <a:defRPr/>
              </a:pPr>
              <a:r>
                <a:rPr lang="en-US" sz="1680" b="1" dirty="0">
                  <a:solidFill>
                    <a:prstClr val="black"/>
                  </a:solidFill>
                </a:rPr>
                <a:t>User­ Centric Design</a:t>
              </a:r>
            </a:p>
            <a:p>
              <a:pPr algn="r" defTabSz="1097280">
                <a:spcBef>
                  <a:spcPts val="720"/>
                </a:spcBef>
                <a:defRPr/>
              </a:pPr>
              <a:r>
                <a:rPr lang="en-US" sz="1680" dirty="0">
                  <a:solidFill>
                    <a:prstClr val="black"/>
                  </a:solidFill>
                </a:rPr>
                <a:t>Agile places a strong emphasis on user involvement throughout the development cycle with user stories and feedback .</a:t>
              </a:r>
            </a:p>
          </p:txBody>
        </p:sp>
        <p:sp>
          <p:nvSpPr>
            <p:cNvPr id="38" name="TextBox 37">
              <a:extLst>
                <a:ext uri="{FF2B5EF4-FFF2-40B4-BE49-F238E27FC236}">
                  <a16:creationId xmlns:a16="http://schemas.microsoft.com/office/drawing/2014/main" id="{88EE1061-EFD2-4556-86E9-B02FDE82B09A}"/>
                </a:ext>
              </a:extLst>
            </p:cNvPr>
            <p:cNvSpPr txBox="1"/>
            <p:nvPr/>
          </p:nvSpPr>
          <p:spPr>
            <a:xfrm>
              <a:off x="7292752" y="5879901"/>
              <a:ext cx="4549084" cy="304023"/>
            </a:xfrm>
            <a:prstGeom prst="rect">
              <a:avLst/>
            </a:prstGeom>
            <a:noFill/>
          </p:spPr>
          <p:txBody>
            <a:bodyPr wrap="square" rtlCol="0">
              <a:spAutoFit/>
            </a:bodyPr>
            <a:lstStyle/>
            <a:p>
              <a:pPr defTabSz="1097280">
                <a:spcBef>
                  <a:spcPts val="720"/>
                </a:spcBef>
                <a:defRPr/>
              </a:pPr>
              <a:endParaRPr lang="en-US" sz="1680" dirty="0">
                <a:solidFill>
                  <a:prstClr val="black"/>
                </a:solidFill>
              </a:endParaRPr>
            </a:p>
          </p:txBody>
        </p:sp>
        <p:sp>
          <p:nvSpPr>
            <p:cNvPr id="39" name="TextBox 38">
              <a:extLst>
                <a:ext uri="{FF2B5EF4-FFF2-40B4-BE49-F238E27FC236}">
                  <a16:creationId xmlns:a16="http://schemas.microsoft.com/office/drawing/2014/main" id="{2F85F692-9883-4D03-B5C0-70712628F169}"/>
                </a:ext>
              </a:extLst>
            </p:cNvPr>
            <p:cNvSpPr txBox="1"/>
            <p:nvPr/>
          </p:nvSpPr>
          <p:spPr>
            <a:xfrm>
              <a:off x="894668" y="5861990"/>
              <a:ext cx="4888248" cy="1277878"/>
            </a:xfrm>
            <a:prstGeom prst="rect">
              <a:avLst/>
            </a:prstGeom>
            <a:noFill/>
          </p:spPr>
          <p:txBody>
            <a:bodyPr wrap="square" rtlCol="0">
              <a:spAutoFit/>
            </a:bodyPr>
            <a:lstStyle/>
            <a:p>
              <a:pPr algn="ctr" defTabSz="1097280">
                <a:spcBef>
                  <a:spcPts val="720"/>
                </a:spcBef>
                <a:defRPr/>
              </a:pPr>
              <a:r>
                <a:rPr lang="en-US" sz="1680" b="1" dirty="0">
                  <a:solidFill>
                    <a:prstClr val="black"/>
                  </a:solidFill>
                </a:rPr>
                <a:t>Iterative Development      </a:t>
              </a:r>
            </a:p>
            <a:p>
              <a:pPr defTabSz="1097280">
                <a:spcBef>
                  <a:spcPts val="720"/>
                </a:spcBef>
                <a:defRPr/>
              </a:pPr>
              <a:r>
                <a:rPr lang="en-US" sz="1680" dirty="0">
                  <a:solidFill>
                    <a:srgbClr val="263238"/>
                  </a:solidFill>
                </a:rPr>
                <a:t>The project is divided into iterations, commonly known as sprints, each lasting a specific timeframe. This allows  for the incremental  development  of  features and functionalities, ensuring that usable increments are delivered regularly .</a:t>
              </a:r>
              <a:endParaRPr lang="en-US" sz="1680" dirty="0">
                <a:solidFill>
                  <a:prstClr val="black"/>
                </a:solidFill>
              </a:endParaRPr>
            </a:p>
          </p:txBody>
        </p:sp>
      </p:grpSp>
      <p:sp>
        <p:nvSpPr>
          <p:cNvPr id="3" name="TextBox 2">
            <a:extLst>
              <a:ext uri="{FF2B5EF4-FFF2-40B4-BE49-F238E27FC236}">
                <a16:creationId xmlns:a16="http://schemas.microsoft.com/office/drawing/2014/main" id="{B70C996F-EB36-2DEE-319D-0AA7CD72819A}"/>
              </a:ext>
            </a:extLst>
          </p:cNvPr>
          <p:cNvSpPr txBox="1"/>
          <p:nvPr/>
        </p:nvSpPr>
        <p:spPr>
          <a:xfrm>
            <a:off x="8024125" y="6032390"/>
            <a:ext cx="6159188" cy="1384995"/>
          </a:xfrm>
          <a:prstGeom prst="rect">
            <a:avLst/>
          </a:prstGeom>
          <a:noFill/>
        </p:spPr>
        <p:txBody>
          <a:bodyPr wrap="square">
            <a:spAutoFit/>
          </a:bodyPr>
          <a:lstStyle/>
          <a:p>
            <a:r>
              <a:rPr lang="en-US" sz="1680" b="1" dirty="0"/>
              <a:t>Regular Reflection and Adaptation </a:t>
            </a:r>
            <a:r>
              <a:rPr lang="en-US" sz="1680" dirty="0"/>
              <a:t>At the end of each sprint, a retrospective is conducted to reflect on what went well, what could be improved, and what changes should be </a:t>
            </a:r>
            <a:r>
              <a:rPr lang="en-IN" sz="1680" dirty="0"/>
              <a:t>implemented in the next iteration. This continues reflection and adaptation contribute to ongoing process improvement.</a:t>
            </a:r>
          </a:p>
        </p:txBody>
      </p:sp>
    </p:spTree>
    <p:extLst>
      <p:ext uri="{BB962C8B-B14F-4D97-AF65-F5344CB8AC3E}">
        <p14:creationId xmlns:p14="http://schemas.microsoft.com/office/powerpoint/2010/main" val="400642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C78DFEB-E3E4-E069-A732-52761D32AE56}"/>
              </a:ext>
            </a:extLst>
          </p:cNvPr>
          <p:cNvGraphicFramePr/>
          <p:nvPr>
            <p:extLst>
              <p:ext uri="{D42A27DB-BD31-4B8C-83A1-F6EECF244321}">
                <p14:modId xmlns:p14="http://schemas.microsoft.com/office/powerpoint/2010/main" val="1769940730"/>
              </p:ext>
            </p:extLst>
          </p:nvPr>
        </p:nvGraphicFramePr>
        <p:xfrm>
          <a:off x="440267" y="507999"/>
          <a:ext cx="12745155" cy="72136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0D02A5AE-C47E-CC25-5841-9D204317E697}"/>
              </a:ext>
            </a:extLst>
          </p:cNvPr>
          <p:cNvSpPr/>
          <p:nvPr/>
        </p:nvSpPr>
        <p:spPr>
          <a:xfrm>
            <a:off x="9070623" y="730956"/>
            <a:ext cx="4713110" cy="1072447"/>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Cloud Hosting, Virtual Machine, Database Server, Blockchain Node, IPFS and </a:t>
            </a:r>
            <a:r>
              <a:rPr lang="en-IN" b="1" dirty="0" err="1"/>
              <a:t>Filecoin</a:t>
            </a:r>
            <a:r>
              <a:rPr lang="en-IN" b="1" dirty="0"/>
              <a:t> Nodes, Load Balancer</a:t>
            </a:r>
          </a:p>
        </p:txBody>
      </p:sp>
      <p:sp>
        <p:nvSpPr>
          <p:cNvPr id="6" name="Rectangle: Rounded Corners 5">
            <a:extLst>
              <a:ext uri="{FF2B5EF4-FFF2-40B4-BE49-F238E27FC236}">
                <a16:creationId xmlns:a16="http://schemas.microsoft.com/office/drawing/2014/main" id="{68800A47-7B86-5CF8-ED6F-ED6153BBEFBF}"/>
              </a:ext>
            </a:extLst>
          </p:cNvPr>
          <p:cNvSpPr/>
          <p:nvPr/>
        </p:nvSpPr>
        <p:spPr>
          <a:xfrm>
            <a:off x="9070623" y="2012251"/>
            <a:ext cx="4713110" cy="1072446"/>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b="1" dirty="0"/>
              <a:t>High Speed Internet Connection,</a:t>
            </a:r>
          </a:p>
          <a:p>
            <a:pPr algn="ctr"/>
            <a:r>
              <a:rPr lang="en-IN" sz="1900" b="1" dirty="0"/>
              <a:t>Firewall and Security Measures</a:t>
            </a:r>
          </a:p>
        </p:txBody>
      </p:sp>
      <p:sp>
        <p:nvSpPr>
          <p:cNvPr id="7" name="Rectangle: Rounded Corners 6">
            <a:extLst>
              <a:ext uri="{FF2B5EF4-FFF2-40B4-BE49-F238E27FC236}">
                <a16:creationId xmlns:a16="http://schemas.microsoft.com/office/drawing/2014/main" id="{E1EC5D7C-3837-E0A1-AC40-868A1E23FE6C}"/>
              </a:ext>
            </a:extLst>
          </p:cNvPr>
          <p:cNvSpPr/>
          <p:nvPr/>
        </p:nvSpPr>
        <p:spPr>
          <a:xfrm>
            <a:off x="9070624" y="6787446"/>
            <a:ext cx="4792131" cy="886176"/>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b="1" dirty="0"/>
              <a:t>Polygon, Smart Contracts, IPFS and </a:t>
            </a:r>
            <a:r>
              <a:rPr lang="en-IN" sz="1900" b="1" dirty="0" err="1"/>
              <a:t>Filecoin</a:t>
            </a:r>
            <a:r>
              <a:rPr lang="en-IN" sz="1900" b="1" dirty="0"/>
              <a:t> Nodes</a:t>
            </a:r>
          </a:p>
        </p:txBody>
      </p:sp>
      <p:sp>
        <p:nvSpPr>
          <p:cNvPr id="8" name="Rectangle: Rounded Corners 7">
            <a:extLst>
              <a:ext uri="{FF2B5EF4-FFF2-40B4-BE49-F238E27FC236}">
                <a16:creationId xmlns:a16="http://schemas.microsoft.com/office/drawing/2014/main" id="{0A30AD3B-1B6F-6CE4-4FB0-D4557DCCD9F3}"/>
              </a:ext>
            </a:extLst>
          </p:cNvPr>
          <p:cNvSpPr/>
          <p:nvPr/>
        </p:nvSpPr>
        <p:spPr>
          <a:xfrm>
            <a:off x="9070623" y="5635971"/>
            <a:ext cx="4792132" cy="886176"/>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b="1" dirty="0" err="1"/>
              <a:t>FastAPI</a:t>
            </a:r>
            <a:r>
              <a:rPr lang="en-IN" sz="1900" b="1" dirty="0"/>
              <a:t> , PostgreSQL, Redis, Firebase, Nginx</a:t>
            </a:r>
          </a:p>
        </p:txBody>
      </p:sp>
      <p:sp>
        <p:nvSpPr>
          <p:cNvPr id="9" name="Rectangle: Rounded Corners 8">
            <a:extLst>
              <a:ext uri="{FF2B5EF4-FFF2-40B4-BE49-F238E27FC236}">
                <a16:creationId xmlns:a16="http://schemas.microsoft.com/office/drawing/2014/main" id="{D59AEA4D-1AA5-E4FA-8CE7-6B8A95087B38}"/>
              </a:ext>
            </a:extLst>
          </p:cNvPr>
          <p:cNvSpPr/>
          <p:nvPr/>
        </p:nvSpPr>
        <p:spPr>
          <a:xfrm>
            <a:off x="9070624" y="4521202"/>
            <a:ext cx="4713110" cy="925687"/>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b="1" dirty="0"/>
              <a:t>React.js, Ether.js, Web3 wallet</a:t>
            </a:r>
          </a:p>
        </p:txBody>
      </p:sp>
      <p:sp>
        <p:nvSpPr>
          <p:cNvPr id="10" name="Rectangle: Rounded Corners 9">
            <a:extLst>
              <a:ext uri="{FF2B5EF4-FFF2-40B4-BE49-F238E27FC236}">
                <a16:creationId xmlns:a16="http://schemas.microsoft.com/office/drawing/2014/main" id="{5EDBBC49-BFE0-B216-41DA-338A223D85CC}"/>
              </a:ext>
            </a:extLst>
          </p:cNvPr>
          <p:cNvSpPr/>
          <p:nvPr/>
        </p:nvSpPr>
        <p:spPr>
          <a:xfrm>
            <a:off x="9070623" y="3225810"/>
            <a:ext cx="4713110" cy="1055524"/>
          </a:xfrm>
          <a:prstGeom prst="round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6200000" scaled="1"/>
            <a:tileRect/>
          </a:gradFill>
          <a:ln>
            <a:solidFill>
              <a:srgbClr val="92D050"/>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900" b="1" dirty="0"/>
              <a:t>Git, Docker, Alchemy</a:t>
            </a:r>
          </a:p>
        </p:txBody>
      </p:sp>
      <p:sp>
        <p:nvSpPr>
          <p:cNvPr id="32" name="Arrow: Right 31">
            <a:extLst>
              <a:ext uri="{FF2B5EF4-FFF2-40B4-BE49-F238E27FC236}">
                <a16:creationId xmlns:a16="http://schemas.microsoft.com/office/drawing/2014/main" id="{94DE501B-C9DB-02ED-B7B9-5EB42269D94B}"/>
              </a:ext>
            </a:extLst>
          </p:cNvPr>
          <p:cNvSpPr/>
          <p:nvPr/>
        </p:nvSpPr>
        <p:spPr>
          <a:xfrm>
            <a:off x="8669867" y="1080912"/>
            <a:ext cx="400757" cy="349956"/>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3" name="Arrow: Right 32">
            <a:extLst>
              <a:ext uri="{FF2B5EF4-FFF2-40B4-BE49-F238E27FC236}">
                <a16:creationId xmlns:a16="http://schemas.microsoft.com/office/drawing/2014/main" id="{7B0B22B3-6C6D-DB7E-E697-C9C4B731CB9C}"/>
              </a:ext>
            </a:extLst>
          </p:cNvPr>
          <p:cNvSpPr/>
          <p:nvPr/>
        </p:nvSpPr>
        <p:spPr>
          <a:xfrm>
            <a:off x="8669867" y="2429940"/>
            <a:ext cx="400757" cy="349956"/>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4" name="Arrow: Right 33">
            <a:extLst>
              <a:ext uri="{FF2B5EF4-FFF2-40B4-BE49-F238E27FC236}">
                <a16:creationId xmlns:a16="http://schemas.microsoft.com/office/drawing/2014/main" id="{3BD26A36-6CE2-44E6-0080-300373B6A032}"/>
              </a:ext>
            </a:extLst>
          </p:cNvPr>
          <p:cNvSpPr/>
          <p:nvPr/>
        </p:nvSpPr>
        <p:spPr>
          <a:xfrm>
            <a:off x="8669866" y="3632193"/>
            <a:ext cx="400757" cy="349956"/>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5" name="Arrow: Right 34">
            <a:extLst>
              <a:ext uri="{FF2B5EF4-FFF2-40B4-BE49-F238E27FC236}">
                <a16:creationId xmlns:a16="http://schemas.microsoft.com/office/drawing/2014/main" id="{9DF8A0FD-E9AC-2BAC-2106-13382ABB6093}"/>
              </a:ext>
            </a:extLst>
          </p:cNvPr>
          <p:cNvSpPr/>
          <p:nvPr/>
        </p:nvSpPr>
        <p:spPr>
          <a:xfrm>
            <a:off x="8669867" y="4809067"/>
            <a:ext cx="400757" cy="349956"/>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BD94CD11-43D2-0A7D-F114-9AC43F1301DA}"/>
              </a:ext>
            </a:extLst>
          </p:cNvPr>
          <p:cNvSpPr/>
          <p:nvPr/>
        </p:nvSpPr>
        <p:spPr>
          <a:xfrm>
            <a:off x="8675511" y="5971831"/>
            <a:ext cx="400757" cy="349956"/>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769E2215-9D19-F0B0-54FE-9B6ED1CCA32F}"/>
              </a:ext>
            </a:extLst>
          </p:cNvPr>
          <p:cNvSpPr/>
          <p:nvPr/>
        </p:nvSpPr>
        <p:spPr>
          <a:xfrm>
            <a:off x="8669865" y="7103522"/>
            <a:ext cx="400757" cy="349956"/>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26964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3DF35D-D8D4-015B-2DC0-01C5051368AC}"/>
              </a:ext>
            </a:extLst>
          </p:cNvPr>
          <p:cNvPicPr>
            <a:picLocks noChangeAspect="1"/>
          </p:cNvPicPr>
          <p:nvPr/>
        </p:nvPicPr>
        <p:blipFill rotWithShape="1">
          <a:blip r:embed="rId2"/>
          <a:srcRect l="2607" t="4397" r="2406" b="6446"/>
          <a:stretch/>
        </p:blipFill>
        <p:spPr>
          <a:xfrm>
            <a:off x="1600824" y="0"/>
            <a:ext cx="11428751" cy="8181372"/>
          </a:xfrm>
          <a:prstGeom prst="rect">
            <a:avLst/>
          </a:prstGeom>
        </p:spPr>
      </p:pic>
      <p:sp>
        <p:nvSpPr>
          <p:cNvPr id="6" name="Text 2">
            <a:extLst>
              <a:ext uri="{FF2B5EF4-FFF2-40B4-BE49-F238E27FC236}">
                <a16:creationId xmlns:a16="http://schemas.microsoft.com/office/drawing/2014/main" id="{B238C889-505B-C6E6-477E-DFE7A8A18085}"/>
              </a:ext>
            </a:extLst>
          </p:cNvPr>
          <p:cNvSpPr/>
          <p:nvPr/>
        </p:nvSpPr>
        <p:spPr>
          <a:xfrm>
            <a:off x="2980740" y="621034"/>
            <a:ext cx="4733491" cy="654466"/>
          </a:xfrm>
          <a:prstGeom prst="rect">
            <a:avLst/>
          </a:prstGeom>
          <a:noFill/>
          <a:ln/>
        </p:spPr>
        <p:txBody>
          <a:bodyPr wrap="square" rtlCol="0" anchor="t"/>
          <a:lstStyle/>
          <a:p>
            <a:pPr marL="0" indent="0">
              <a:lnSpc>
                <a:spcPts val="5305"/>
              </a:lnSpc>
              <a:buNone/>
            </a:pPr>
            <a:r>
              <a:rPr lang="en-US" sz="5400" b="1" dirty="0">
                <a:solidFill>
                  <a:srgbClr val="1B1B27"/>
                </a:solidFill>
                <a:ea typeface="Raleway" pitchFamily="34" charset="-122"/>
                <a:cs typeface="Raleway" pitchFamily="34" charset="-120"/>
              </a:rPr>
              <a:t>System Design</a:t>
            </a:r>
            <a:endParaRPr lang="en-US" sz="5400" b="1" dirty="0"/>
          </a:p>
        </p:txBody>
      </p:sp>
    </p:spTree>
    <p:extLst>
      <p:ext uri="{BB962C8B-B14F-4D97-AF65-F5344CB8AC3E}">
        <p14:creationId xmlns:p14="http://schemas.microsoft.com/office/powerpoint/2010/main" val="2829519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1625</TotalTime>
  <Words>1876</Words>
  <Application>Microsoft Office PowerPoint</Application>
  <PresentationFormat>Custom</PresentationFormat>
  <Paragraphs>197</Paragraphs>
  <Slides>25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Raleway</vt:lpstr>
      <vt:lpstr>Arial</vt:lpstr>
      <vt:lpstr>Calibri(body)</vt:lpstr>
      <vt:lpstr>Calibri</vt:lpstr>
      <vt:lpstr>Arial Black</vt:lpstr>
      <vt:lpstr>Cascadia Code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priyankak001751@outlook.com</cp:lastModifiedBy>
  <cp:revision>309</cp:revision>
  <dcterms:created xsi:type="dcterms:W3CDTF">2023-11-23T11:50:58Z</dcterms:created>
  <dcterms:modified xsi:type="dcterms:W3CDTF">2024-06-03T11:15:20Z</dcterms:modified>
</cp:coreProperties>
</file>